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29"/>
  </p:notesMasterIdLst>
  <p:handoutMasterIdLst>
    <p:handoutMasterId r:id="rId30"/>
  </p:handoutMasterIdLst>
  <p:sldIdLst>
    <p:sldId id="708" r:id="rId2"/>
    <p:sldId id="709" r:id="rId3"/>
    <p:sldId id="742" r:id="rId4"/>
    <p:sldId id="743" r:id="rId5"/>
    <p:sldId id="713" r:id="rId6"/>
    <p:sldId id="715" r:id="rId7"/>
    <p:sldId id="718" r:id="rId8"/>
    <p:sldId id="719" r:id="rId9"/>
    <p:sldId id="737" r:id="rId10"/>
    <p:sldId id="745" r:id="rId11"/>
    <p:sldId id="746" r:id="rId12"/>
    <p:sldId id="725" r:id="rId13"/>
    <p:sldId id="744" r:id="rId14"/>
    <p:sldId id="747" r:id="rId15"/>
    <p:sldId id="726" r:id="rId16"/>
    <p:sldId id="716" r:id="rId17"/>
    <p:sldId id="748" r:id="rId18"/>
    <p:sldId id="749" r:id="rId19"/>
    <p:sldId id="750" r:id="rId20"/>
    <p:sldId id="751" r:id="rId21"/>
    <p:sldId id="758" r:id="rId22"/>
    <p:sldId id="759" r:id="rId23"/>
    <p:sldId id="760" r:id="rId24"/>
    <p:sldId id="761" r:id="rId25"/>
    <p:sldId id="762" r:id="rId26"/>
    <p:sldId id="763" r:id="rId27"/>
    <p:sldId id="757" r:id="rId28"/>
  </p:sldIdLst>
  <p:sldSz cx="9144000" cy="6858000" type="screen4x3"/>
  <p:notesSz cx="7053263" cy="9309100"/>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400" kern="1200">
        <a:solidFill>
          <a:schemeClr val="tx1"/>
        </a:solidFill>
        <a:latin typeface="Times New Roman" pitchFamily="18" charset="0"/>
        <a:ea typeface="+mn-ea"/>
        <a:cs typeface="Arial" charset="0"/>
      </a:defRPr>
    </a:lvl5pPr>
    <a:lvl6pPr marL="2286000" algn="l" defTabSz="914400" rtl="0" eaLnBrk="1" latinLnBrk="0" hangingPunct="1">
      <a:defRPr sz="1400" kern="1200">
        <a:solidFill>
          <a:schemeClr val="tx1"/>
        </a:solidFill>
        <a:latin typeface="Times New Roman" pitchFamily="18" charset="0"/>
        <a:ea typeface="+mn-ea"/>
        <a:cs typeface="Arial" charset="0"/>
      </a:defRPr>
    </a:lvl6pPr>
    <a:lvl7pPr marL="2743200" algn="l" defTabSz="914400" rtl="0" eaLnBrk="1" latinLnBrk="0" hangingPunct="1">
      <a:defRPr sz="1400" kern="1200">
        <a:solidFill>
          <a:schemeClr val="tx1"/>
        </a:solidFill>
        <a:latin typeface="Times New Roman" pitchFamily="18" charset="0"/>
        <a:ea typeface="+mn-ea"/>
        <a:cs typeface="Arial" charset="0"/>
      </a:defRPr>
    </a:lvl7pPr>
    <a:lvl8pPr marL="3200400" algn="l" defTabSz="914400" rtl="0" eaLnBrk="1" latinLnBrk="0" hangingPunct="1">
      <a:defRPr sz="1400" kern="1200">
        <a:solidFill>
          <a:schemeClr val="tx1"/>
        </a:solidFill>
        <a:latin typeface="Times New Roman" pitchFamily="18" charset="0"/>
        <a:ea typeface="+mn-ea"/>
        <a:cs typeface="Arial" charset="0"/>
      </a:defRPr>
    </a:lvl8pPr>
    <a:lvl9pPr marL="3657600" algn="l" defTabSz="914400" rtl="0" eaLnBrk="1" latinLnBrk="0" hangingPunct="1">
      <a:defRPr sz="1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5B05"/>
    <a:srgbClr val="0C1C8C"/>
    <a:srgbClr val="0094BF"/>
    <a:srgbClr val="6BAB4D"/>
    <a:srgbClr val="3B4445"/>
    <a:srgbClr val="52A6E9"/>
    <a:srgbClr val="0000CC"/>
    <a:srgbClr val="000066"/>
    <a:srgbClr val="BDE9F9"/>
    <a:srgbClr val="E9F3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8" autoAdjust="0"/>
    <p:restoredTop sz="89443" autoAdjust="0"/>
  </p:normalViewPr>
  <p:slideViewPr>
    <p:cSldViewPr>
      <p:cViewPr>
        <p:scale>
          <a:sx n="80" d="100"/>
          <a:sy n="80" d="100"/>
        </p:scale>
        <p:origin x="-102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992" y="-72"/>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566862" y="77896"/>
            <a:ext cx="3841281" cy="619971"/>
          </a:xfrm>
          <a:prstGeom prst="rect">
            <a:avLst/>
          </a:prstGeom>
        </p:spPr>
        <p:txBody>
          <a:bodyPr vert="horz" lIns="93465" tIns="46733" rIns="93465" bIns="46733" rtlCol="0"/>
          <a:lstStyle>
            <a:lvl1pPr algn="ctr" eaLnBrk="0" hangingPunct="0">
              <a:defRPr sz="1100" b="0" dirty="0">
                <a:cs typeface="+mn-cs"/>
              </a:defRPr>
            </a:lvl1pPr>
          </a:lstStyle>
          <a:p>
            <a:pPr>
              <a:defRPr/>
            </a:pPr>
            <a:endParaRPr lang="en-US" dirty="0"/>
          </a:p>
        </p:txBody>
      </p:sp>
      <p:sp>
        <p:nvSpPr>
          <p:cNvPr id="5" name="Slide Number Placeholder 4"/>
          <p:cNvSpPr>
            <a:spLocks noGrp="1"/>
          </p:cNvSpPr>
          <p:nvPr>
            <p:ph type="sldNum" sz="quarter" idx="3"/>
          </p:nvPr>
        </p:nvSpPr>
        <p:spPr>
          <a:xfrm>
            <a:off x="3994616" y="8841739"/>
            <a:ext cx="3057053" cy="465773"/>
          </a:xfrm>
          <a:prstGeom prst="rect">
            <a:avLst/>
          </a:prstGeom>
        </p:spPr>
        <p:txBody>
          <a:bodyPr vert="horz" lIns="93465" tIns="46733" rIns="93465" bIns="46733" rtlCol="0" anchor="b"/>
          <a:lstStyle>
            <a:lvl1pPr algn="r" eaLnBrk="0" hangingPunct="0">
              <a:defRPr sz="1000">
                <a:solidFill>
                  <a:schemeClr val="bg1">
                    <a:lumMod val="50000"/>
                  </a:schemeClr>
                </a:solidFill>
                <a:cs typeface="+mn-cs"/>
              </a:defRPr>
            </a:lvl1pPr>
          </a:lstStyle>
          <a:p>
            <a:pPr>
              <a:defRPr/>
            </a:pPr>
            <a:fld id="{2318D4C1-2921-444B-ADEB-D3D047B20D17}" type="slidenum">
              <a:rPr lang="en-US">
                <a:solidFill>
                  <a:srgbClr val="3B4445"/>
                </a:solidFill>
              </a:rPr>
              <a:pPr>
                <a:defRPr/>
              </a:pPr>
              <a:t>‹#›</a:t>
            </a:fld>
            <a:endParaRPr lang="en-US" dirty="0">
              <a:solidFill>
                <a:srgbClr val="3B4445"/>
              </a:solidFill>
            </a:endParaRPr>
          </a:p>
        </p:txBody>
      </p:sp>
      <p:sp>
        <p:nvSpPr>
          <p:cNvPr id="3" name="Date Placeholder 2"/>
          <p:cNvSpPr>
            <a:spLocks noGrp="1"/>
          </p:cNvSpPr>
          <p:nvPr>
            <p:ph type="dt" sz="quarter" idx="1"/>
          </p:nvPr>
        </p:nvSpPr>
        <p:spPr>
          <a:xfrm>
            <a:off x="0" y="8927580"/>
            <a:ext cx="3056414" cy="381520"/>
          </a:xfrm>
          <a:prstGeom prst="rect">
            <a:avLst/>
          </a:prstGeom>
        </p:spPr>
        <p:txBody>
          <a:bodyPr vert="horz" lIns="92610" tIns="46305" rIns="92610" bIns="46305" rtlCol="0"/>
          <a:lstStyle>
            <a:lvl1pPr algn="r">
              <a:defRPr sz="1200"/>
            </a:lvl1pPr>
          </a:lstStyle>
          <a:p>
            <a:pPr algn="l"/>
            <a:endParaRPr lang="en-US" sz="1000" dirty="0">
              <a:solidFill>
                <a:srgbClr val="3B4445"/>
              </a:solidFill>
            </a:endParaRPr>
          </a:p>
          <a:p>
            <a:pPr algn="l"/>
            <a:fld id="{5DF74CE1-F6C7-496D-9853-D287CAB1C8CE}" type="datetimeFigureOut">
              <a:rPr lang="en-US" sz="1000">
                <a:solidFill>
                  <a:srgbClr val="3B4445"/>
                </a:solidFill>
              </a:rPr>
              <a:pPr algn="l"/>
              <a:t>8/19/2014</a:t>
            </a:fld>
            <a:endParaRPr lang="en-US" sz="1000" dirty="0">
              <a:solidFill>
                <a:srgbClr val="3B4445"/>
              </a:solidFill>
            </a:endParaRPr>
          </a:p>
        </p:txBody>
      </p:sp>
    </p:spTree>
    <p:extLst>
      <p:ext uri="{BB962C8B-B14F-4D97-AF65-F5344CB8AC3E}">
        <p14:creationId xmlns:p14="http://schemas.microsoft.com/office/powerpoint/2010/main" val="1872220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2" y="0"/>
            <a:ext cx="3057053" cy="465773"/>
          </a:xfrm>
          <a:prstGeom prst="rect">
            <a:avLst/>
          </a:prstGeom>
          <a:noFill/>
          <a:ln w="9525">
            <a:noFill/>
            <a:miter lim="800000"/>
            <a:headEnd/>
            <a:tailEnd/>
          </a:ln>
          <a:effectLst/>
        </p:spPr>
        <p:txBody>
          <a:bodyPr vert="horz" wrap="square" lIns="93465" tIns="46733" rIns="93465" bIns="46733"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24931" name="Rectangle 3"/>
          <p:cNvSpPr>
            <a:spLocks noGrp="1" noChangeArrowheads="1"/>
          </p:cNvSpPr>
          <p:nvPr>
            <p:ph type="dt" idx="1"/>
          </p:nvPr>
        </p:nvSpPr>
        <p:spPr bwMode="auto">
          <a:xfrm>
            <a:off x="3994616" y="0"/>
            <a:ext cx="3057053" cy="465773"/>
          </a:xfrm>
          <a:prstGeom prst="rect">
            <a:avLst/>
          </a:prstGeom>
          <a:noFill/>
          <a:ln w="9525">
            <a:noFill/>
            <a:miter lim="800000"/>
            <a:headEnd/>
            <a:tailEnd/>
          </a:ln>
          <a:effectLst/>
        </p:spPr>
        <p:txBody>
          <a:bodyPr vert="horz" wrap="square" lIns="93465" tIns="46733" rIns="93465" bIns="46733"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98563" y="698500"/>
            <a:ext cx="4656137" cy="3490913"/>
          </a:xfrm>
          <a:prstGeom prst="rect">
            <a:avLst/>
          </a:prstGeom>
          <a:noFill/>
          <a:ln w="9525">
            <a:solidFill>
              <a:srgbClr val="000000"/>
            </a:solidFill>
            <a:miter lim="800000"/>
            <a:headEnd/>
            <a:tailEnd/>
          </a:ln>
        </p:spPr>
      </p:sp>
      <p:sp>
        <p:nvSpPr>
          <p:cNvPr id="124933" name="Rectangle 5"/>
          <p:cNvSpPr>
            <a:spLocks noGrp="1" noChangeArrowheads="1"/>
          </p:cNvSpPr>
          <p:nvPr>
            <p:ph type="body" sz="quarter" idx="3"/>
          </p:nvPr>
        </p:nvSpPr>
        <p:spPr bwMode="auto">
          <a:xfrm>
            <a:off x="705966" y="4422461"/>
            <a:ext cx="5641333" cy="4188778"/>
          </a:xfrm>
          <a:prstGeom prst="rect">
            <a:avLst/>
          </a:prstGeom>
          <a:noFill/>
          <a:ln w="9525">
            <a:noFill/>
            <a:miter lim="800000"/>
            <a:headEnd/>
            <a:tailEnd/>
          </a:ln>
          <a:effectLst/>
        </p:spPr>
        <p:txBody>
          <a:bodyPr vert="horz" wrap="square" lIns="93465" tIns="46733" rIns="93465" bIns="467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4934" name="Rectangle 6"/>
          <p:cNvSpPr>
            <a:spLocks noGrp="1" noChangeArrowheads="1"/>
          </p:cNvSpPr>
          <p:nvPr>
            <p:ph type="ftr" sz="quarter" idx="4"/>
          </p:nvPr>
        </p:nvSpPr>
        <p:spPr bwMode="auto">
          <a:xfrm>
            <a:off x="2" y="8841739"/>
            <a:ext cx="3057053" cy="465773"/>
          </a:xfrm>
          <a:prstGeom prst="rect">
            <a:avLst/>
          </a:prstGeom>
          <a:noFill/>
          <a:ln w="9525">
            <a:noFill/>
            <a:miter lim="800000"/>
            <a:headEnd/>
            <a:tailEnd/>
          </a:ln>
          <a:effectLst/>
        </p:spPr>
        <p:txBody>
          <a:bodyPr vert="horz" wrap="square" lIns="93465" tIns="46733" rIns="93465" bIns="46733"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24935" name="Rectangle 7"/>
          <p:cNvSpPr>
            <a:spLocks noGrp="1" noChangeArrowheads="1"/>
          </p:cNvSpPr>
          <p:nvPr>
            <p:ph type="sldNum" sz="quarter" idx="5"/>
          </p:nvPr>
        </p:nvSpPr>
        <p:spPr bwMode="auto">
          <a:xfrm>
            <a:off x="3994616" y="8841739"/>
            <a:ext cx="3057053" cy="465773"/>
          </a:xfrm>
          <a:prstGeom prst="rect">
            <a:avLst/>
          </a:prstGeom>
          <a:noFill/>
          <a:ln w="9525">
            <a:noFill/>
            <a:miter lim="800000"/>
            <a:headEnd/>
            <a:tailEnd/>
          </a:ln>
          <a:effectLst/>
        </p:spPr>
        <p:txBody>
          <a:bodyPr vert="horz" wrap="square" lIns="93465" tIns="46733" rIns="93465" bIns="46733" numCol="1" anchor="b" anchorCtr="0" compatLnSpc="1">
            <a:prstTxWarp prst="textNoShape">
              <a:avLst/>
            </a:prstTxWarp>
          </a:bodyPr>
          <a:lstStyle>
            <a:lvl1pPr algn="r" eaLnBrk="1" hangingPunct="1">
              <a:defRPr sz="1200">
                <a:latin typeface="Arial" charset="0"/>
                <a:cs typeface="+mn-cs"/>
              </a:defRPr>
            </a:lvl1pPr>
          </a:lstStyle>
          <a:p>
            <a:pPr>
              <a:defRPr/>
            </a:pPr>
            <a:fld id="{8B5A35EA-E869-42C4-BF75-869844ACA3B0}" type="slidenum">
              <a:rPr lang="en-US"/>
              <a:pPr>
                <a:defRPr/>
              </a:pPr>
              <a:t>‹#›</a:t>
            </a:fld>
            <a:endParaRPr lang="en-US"/>
          </a:p>
        </p:txBody>
      </p:sp>
    </p:spTree>
    <p:extLst>
      <p:ext uri="{BB962C8B-B14F-4D97-AF65-F5344CB8AC3E}">
        <p14:creationId xmlns:p14="http://schemas.microsoft.com/office/powerpoint/2010/main" val="2239042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 left-hand side of the arch</a:t>
            </a:r>
            <a:r>
              <a:rPr lang="en-US" baseline="0" dirty="0" smtClean="0"/>
              <a:t> supported by the team’s or the organization’s capabilities.  </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3</a:t>
            </a:fld>
            <a:endParaRPr lang="en-US"/>
          </a:p>
        </p:txBody>
      </p:sp>
    </p:spTree>
    <p:extLst>
      <p:ext uri="{BB962C8B-B14F-4D97-AF65-F5344CB8AC3E}">
        <p14:creationId xmlns:p14="http://schemas.microsoft.com/office/powerpoint/2010/main" val="619246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determination of the “Business Construct” occurs in the “Business Design” segment of the arch.  “Design” as in the business is fully articulated before any more detailed work is completed.</a:t>
            </a:r>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14</a:t>
            </a:fld>
            <a:endParaRPr lang="en-US"/>
          </a:p>
        </p:txBody>
      </p:sp>
    </p:spTree>
    <p:extLst>
      <p:ext uri="{BB962C8B-B14F-4D97-AF65-F5344CB8AC3E}">
        <p14:creationId xmlns:p14="http://schemas.microsoft.com/office/powerpoint/2010/main" val="619246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AC0000C-061D-4620-9322-97E6A6530ACF}" type="slidenum">
              <a:rPr lang="en-US" smtClean="0"/>
              <a:pPr/>
              <a:t>15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AC0000C-061D-4620-9322-97E6A6530ACF}" type="slidenum">
              <a:rPr lang="en-US" smtClean="0"/>
              <a:pPr/>
              <a:t>16</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Zooming out from the qualitative</a:t>
            </a:r>
            <a:r>
              <a:rPr lang="en-US" baseline="0" dirty="0" smtClean="0"/>
              <a:t> description of the business produces a high-level (albeit less detailed) look.  Zooming out widens the field of view while lessoning the amount of detail that can be observed.  An  approach to solving a problem is determined before a specific offering is detailed in the Business Design segment.  The customer is not known in detail, but the industry segment or addressable market that has an identifiable problem is known a the end of this level.  </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zoomed-out</a:t>
            </a:r>
            <a:r>
              <a:rPr lang="en-US" baseline="0" dirty="0" smtClean="0"/>
              <a:t> exploratory level is called “Opportunity Identification”</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17</a:t>
            </a:fld>
            <a:endParaRPr lang="en-US"/>
          </a:p>
        </p:txBody>
      </p:sp>
    </p:spTree>
    <p:extLst>
      <p:ext uri="{BB962C8B-B14F-4D97-AF65-F5344CB8AC3E}">
        <p14:creationId xmlns:p14="http://schemas.microsoft.com/office/powerpoint/2010/main" val="619246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Clearly this is not a linear process, but one market by iterations between the segments.</a:t>
            </a:r>
            <a:r>
              <a:rPr lang="en-US" baseline="0" dirty="0" smtClean="0"/>
              <a:t>  Breaking the process down into detailed steps prevents it from becoming overwhelming and focuses the entrepreneur on gathering enough information to decide whether or not to move to the next stage.  Hence you are not worrying about go-to-market strategies when you are in Business Design, nor are you concerned about specific offerings when you are doing the </a:t>
            </a:r>
            <a:r>
              <a:rPr lang="en-US" baseline="0" smtClean="0"/>
              <a:t>wide exploration </a:t>
            </a:r>
            <a:r>
              <a:rPr lang="en-US" baseline="0" dirty="0" smtClean="0"/>
              <a:t>of Opportunity Identification.</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18</a:t>
            </a:fld>
            <a:endParaRPr lang="en-US"/>
          </a:p>
        </p:txBody>
      </p:sp>
    </p:spTree>
    <p:extLst>
      <p:ext uri="{BB962C8B-B14F-4D97-AF65-F5344CB8AC3E}">
        <p14:creationId xmlns:p14="http://schemas.microsoft.com/office/powerpoint/2010/main" val="3111029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Layered approach makes it much more teachable and you are not limited to students</a:t>
            </a:r>
            <a:r>
              <a:rPr lang="en-US" baseline="0" dirty="0" smtClean="0"/>
              <a:t> that have “an idea” already, but can start with things they love (their capabilities and passions) and advance from there.</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19</a:t>
            </a:fld>
            <a:endParaRPr lang="en-US"/>
          </a:p>
        </p:txBody>
      </p:sp>
    </p:spTree>
    <p:extLst>
      <p:ext uri="{BB962C8B-B14F-4D97-AF65-F5344CB8AC3E}">
        <p14:creationId xmlns:p14="http://schemas.microsoft.com/office/powerpoint/2010/main" val="3567522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if the issues with the BMC is that it mixes</a:t>
            </a:r>
            <a:r>
              <a:rPr lang="en-US" baseline="0" dirty="0" smtClean="0"/>
              <a:t> operational elements and business discovery elements.  Starting with a focus on the business model does not allow the entrepreneur a wide enough purview to explore how best to leverage their capabilities.  “Problem discovery” in a broad sense, should precede customer discovery.  Find a high-value problem that you can both create and capture value from before narrowing to a specific customer.</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20</a:t>
            </a:fld>
            <a:endParaRPr lang="en-US"/>
          </a:p>
        </p:txBody>
      </p:sp>
    </p:spTree>
    <p:extLst>
      <p:ext uri="{BB962C8B-B14F-4D97-AF65-F5344CB8AC3E}">
        <p14:creationId xmlns:p14="http://schemas.microsoft.com/office/powerpoint/2010/main" val="793179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Complementary</a:t>
            </a:r>
            <a:r>
              <a:rPr lang="en-US" baseline="0" dirty="0" smtClean="0"/>
              <a:t> Capabilities are those abilities that the firm does not possess.  They represent things that the firm will leverage from the ecosystem.  Ideally you would like the activities you leverage outside the firm to be “context” to the firm, and not “core” to the firm’s offering.  Customer conversations will provide insight as to the firm’s ability to create value.  The PVC will inform as to the firm’s ability to capture value.  The firm needs to create and capture a significant portion of the created value in order to be </a:t>
            </a:r>
            <a:r>
              <a:rPr lang="en-US" baseline="0" dirty="0" err="1" smtClean="0"/>
              <a:t>sucessful</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24</a:t>
            </a:fld>
            <a:endParaRPr lang="en-US"/>
          </a:p>
        </p:txBody>
      </p:sp>
    </p:spTree>
    <p:extLst>
      <p:ext uri="{BB962C8B-B14F-4D97-AF65-F5344CB8AC3E}">
        <p14:creationId xmlns:p14="http://schemas.microsoft.com/office/powerpoint/2010/main" val="4130134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investment</a:t>
            </a:r>
            <a:r>
              <a:rPr lang="en-US" baseline="0" dirty="0" smtClean="0"/>
              <a:t> potential framework indicated they type of capital that the firm </a:t>
            </a:r>
            <a:r>
              <a:rPr lang="en-US" i="1" baseline="0" dirty="0" smtClean="0"/>
              <a:t>could</a:t>
            </a:r>
            <a:r>
              <a:rPr lang="en-US" baseline="0" dirty="0" smtClean="0"/>
              <a:t> attract.  This is not to say that this is the type of capital the firm desires.  This framework is from an investor’s perspective.  However, since the financial assessment methodology of the firm is dependent on the type of capital (see next slide) then an early indication of the type of capital that the company can attract is essential.</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25</a:t>
            </a:fld>
            <a:endParaRPr lang="en-US"/>
          </a:p>
        </p:txBody>
      </p:sp>
    </p:spTree>
    <p:extLst>
      <p:ext uri="{BB962C8B-B14F-4D97-AF65-F5344CB8AC3E}">
        <p14:creationId xmlns:p14="http://schemas.microsoft.com/office/powerpoint/2010/main" val="2182809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feasibility financials are very different from the financial statement in the operating document (business plan).  The operations is concerned with burn rate, so a 5-year cash-flow view is rational.  The financial feasibility is not concerned with burn rate, but return to the investor.  That return may come in terms of increasing value of the firm’s equity (for equity investors) or interest and principal payments for non-equity investors.  The framework above shows a layered approach to financial feasibility.  The initial screen is less rigorous than the later assessment method.  None of this is done until AFTER the margin assessment is completed.  If the product cannot sell for more than it costs to produce, then the company needs to be repositioned and further financial assessment is a waste of time.</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26</a:t>
            </a:fld>
            <a:endParaRPr lang="en-US"/>
          </a:p>
        </p:txBody>
      </p:sp>
    </p:spTree>
    <p:extLst>
      <p:ext uri="{BB962C8B-B14F-4D97-AF65-F5344CB8AC3E}">
        <p14:creationId xmlns:p14="http://schemas.microsoft.com/office/powerpoint/2010/main" val="181216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AC0000C-061D-4620-9322-97E6A6530ACF}" type="slidenum">
              <a:rPr lang="en-US" smtClean="0"/>
              <a:pPr/>
              <a:t>6</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Creating value is not enough;</a:t>
            </a:r>
            <a:r>
              <a:rPr lang="en-US" baseline="0" dirty="0" smtClean="0"/>
              <a:t> must c</a:t>
            </a:r>
            <a:r>
              <a:rPr lang="en-US" dirty="0" smtClean="0"/>
              <a:t>apture enough of the created value to ensure the continuous</a:t>
            </a:r>
            <a:r>
              <a:rPr lang="en-US" baseline="0" dirty="0" smtClean="0"/>
              <a:t> operation of the enterprise</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34AFA6E-32CB-4A66-A518-FAE505F90FE1}" type="slidenum">
              <a:rPr lang="en-US" smtClean="0"/>
              <a:pPr/>
              <a:t>7</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AC0000C-061D-4620-9322-97E6A6530ACF}" type="slidenum">
              <a:rPr lang="en-US" smtClean="0"/>
              <a:pPr/>
              <a:t>8</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AC0000C-061D-4620-9322-97E6A6530ACF}" type="slidenum">
              <a:rPr lang="en-US" smtClean="0"/>
              <a:pPr/>
              <a:t>9</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The venture’s offering is created by the actions the</a:t>
            </a:r>
            <a:r>
              <a:rPr lang="en-US" baseline="0" dirty="0" smtClean="0"/>
              <a:t> company performs.  These actions are based on the firm’s capabilities.  The customer must have a reason to adopt the new offering.  It must solve a an unmet or under-met need/desire.  Finally the monetization has three components from three perspectives.  The revenue model is takes into account the customer’s perspective.  The margin assessment is an internal to the company look (cost to sell must be more than the cost to produce), finally the third perspective is from the venture’s investors.  </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AC0000C-061D-4620-9322-97E6A6530ACF}" type="slidenum">
              <a:rPr lang="en-US" smtClean="0"/>
              <a:pPr/>
              <a:t>10</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assessment is a complete,</a:t>
            </a:r>
            <a:r>
              <a:rPr lang="en-US" baseline="0" dirty="0" smtClean="0"/>
              <a:t> quantitative business model.  From that a Feasibility study can be created that includes a sensitivity analysis to all the major assumptions to understand which components of the business drive its economic viability.</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11</a:t>
            </a:fld>
            <a:endParaRPr lang="en-US"/>
          </a:p>
        </p:txBody>
      </p:sp>
    </p:spTree>
    <p:extLst>
      <p:ext uri="{BB962C8B-B14F-4D97-AF65-F5344CB8AC3E}">
        <p14:creationId xmlns:p14="http://schemas.microsoft.com/office/powerpoint/2010/main" val="619246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AC0000C-061D-4620-9322-97E6A6530ACF}" type="slidenum">
              <a:rPr lang="en-US" smtClean="0"/>
              <a:pPr/>
              <a:t>12</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Simultaneously doing quantitative and qualitative discovery can be confusing and overwhelming for the inexperienced entrepreneur.  By zooming out and first examining only the qualitative components</a:t>
            </a:r>
            <a:r>
              <a:rPr lang="en-US" baseline="0" dirty="0" smtClean="0"/>
              <a:t> allow you to be more creative and less constrained by the numbers.</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AC0000C-061D-4620-9322-97E6A6530ACF}" type="slidenum">
              <a:rPr lang="en-US" smtClean="0"/>
              <a:pPr/>
              <a:t>13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This qualitative-only</a:t>
            </a:r>
            <a:r>
              <a:rPr lang="en-US" baseline="0" dirty="0" smtClean="0"/>
              <a:t> business description is not a complete business model.  At the University of Michigan, we have call this qualitative-business model the “Business Construct.”</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 zli_title_header.jpg"/>
          <p:cNvPicPr>
            <a:picLocks noChangeAspect="1"/>
          </p:cNvPicPr>
          <p:nvPr userDrawn="1"/>
        </p:nvPicPr>
        <p:blipFill>
          <a:blip r:embed="rId2" cstate="print"/>
          <a:srcRect/>
          <a:stretch>
            <a:fillRect/>
          </a:stretch>
        </p:blipFill>
        <p:spPr bwMode="auto">
          <a:xfrm>
            <a:off x="0" y="0"/>
            <a:ext cx="9144000" cy="919163"/>
          </a:xfrm>
          <a:prstGeom prst="rect">
            <a:avLst/>
          </a:prstGeom>
          <a:noFill/>
          <a:ln w="9525">
            <a:noFill/>
            <a:miter lim="800000"/>
            <a:headEnd/>
            <a:tailEnd/>
          </a:ln>
        </p:spPr>
      </p:pic>
      <p:sp>
        <p:nvSpPr>
          <p:cNvPr id="81932" name="Rectangle 12"/>
          <p:cNvSpPr>
            <a:spLocks noGrp="1" noChangeArrowheads="1"/>
          </p:cNvSpPr>
          <p:nvPr>
            <p:ph type="ctrTitle"/>
          </p:nvPr>
        </p:nvSpPr>
        <p:spPr>
          <a:xfrm>
            <a:off x="0" y="1676400"/>
            <a:ext cx="9144000" cy="1462088"/>
          </a:xfrm>
        </p:spPr>
        <p:txBody>
          <a:bodyPr/>
          <a:lstStyle>
            <a:lvl1pPr algn="ctr">
              <a:defRPr>
                <a:solidFill>
                  <a:srgbClr val="3B4445"/>
                </a:solidFill>
              </a:defRPr>
            </a:lvl1pPr>
          </a:lstStyle>
          <a:p>
            <a:r>
              <a:rPr lang="en-US" dirty="0"/>
              <a:t>Click to edit Master title style</a:t>
            </a:r>
          </a:p>
        </p:txBody>
      </p:sp>
      <p:sp>
        <p:nvSpPr>
          <p:cNvPr id="81933" name="Rectangle 13"/>
          <p:cNvSpPr>
            <a:spLocks noGrp="1" noChangeArrowheads="1"/>
          </p:cNvSpPr>
          <p:nvPr>
            <p:ph type="subTitle" idx="1"/>
          </p:nvPr>
        </p:nvSpPr>
        <p:spPr>
          <a:xfrm>
            <a:off x="0" y="3886200"/>
            <a:ext cx="9144000" cy="1752600"/>
          </a:xfrm>
        </p:spPr>
        <p:txBody>
          <a:bodyPr/>
          <a:lstStyle>
            <a:lvl1pPr marL="0" indent="0" algn="ctr">
              <a:buFont typeface="Wingdings" pitchFamily="2" charset="2"/>
              <a:buNone/>
              <a:defRPr sz="2400">
                <a:solidFill>
                  <a:srgbClr val="3B4445"/>
                </a:solidFill>
              </a:defRPr>
            </a:lvl1pPr>
          </a:lstStyle>
          <a:p>
            <a:r>
              <a:rPr lang="en-US" dirty="0"/>
              <a:t>Click to edit Master subtitle style</a:t>
            </a:r>
          </a:p>
        </p:txBody>
      </p:sp>
      <p:sp>
        <p:nvSpPr>
          <p:cNvPr id="6" name="Rectangle 16"/>
          <p:cNvSpPr>
            <a:spLocks noGrp="1" noChangeArrowheads="1"/>
          </p:cNvSpPr>
          <p:nvPr>
            <p:ph type="sldNum" sz="quarter" idx="10"/>
          </p:nvPr>
        </p:nvSpPr>
        <p:spPr>
          <a:xfrm>
            <a:off x="7239000" y="6399213"/>
            <a:ext cx="1905000" cy="382587"/>
          </a:xfrm>
          <a:prstGeom prst="rect">
            <a:avLst/>
          </a:prstGeom>
        </p:spPr>
        <p:txBody>
          <a:bodyPr/>
          <a:lstStyle>
            <a:lvl1pPr>
              <a:defRPr>
                <a:solidFill>
                  <a:srgbClr val="3B4445"/>
                </a:solidFill>
                <a:latin typeface="+mn-lt"/>
              </a:defRPr>
            </a:lvl1pPr>
          </a:lstStyle>
          <a:p>
            <a:pPr>
              <a:defRPr/>
            </a:pPr>
            <a:fld id="{FEC29843-A9A1-4A6C-BE91-610A37F119A0}" type="slidenum">
              <a:rPr lang="en-US" smtClean="0"/>
              <a:pPr>
                <a:defRPr/>
              </a:pPr>
              <a:t>‹#›</a:t>
            </a:fld>
            <a:endParaRPr lang="en-US" dirty="0"/>
          </a:p>
        </p:txBody>
      </p:sp>
      <p:sp>
        <p:nvSpPr>
          <p:cNvPr id="2" name="Rectangle 1"/>
          <p:cNvSpPr/>
          <p:nvPr userDrawn="1"/>
        </p:nvSpPr>
        <p:spPr bwMode="auto">
          <a:xfrm>
            <a:off x="0" y="0"/>
            <a:ext cx="9144000" cy="919163"/>
          </a:xfrm>
          <a:prstGeom prst="rect">
            <a:avLst/>
          </a:prstGeom>
          <a:solidFill>
            <a:srgbClr val="52A6E9"/>
          </a:solidFill>
          <a:ln w="9525" cap="flat" cmpd="sng" algn="ctr">
            <a:solidFill>
              <a:srgbClr val="52A6E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cxnSp>
        <p:nvCxnSpPr>
          <p:cNvPr id="7" name="Straight Connector 6"/>
          <p:cNvCxnSpPr/>
          <p:nvPr userDrawn="1"/>
        </p:nvCxnSpPr>
        <p:spPr bwMode="auto">
          <a:xfrm>
            <a:off x="0" y="6323013"/>
            <a:ext cx="9144000" cy="0"/>
          </a:xfrm>
          <a:prstGeom prst="line">
            <a:avLst/>
          </a:prstGeom>
          <a:solidFill>
            <a:schemeClr val="accent1"/>
          </a:solidFill>
          <a:ln w="28575" cap="flat" cmpd="sng" algn="ctr">
            <a:solidFill>
              <a:srgbClr val="52A6E9"/>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xfrm>
            <a:off x="7086600" y="6477000"/>
            <a:ext cx="1905000" cy="457200"/>
          </a:xfrm>
          <a:prstGeom prst="rect">
            <a:avLst/>
          </a:prstGeom>
        </p:spPr>
        <p:txBody>
          <a:bodyPr/>
          <a:lstStyle>
            <a:lvl1pPr>
              <a:defRPr sz="1200">
                <a:solidFill>
                  <a:srgbClr val="3B4445"/>
                </a:solidFill>
              </a:defRPr>
            </a:lvl1pPr>
          </a:lstStyle>
          <a:p>
            <a:pPr>
              <a:defRPr/>
            </a:pPr>
            <a:fld id="{4DA4826B-A430-4813-BECA-CB78FB8C6A04}"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214313"/>
            <a:ext cx="1949450" cy="5805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14313"/>
            <a:ext cx="5699125" cy="5805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xfrm>
            <a:off x="7086600" y="6400800"/>
            <a:ext cx="1905000" cy="457200"/>
          </a:xfrm>
          <a:prstGeom prst="rect">
            <a:avLst/>
          </a:prstGeom>
        </p:spPr>
        <p:txBody>
          <a:bodyPr/>
          <a:lstStyle>
            <a:lvl1pPr>
              <a:defRPr sz="1200">
                <a:solidFill>
                  <a:srgbClr val="3B4445"/>
                </a:solidFill>
              </a:defRPr>
            </a:lvl1pPr>
          </a:lstStyle>
          <a:p>
            <a:pPr>
              <a:defRPr/>
            </a:pPr>
            <a:fld id="{7B8523E8-F80F-48D0-AB06-EC8D46C85729}"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76200"/>
            <a:ext cx="7793037" cy="7000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43000" y="1143000"/>
            <a:ext cx="7772400" cy="4876800"/>
          </a:xfrm>
        </p:spPr>
        <p:txBody>
          <a:bodyPr/>
          <a:lstStyle/>
          <a:p>
            <a:pPr lvl="0"/>
            <a:endParaRPr lang="en-US" noProof="0"/>
          </a:p>
        </p:txBody>
      </p:sp>
      <p:sp>
        <p:nvSpPr>
          <p:cNvPr id="4" name="Rectangle 13"/>
          <p:cNvSpPr>
            <a:spLocks noGrp="1" noChangeArrowheads="1"/>
          </p:cNvSpPr>
          <p:nvPr>
            <p:ph type="sldNum" sz="quarter" idx="10"/>
          </p:nvPr>
        </p:nvSpPr>
        <p:spPr>
          <a:xfrm>
            <a:off x="7086600" y="6477000"/>
            <a:ext cx="1905000" cy="457200"/>
          </a:xfrm>
          <a:prstGeom prst="rect">
            <a:avLst/>
          </a:prstGeom>
        </p:spPr>
        <p:txBody>
          <a:bodyPr/>
          <a:lstStyle>
            <a:lvl1pPr>
              <a:defRPr sz="1200">
                <a:solidFill>
                  <a:srgbClr val="3B4445"/>
                </a:solidFill>
              </a:defRPr>
            </a:lvl1pPr>
          </a:lstStyle>
          <a:p>
            <a:pPr>
              <a:defRPr/>
            </a:pPr>
            <a:fld id="{9482E6DC-B7DB-4401-A1C3-CB4CB9970FC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7088"/>
            <a:ext cx="7620000" cy="8382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219200"/>
            <a:ext cx="4038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05200"/>
            <a:ext cx="40386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
          <p:cNvSpPr>
            <a:spLocks noGrp="1" noChangeArrowheads="1"/>
          </p:cNvSpPr>
          <p:nvPr>
            <p:ph type="ftr" sz="quarter" idx="10"/>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7" name="Rectangle 16"/>
          <p:cNvSpPr>
            <a:spLocks noGrp="1" noChangeArrowheads="1"/>
          </p:cNvSpPr>
          <p:nvPr>
            <p:ph type="sldNum" sz="quarter" idx="11"/>
          </p:nvPr>
        </p:nvSpPr>
        <p:spPr/>
        <p:txBody>
          <a:bodyPr/>
          <a:lstStyle>
            <a:lvl1pPr>
              <a:defRPr/>
            </a:lvl1pPr>
          </a:lstStyle>
          <a:p>
            <a:pPr>
              <a:defRPr/>
            </a:pPr>
            <a:fld id="{DAC4ECD8-5C0D-4978-9E85-839FA640F37E}" type="slidenum">
              <a:rPr lang="en-US"/>
              <a:pPr>
                <a:defRPr/>
              </a:pPr>
              <a:t>‹#›</a:t>
            </a:fld>
            <a:endParaRPr lang="en-US"/>
          </a:p>
        </p:txBody>
      </p:sp>
    </p:spTree>
    <p:extLst>
      <p:ext uri="{BB962C8B-B14F-4D97-AF65-F5344CB8AC3E}">
        <p14:creationId xmlns:p14="http://schemas.microsoft.com/office/powerpoint/2010/main" val="271743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1143000"/>
            <a:ext cx="7772400"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7162800" y="6477000"/>
            <a:ext cx="1905000" cy="457200"/>
          </a:xfrm>
          <a:prstGeom prst="rect">
            <a:avLst/>
          </a:prstGeom>
        </p:spPr>
        <p:txBody>
          <a:bodyPr/>
          <a:lstStyle>
            <a:lvl1pPr>
              <a:defRPr sz="1200">
                <a:solidFill>
                  <a:srgbClr val="3B4445"/>
                </a:solidFill>
              </a:defRPr>
            </a:lvl1pPr>
          </a:lstStyle>
          <a:p>
            <a:pPr>
              <a:defRPr/>
            </a:pPr>
            <a:fld id="{9E1D4DFB-05A4-4E49-8C5F-DBB9BC109519}"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solidFill>
                  <a:srgbClr val="3B4445"/>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B444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13"/>
          <p:cNvSpPr>
            <a:spLocks noGrp="1" noChangeArrowheads="1"/>
          </p:cNvSpPr>
          <p:nvPr>
            <p:ph type="sldNum" sz="quarter" idx="10"/>
          </p:nvPr>
        </p:nvSpPr>
        <p:spPr>
          <a:xfrm>
            <a:off x="7086600" y="6477000"/>
            <a:ext cx="1905000" cy="457200"/>
          </a:xfrm>
          <a:prstGeom prst="rect">
            <a:avLst/>
          </a:prstGeom>
        </p:spPr>
        <p:txBody>
          <a:bodyPr/>
          <a:lstStyle>
            <a:lvl1pPr>
              <a:defRPr sz="1200">
                <a:solidFill>
                  <a:srgbClr val="3B4445"/>
                </a:solidFill>
              </a:defRPr>
            </a:lvl1pPr>
          </a:lstStyle>
          <a:p>
            <a:pPr>
              <a:defRPr/>
            </a:pPr>
            <a:fld id="{B5B1D3E2-BFC2-4E38-A138-8743C1EAB7E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B4445"/>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xfrm>
            <a:off x="7086600" y="6477000"/>
            <a:ext cx="1905000" cy="457200"/>
          </a:xfrm>
          <a:prstGeom prst="rect">
            <a:avLst/>
          </a:prstGeom>
        </p:spPr>
        <p:txBody>
          <a:bodyPr/>
          <a:lstStyle>
            <a:lvl1pPr>
              <a:defRPr sz="1200">
                <a:solidFill>
                  <a:srgbClr val="3B4445"/>
                </a:solidFill>
              </a:defRPr>
            </a:lvl1pPr>
          </a:lstStyle>
          <a:p>
            <a:pPr>
              <a:defRPr/>
            </a:pPr>
            <a:fld id="{BC184422-105F-4206-827B-C9F8C0FAD222}"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30162"/>
            <a:ext cx="8001000" cy="808038"/>
          </a:xfrm>
        </p:spPr>
        <p:txBody>
          <a:bodyPr/>
          <a:lstStyle>
            <a:lvl1pPr>
              <a:defRPr>
                <a:solidFill>
                  <a:srgbClr val="3B4445"/>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763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6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763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6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xfrm>
            <a:off x="7086600" y="6477000"/>
            <a:ext cx="1905000" cy="457200"/>
          </a:xfrm>
          <a:prstGeom prst="rect">
            <a:avLst/>
          </a:prstGeom>
          <a:ln/>
        </p:spPr>
        <p:txBody>
          <a:bodyPr/>
          <a:lstStyle>
            <a:lvl1pPr>
              <a:defRPr sz="1200">
                <a:solidFill>
                  <a:srgbClr val="3B4445"/>
                </a:solidFill>
              </a:defRPr>
            </a:lvl1pPr>
          </a:lstStyle>
          <a:p>
            <a:pPr>
              <a:defRPr/>
            </a:pPr>
            <a:fld id="{BC2CDD67-DA31-42AD-B6D5-87A3F5C4B1F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793037" cy="700087"/>
          </a:xfrm>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xfrm>
            <a:off x="7086600" y="6477000"/>
            <a:ext cx="1905000" cy="457200"/>
          </a:xfrm>
          <a:prstGeom prst="rect">
            <a:avLst/>
          </a:prstGeom>
        </p:spPr>
        <p:txBody>
          <a:bodyPr/>
          <a:lstStyle>
            <a:lvl1pPr>
              <a:defRPr sz="1200">
                <a:solidFill>
                  <a:srgbClr val="3B4445"/>
                </a:solidFill>
              </a:defRPr>
            </a:lvl1pPr>
          </a:lstStyle>
          <a:p>
            <a:pPr>
              <a:defRPr/>
            </a:pPr>
            <a:fld id="{CB9CAC4E-107C-4C6A-8610-12D257A4A4F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xfrm>
            <a:off x="7086600" y="6477000"/>
            <a:ext cx="1905000" cy="457200"/>
          </a:xfrm>
          <a:prstGeom prst="rect">
            <a:avLst/>
          </a:prstGeom>
        </p:spPr>
        <p:txBody>
          <a:bodyPr/>
          <a:lstStyle>
            <a:lvl1pPr>
              <a:defRPr sz="1200">
                <a:solidFill>
                  <a:srgbClr val="3B4445"/>
                </a:solidFill>
              </a:defRPr>
            </a:lvl1pPr>
          </a:lstStyle>
          <a:p>
            <a:pPr>
              <a:defRPr/>
            </a:pPr>
            <a:fld id="{CB9CAC4E-107C-4C6A-8610-12D257A4A4F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81087"/>
            <a:ext cx="3008313" cy="1010766"/>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81087"/>
            <a:ext cx="5111750" cy="5091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243137"/>
            <a:ext cx="3008313" cy="40803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13"/>
          <p:cNvSpPr>
            <a:spLocks noGrp="1" noChangeArrowheads="1"/>
          </p:cNvSpPr>
          <p:nvPr>
            <p:ph type="sldNum" sz="quarter" idx="12"/>
          </p:nvPr>
        </p:nvSpPr>
        <p:spPr>
          <a:xfrm>
            <a:off x="7086600" y="6477000"/>
            <a:ext cx="1905000" cy="457200"/>
          </a:xfrm>
          <a:prstGeom prst="rect">
            <a:avLst/>
          </a:prstGeom>
        </p:spPr>
        <p:txBody>
          <a:bodyPr/>
          <a:lstStyle>
            <a:lvl1pPr>
              <a:defRPr sz="1200">
                <a:solidFill>
                  <a:srgbClr val="3B4445"/>
                </a:solidFill>
              </a:defRPr>
            </a:lvl1pPr>
          </a:lstStyle>
          <a:p>
            <a:pPr>
              <a:defRPr/>
            </a:pPr>
            <a:fld id="{D08F4CDE-61AD-4C07-A804-E4D89EE20B0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13"/>
          <p:cNvSpPr>
            <a:spLocks noGrp="1" noChangeArrowheads="1"/>
          </p:cNvSpPr>
          <p:nvPr>
            <p:ph type="sldNum" sz="quarter" idx="12"/>
          </p:nvPr>
        </p:nvSpPr>
        <p:spPr>
          <a:xfrm>
            <a:off x="7086600" y="6477000"/>
            <a:ext cx="1905000" cy="457200"/>
          </a:xfrm>
          <a:prstGeom prst="rect">
            <a:avLst/>
          </a:prstGeom>
        </p:spPr>
        <p:txBody>
          <a:bodyPr/>
          <a:lstStyle>
            <a:lvl1pPr>
              <a:defRPr sz="1200">
                <a:solidFill>
                  <a:srgbClr val="3B4445"/>
                </a:solidFill>
              </a:defRPr>
            </a:lvl1pPr>
          </a:lstStyle>
          <a:p>
            <a:pPr>
              <a:defRPr/>
            </a:pPr>
            <a:fld id="{B7B40F9D-D132-4795-84E0-4BAB53DCC70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0"/>
          <p:cNvSpPr>
            <a:spLocks noGrp="1" noChangeArrowheads="1"/>
          </p:cNvSpPr>
          <p:nvPr>
            <p:ph type="body" idx="1"/>
          </p:nvPr>
        </p:nvSpPr>
        <p:spPr bwMode="auto">
          <a:xfrm>
            <a:off x="914400" y="11430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6"/>
          <p:cNvSpPr/>
          <p:nvPr userDrawn="1"/>
        </p:nvSpPr>
        <p:spPr bwMode="auto">
          <a:xfrm>
            <a:off x="0" y="-1"/>
            <a:ext cx="9144000" cy="919163"/>
          </a:xfrm>
          <a:prstGeom prst="rect">
            <a:avLst/>
          </a:prstGeom>
          <a:solidFill>
            <a:srgbClr val="52A6E9"/>
          </a:solidFill>
          <a:ln w="9525" cap="flat" cmpd="sng" algn="ctr">
            <a:solidFill>
              <a:srgbClr val="52A6E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1027" name="Rectangle 9"/>
          <p:cNvSpPr>
            <a:spLocks noGrp="1" noChangeArrowheads="1"/>
          </p:cNvSpPr>
          <p:nvPr>
            <p:ph type="title"/>
          </p:nvPr>
        </p:nvSpPr>
        <p:spPr bwMode="auto">
          <a:xfrm>
            <a:off x="980281" y="109537"/>
            <a:ext cx="7183438" cy="7000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8" name="Rectangle 16"/>
          <p:cNvSpPr>
            <a:spLocks noGrp="1" noChangeArrowheads="1"/>
          </p:cNvSpPr>
          <p:nvPr>
            <p:ph type="sldNum" sz="quarter" idx="4"/>
          </p:nvPr>
        </p:nvSpPr>
        <p:spPr>
          <a:xfrm>
            <a:off x="7162800" y="6409150"/>
            <a:ext cx="1905000" cy="382587"/>
          </a:xfrm>
          <a:prstGeom prst="rect">
            <a:avLst/>
          </a:prstGeom>
        </p:spPr>
        <p:txBody>
          <a:bodyPr/>
          <a:lstStyle>
            <a:lvl1pPr algn="r">
              <a:defRPr sz="1200">
                <a:solidFill>
                  <a:srgbClr val="3B4445"/>
                </a:solidFill>
                <a:latin typeface="+mn-lt"/>
              </a:defRPr>
            </a:lvl1pPr>
          </a:lstStyle>
          <a:p>
            <a:pPr>
              <a:defRPr/>
            </a:pPr>
            <a:fld id="{FEC29843-A9A1-4A6C-BE91-610A37F119A0}" type="slidenum">
              <a:rPr lang="en-US" smtClean="0"/>
              <a:pPr>
                <a:defRPr/>
              </a:pPr>
              <a:t>‹#›</a:t>
            </a:fld>
            <a:endParaRPr lang="en-US" dirty="0"/>
          </a:p>
        </p:txBody>
      </p:sp>
      <p:cxnSp>
        <p:nvCxnSpPr>
          <p:cNvPr id="9" name="Straight Connector 8"/>
          <p:cNvCxnSpPr/>
          <p:nvPr userDrawn="1"/>
        </p:nvCxnSpPr>
        <p:spPr bwMode="auto">
          <a:xfrm>
            <a:off x="0" y="6323013"/>
            <a:ext cx="9144000" cy="0"/>
          </a:xfrm>
          <a:prstGeom prst="line">
            <a:avLst/>
          </a:prstGeom>
          <a:solidFill>
            <a:schemeClr val="accent1"/>
          </a:solidFill>
          <a:ln w="28575" cap="flat" cmpd="sng" algn="ctr">
            <a:solidFill>
              <a:srgbClr val="52A6E9"/>
            </a:solidFill>
            <a:prstDash val="solid"/>
            <a:round/>
            <a:headEnd type="none" w="med" len="med"/>
            <a:tailEnd type="none" w="med" len="med"/>
          </a:ln>
          <a:effectLst/>
        </p:spPr>
      </p:cxnSp>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4763"/>
            <a:ext cx="914402" cy="919163"/>
          </a:xfrm>
          <a:prstGeom prst="rect">
            <a:avLst/>
          </a:prstGeom>
        </p:spPr>
      </p:pic>
      <p:sp>
        <p:nvSpPr>
          <p:cNvPr id="13" name="TextBox 11"/>
          <p:cNvSpPr txBox="1">
            <a:spLocks noChangeArrowheads="1"/>
          </p:cNvSpPr>
          <p:nvPr userDrawn="1"/>
        </p:nvSpPr>
        <p:spPr bwMode="auto">
          <a:xfrm>
            <a:off x="76200" y="6461944"/>
            <a:ext cx="2619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r>
              <a:rPr lang="en-US" sz="1200" dirty="0">
                <a:solidFill>
                  <a:srgbClr val="3B4445"/>
                </a:solidFill>
              </a:rPr>
              <a:t>Copyright © </a:t>
            </a:r>
            <a:r>
              <a:rPr lang="en-US" sz="1200" dirty="0" smtClean="0">
                <a:solidFill>
                  <a:srgbClr val="3B4445"/>
                </a:solidFill>
              </a:rPr>
              <a:t>2014 </a:t>
            </a:r>
            <a:r>
              <a:rPr lang="en-US" sz="1200" dirty="0">
                <a:solidFill>
                  <a:srgbClr val="3B4445"/>
                </a:solidFill>
              </a:rPr>
              <a:t>by Timothy L. Faley</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8"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iming>
    <p:tnLst>
      <p:par>
        <p:cTn id="1" dur="indefinite" restart="never" nodeType="tmRoot"/>
      </p:par>
    </p:tnLst>
  </p:timing>
  <p:hf hdr="0" ftr="0"/>
  <p:txStyles>
    <p:titleStyle>
      <a:lvl1pPr algn="l" rtl="0" eaLnBrk="0" fontAlgn="base" hangingPunct="0">
        <a:spcBef>
          <a:spcPct val="0"/>
        </a:spcBef>
        <a:spcAft>
          <a:spcPct val="0"/>
        </a:spcAft>
        <a:defRPr sz="3600">
          <a:solidFill>
            <a:srgbClr val="3B4445"/>
          </a:solidFill>
          <a:latin typeface="+mj-lt"/>
          <a:ea typeface="+mj-ea"/>
          <a:cs typeface="+mj-cs"/>
        </a:defRPr>
      </a:lvl1pPr>
      <a:lvl2pPr algn="l" rtl="0" eaLnBrk="0" fontAlgn="base" hangingPunct="0">
        <a:spcBef>
          <a:spcPct val="0"/>
        </a:spcBef>
        <a:spcAft>
          <a:spcPct val="0"/>
        </a:spcAft>
        <a:defRPr sz="3600">
          <a:solidFill>
            <a:srgbClr val="FFC000"/>
          </a:solidFill>
          <a:latin typeface="Times New Roman" pitchFamily="18" charset="0"/>
        </a:defRPr>
      </a:lvl2pPr>
      <a:lvl3pPr algn="l" rtl="0" eaLnBrk="0" fontAlgn="base" hangingPunct="0">
        <a:spcBef>
          <a:spcPct val="0"/>
        </a:spcBef>
        <a:spcAft>
          <a:spcPct val="0"/>
        </a:spcAft>
        <a:defRPr sz="3600">
          <a:solidFill>
            <a:srgbClr val="FFC000"/>
          </a:solidFill>
          <a:latin typeface="Times New Roman" pitchFamily="18" charset="0"/>
        </a:defRPr>
      </a:lvl3pPr>
      <a:lvl4pPr algn="l" rtl="0" eaLnBrk="0" fontAlgn="base" hangingPunct="0">
        <a:spcBef>
          <a:spcPct val="0"/>
        </a:spcBef>
        <a:spcAft>
          <a:spcPct val="0"/>
        </a:spcAft>
        <a:defRPr sz="3600">
          <a:solidFill>
            <a:srgbClr val="FFC000"/>
          </a:solidFill>
          <a:latin typeface="Times New Roman" pitchFamily="18" charset="0"/>
        </a:defRPr>
      </a:lvl4pPr>
      <a:lvl5pPr algn="l" rtl="0" eaLnBrk="0" fontAlgn="base" hangingPunct="0">
        <a:spcBef>
          <a:spcPct val="0"/>
        </a:spcBef>
        <a:spcAft>
          <a:spcPct val="0"/>
        </a:spcAft>
        <a:defRPr sz="3600">
          <a:solidFill>
            <a:srgbClr val="FFC000"/>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B4445"/>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52A6E9"/>
        </a:buClr>
        <a:buSzPct val="5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rgbClr val="3B4445"/>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52A6E9"/>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3B4445"/>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ntrepreneurialarch.com/"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0" y="1066800"/>
            <a:ext cx="9144000" cy="2286000"/>
          </a:xfrm>
          <a:prstGeom prst="rect">
            <a:avLst/>
          </a:prstGeom>
          <a:gradFill flip="none" rotWithShape="1">
            <a:gsLst>
              <a:gs pos="57000">
                <a:srgbClr val="52A6E9"/>
              </a:gs>
              <a:gs pos="99000">
                <a:srgbClr val="3B4445"/>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1066800"/>
            <a:ext cx="2286000" cy="2286000"/>
          </a:xfrm>
          <a:prstGeom prst="rect">
            <a:avLst/>
          </a:prstGeom>
        </p:spPr>
      </p:pic>
      <p:sp>
        <p:nvSpPr>
          <p:cNvPr id="7" name="TextBox 6"/>
          <p:cNvSpPr txBox="1"/>
          <p:nvPr/>
        </p:nvSpPr>
        <p:spPr>
          <a:xfrm>
            <a:off x="2514600" y="1240304"/>
            <a:ext cx="3727944" cy="1938992"/>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n-029" sz="4000" b="1" dirty="0" smtClean="0">
                <a:ln w="50800"/>
                <a:solidFill>
                  <a:srgbClr val="3B4445"/>
                </a:solidFill>
              </a:rPr>
              <a:t>The</a:t>
            </a:r>
          </a:p>
          <a:p>
            <a:r>
              <a:rPr lang="en-029" sz="4000" b="1" dirty="0" smtClean="0">
                <a:ln w="50800"/>
                <a:solidFill>
                  <a:srgbClr val="3B4445"/>
                </a:solidFill>
              </a:rPr>
              <a:t>Entrepreneurial</a:t>
            </a:r>
          </a:p>
          <a:p>
            <a:r>
              <a:rPr lang="en-029" sz="4000" b="1" dirty="0" smtClean="0">
                <a:ln w="50800"/>
                <a:solidFill>
                  <a:srgbClr val="3B4445"/>
                </a:solidFill>
              </a:rPr>
              <a:t>Arch</a:t>
            </a:r>
            <a:endParaRPr lang="en-US" sz="4000" b="1" dirty="0">
              <a:ln w="50800"/>
              <a:solidFill>
                <a:srgbClr val="3B4445"/>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7906" r="27640" b="19476"/>
          <a:stretch/>
        </p:blipFill>
        <p:spPr>
          <a:xfrm>
            <a:off x="7852892" y="4853176"/>
            <a:ext cx="1291107" cy="2004824"/>
          </a:xfrm>
          <a:prstGeom prst="rect">
            <a:avLst/>
          </a:prstGeom>
        </p:spPr>
      </p:pic>
      <p:sp>
        <p:nvSpPr>
          <p:cNvPr id="9" name="Subtitle 5"/>
          <p:cNvSpPr txBox="1">
            <a:spLocks/>
          </p:cNvSpPr>
          <p:nvPr/>
        </p:nvSpPr>
        <p:spPr bwMode="auto">
          <a:xfrm>
            <a:off x="0" y="3733800"/>
            <a:ext cx="91440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B4445"/>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52A6E9"/>
              </a:buClr>
              <a:buSzPct val="5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rgbClr val="3B4445"/>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52A6E9"/>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3B4445"/>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9pPr>
          </a:lstStyle>
          <a:p>
            <a:pPr marL="0" indent="0" algn="ctr">
              <a:buNone/>
            </a:pPr>
            <a:r>
              <a:rPr lang="en-US" sz="2400" b="1" kern="0" dirty="0" smtClean="0"/>
              <a:t>Multi-layer Pedagogy for Business </a:t>
            </a:r>
            <a:r>
              <a:rPr lang="en-US" sz="2400" b="1" kern="0" dirty="0"/>
              <a:t>D</a:t>
            </a:r>
            <a:r>
              <a:rPr lang="en-US" sz="2400" b="1" kern="0" dirty="0" smtClean="0"/>
              <a:t>iscovery and Execution</a:t>
            </a:r>
          </a:p>
          <a:p>
            <a:pPr marL="0" indent="0" algn="ctr">
              <a:buNone/>
            </a:pPr>
            <a:endParaRPr lang="en-US" sz="2400" b="1" kern="0" dirty="0" smtClean="0"/>
          </a:p>
          <a:p>
            <a:pPr marL="0" indent="0" algn="ctr">
              <a:buNone/>
            </a:pPr>
            <a:r>
              <a:rPr lang="en-US" sz="2400" kern="0" dirty="0" smtClean="0">
                <a:solidFill>
                  <a:srgbClr val="3B4445"/>
                </a:solidFill>
              </a:rPr>
              <a:t>Timothy L. Faley, Ph.D., MBA</a:t>
            </a:r>
          </a:p>
          <a:p>
            <a:pPr marL="0" indent="0" algn="ctr">
              <a:buNone/>
            </a:pPr>
            <a:r>
              <a:rPr lang="en-US" sz="2400" kern="0" dirty="0" smtClean="0">
                <a:solidFill>
                  <a:srgbClr val="3B4445"/>
                </a:solidFill>
              </a:rPr>
              <a:t>2014</a:t>
            </a:r>
          </a:p>
          <a:p>
            <a:pPr marL="0" indent="0" algn="ctr">
              <a:buNone/>
            </a:pPr>
            <a:r>
              <a:rPr lang="en-US" sz="2400" kern="0" dirty="0" smtClean="0">
                <a:solidFill>
                  <a:srgbClr val="3B4445"/>
                </a:solidFill>
              </a:rPr>
              <a:t>University of the Virgin Islands</a:t>
            </a:r>
          </a:p>
          <a:p>
            <a:pPr marL="0" indent="0" algn="ctr">
              <a:buNone/>
            </a:pPr>
            <a:r>
              <a:rPr lang="en-US" sz="1800" kern="0" dirty="0" smtClean="0">
                <a:solidFill>
                  <a:srgbClr val="3B4445"/>
                </a:solidFill>
              </a:rPr>
              <a:t>(10-year Director of the Zell Lurie Institute for Entrepreneurial Studies </a:t>
            </a:r>
          </a:p>
          <a:p>
            <a:pPr marL="0" indent="0" algn="ctr">
              <a:buNone/>
            </a:pPr>
            <a:r>
              <a:rPr lang="en-US" sz="1800" kern="0" dirty="0" smtClean="0">
                <a:solidFill>
                  <a:srgbClr val="3B4445"/>
                </a:solidFill>
              </a:rPr>
              <a:t>at the Ross School of Business, University of Michigan)</a:t>
            </a:r>
            <a:endParaRPr lang="en-US" sz="1800" kern="0" dirty="0">
              <a:solidFill>
                <a:srgbClr val="3B4445"/>
              </a:solidFill>
            </a:endParaRPr>
          </a:p>
        </p:txBody>
      </p:sp>
    </p:spTree>
    <p:extLst>
      <p:ext uri="{BB962C8B-B14F-4D97-AF65-F5344CB8AC3E}">
        <p14:creationId xmlns:p14="http://schemas.microsoft.com/office/powerpoint/2010/main" val="3384813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2374" b="2570"/>
          <a:stretch/>
        </p:blipFill>
        <p:spPr>
          <a:xfrm>
            <a:off x="238146" y="990600"/>
            <a:ext cx="8296254" cy="5246419"/>
          </a:xfrm>
          <a:prstGeom prst="rect">
            <a:avLst/>
          </a:prstGeom>
        </p:spPr>
      </p:pic>
      <p:sp>
        <p:nvSpPr>
          <p:cNvPr id="25612" name="Slide Number Placeholder 11"/>
          <p:cNvSpPr>
            <a:spLocks noGrp="1"/>
          </p:cNvSpPr>
          <p:nvPr>
            <p:ph type="sldNum" sz="quarter" idx="4294967295"/>
          </p:nvPr>
        </p:nvSpPr>
        <p:spPr>
          <a:xfrm>
            <a:off x="8534400" y="6477000"/>
            <a:ext cx="609600" cy="304800"/>
          </a:xfrm>
          <a:prstGeom prst="rect">
            <a:avLst/>
          </a:prstGeom>
          <a:noFill/>
        </p:spPr>
        <p:txBody>
          <a:bodyPr/>
          <a:lstStyle/>
          <a:p>
            <a:fld id="{4E1C0608-5192-4C65-A697-6F413F309E8F}" type="slidenum">
              <a:rPr lang="en-US" smtClean="0"/>
              <a:pPr/>
              <a:t>10</a:t>
            </a:fld>
            <a:endParaRPr lang="en-US" dirty="0" smtClean="0"/>
          </a:p>
        </p:txBody>
      </p:sp>
      <p:sp>
        <p:nvSpPr>
          <p:cNvPr id="3" name="Title 2"/>
          <p:cNvSpPr>
            <a:spLocks noGrp="1"/>
          </p:cNvSpPr>
          <p:nvPr>
            <p:ph type="title"/>
          </p:nvPr>
        </p:nvSpPr>
        <p:spPr/>
        <p:txBody>
          <a:bodyPr/>
          <a:lstStyle/>
          <a:p>
            <a:r>
              <a:rPr lang="en-US" dirty="0" smtClean="0"/>
              <a:t>The Complete Business Model</a:t>
            </a:r>
            <a:endParaRPr lang="en-US" dirty="0"/>
          </a:p>
        </p:txBody>
      </p:sp>
      <p:sp>
        <p:nvSpPr>
          <p:cNvPr id="8" name="Right Arrow 7"/>
          <p:cNvSpPr/>
          <p:nvPr/>
        </p:nvSpPr>
        <p:spPr bwMode="auto">
          <a:xfrm rot="10800000">
            <a:off x="3174504" y="1066800"/>
            <a:ext cx="2845295" cy="171454"/>
          </a:xfrm>
          <a:prstGeom prst="rightArrow">
            <a:avLst/>
          </a:prstGeom>
          <a:solidFill>
            <a:srgbClr val="D15B05"/>
          </a:solidFill>
          <a:ln w="9525" cap="flat" cmpd="sng" algn="ctr">
            <a:solidFill>
              <a:srgbClr val="D15B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6173191" y="914400"/>
            <a:ext cx="2833420" cy="1169551"/>
          </a:xfrm>
          <a:prstGeom prst="rect">
            <a:avLst/>
          </a:prstGeom>
          <a:noFill/>
        </p:spPr>
        <p:txBody>
          <a:bodyPr wrap="square" rtlCol="0">
            <a:spAutoFit/>
          </a:bodyPr>
          <a:lstStyle/>
          <a:p>
            <a:r>
              <a:rPr lang="en-US" dirty="0" smtClean="0"/>
              <a:t>Note:  The new venture does not do everything itself in the creation and delivery of its offering to its customers. It leverages to existing business ecosystem.</a:t>
            </a:r>
            <a:endParaRPr lang="en-US" dirty="0"/>
          </a:p>
        </p:txBody>
      </p:sp>
      <p:sp>
        <p:nvSpPr>
          <p:cNvPr id="12" name="Left Brace 11"/>
          <p:cNvSpPr/>
          <p:nvPr/>
        </p:nvSpPr>
        <p:spPr bwMode="auto">
          <a:xfrm>
            <a:off x="6096001" y="914400"/>
            <a:ext cx="122910" cy="1169551"/>
          </a:xfrm>
          <a:prstGeom prst="leftBrace">
            <a:avLst/>
          </a:prstGeom>
          <a:noFill/>
          <a:ln w="28575" cap="flat" cmpd="sng" algn="ctr">
            <a:solidFill>
              <a:srgbClr val="D15B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75740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24" y="1423416"/>
            <a:ext cx="7656576" cy="4443984"/>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l="16182" t="5584" r="20500" b="10667"/>
          <a:stretch/>
        </p:blipFill>
        <p:spPr>
          <a:xfrm>
            <a:off x="242455" y="5047820"/>
            <a:ext cx="595745" cy="590980"/>
          </a:xfrm>
          <a:prstGeom prst="rect">
            <a:avLst/>
          </a:prstGeom>
        </p:spPr>
      </p:pic>
      <p:sp>
        <p:nvSpPr>
          <p:cNvPr id="16"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11</a:t>
            </a:fld>
            <a:endParaRPr lang="en-US" dirty="0"/>
          </a:p>
        </p:txBody>
      </p:sp>
      <p:sp>
        <p:nvSpPr>
          <p:cNvPr id="4" name="Title 3"/>
          <p:cNvSpPr>
            <a:spLocks noGrp="1"/>
          </p:cNvSpPr>
          <p:nvPr>
            <p:ph type="title"/>
          </p:nvPr>
        </p:nvSpPr>
        <p:spPr>
          <a:xfrm>
            <a:off x="1143000" y="152400"/>
            <a:ext cx="8001000" cy="838200"/>
          </a:xfrm>
        </p:spPr>
        <p:txBody>
          <a:bodyPr/>
          <a:lstStyle/>
          <a:p>
            <a:r>
              <a:rPr lang="en-US" sz="2400" dirty="0" smtClean="0"/>
              <a:t>Business Assessment: </a:t>
            </a:r>
            <a:br>
              <a:rPr lang="en-US" sz="2400" dirty="0" smtClean="0"/>
            </a:br>
            <a:r>
              <a:rPr lang="en-US" sz="2000" dirty="0" smtClean="0"/>
              <a:t>Complete quantitative business model from which a feasibility study can be derived</a:t>
            </a:r>
            <a:endParaRPr lang="en-US" sz="2000" dirty="0"/>
          </a:p>
        </p:txBody>
      </p:sp>
      <p:sp>
        <p:nvSpPr>
          <p:cNvPr id="20" name="Oval 19"/>
          <p:cNvSpPr>
            <a:spLocks noChangeAspect="1"/>
          </p:cNvSpPr>
          <p:nvPr/>
        </p:nvSpPr>
        <p:spPr bwMode="auto">
          <a:xfrm>
            <a:off x="3044499" y="1307241"/>
            <a:ext cx="1355327" cy="1355327"/>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42821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Slide Number Placeholder 11"/>
          <p:cNvSpPr>
            <a:spLocks noGrp="1"/>
          </p:cNvSpPr>
          <p:nvPr>
            <p:ph type="sldNum" sz="quarter" idx="4294967295"/>
          </p:nvPr>
        </p:nvSpPr>
        <p:spPr>
          <a:xfrm>
            <a:off x="8534400" y="6477000"/>
            <a:ext cx="609600" cy="304800"/>
          </a:xfrm>
          <a:prstGeom prst="rect">
            <a:avLst/>
          </a:prstGeom>
          <a:noFill/>
        </p:spPr>
        <p:txBody>
          <a:bodyPr/>
          <a:lstStyle/>
          <a:p>
            <a:fld id="{4E1C0608-5192-4C65-A697-6F413F309E8F}" type="slidenum">
              <a:rPr lang="en-US" smtClean="0"/>
              <a:pPr/>
              <a:t>12</a:t>
            </a:fld>
            <a:endParaRPr lang="en-US" dirty="0" smtClean="0"/>
          </a:p>
        </p:txBody>
      </p:sp>
      <p:sp>
        <p:nvSpPr>
          <p:cNvPr id="7" name="Title 6"/>
          <p:cNvSpPr>
            <a:spLocks noGrp="1"/>
          </p:cNvSpPr>
          <p:nvPr>
            <p:ph type="title"/>
          </p:nvPr>
        </p:nvSpPr>
        <p:spPr>
          <a:xfrm>
            <a:off x="980280" y="109537"/>
            <a:ext cx="8163719" cy="700088"/>
          </a:xfrm>
        </p:spPr>
        <p:txBody>
          <a:bodyPr/>
          <a:lstStyle/>
          <a:p>
            <a:r>
              <a:rPr lang="en-US" dirty="0" smtClean="0"/>
              <a:t>Zoom out to see only qualitative measures</a:t>
            </a:r>
            <a:endParaRPr lang="en-US" dirty="0"/>
          </a:p>
        </p:txBody>
      </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865002"/>
            <a:ext cx="914402" cy="91440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024" y="991445"/>
            <a:ext cx="6513576" cy="5256955"/>
          </a:xfrm>
          <a:prstGeom prst="rect">
            <a:avLst/>
          </a:prstGeom>
        </p:spPr>
      </p:pic>
    </p:spTree>
    <p:extLst>
      <p:ext uri="{BB962C8B-B14F-4D97-AF65-F5344CB8AC3E}">
        <p14:creationId xmlns:p14="http://schemas.microsoft.com/office/powerpoint/2010/main" val="2383214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0" y="76200"/>
            <a:ext cx="7793037" cy="700087"/>
          </a:xfrm>
        </p:spPr>
        <p:txBody>
          <a:bodyPr/>
          <a:lstStyle/>
          <a:p>
            <a:pPr eaLnBrk="1" hangingPunct="1"/>
            <a:r>
              <a:rPr lang="en-US" dirty="0" smtClean="0"/>
              <a:t>Business Construct:  </a:t>
            </a:r>
            <a:r>
              <a:rPr lang="en-US" sz="2000" dirty="0" smtClean="0"/>
              <a:t>Specific, qualitative description</a:t>
            </a:r>
          </a:p>
        </p:txBody>
      </p:sp>
      <p:sp>
        <p:nvSpPr>
          <p:cNvPr id="25612" name="Slide Number Placeholder 11"/>
          <p:cNvSpPr>
            <a:spLocks noGrp="1"/>
          </p:cNvSpPr>
          <p:nvPr>
            <p:ph type="sldNum" sz="quarter" idx="4294967295"/>
          </p:nvPr>
        </p:nvSpPr>
        <p:spPr>
          <a:xfrm>
            <a:off x="8534400" y="6477000"/>
            <a:ext cx="609600" cy="304800"/>
          </a:xfrm>
          <a:prstGeom prst="rect">
            <a:avLst/>
          </a:prstGeom>
          <a:noFill/>
        </p:spPr>
        <p:txBody>
          <a:bodyPr/>
          <a:lstStyle/>
          <a:p>
            <a:fld id="{4E1C0608-5192-4C65-A697-6F413F309E8F}" type="slidenum">
              <a:rPr lang="en-US" smtClean="0"/>
              <a:pPr/>
              <a:t>13</a:t>
            </a:fld>
            <a:endParaRPr lang="en-US"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605" b="3431"/>
          <a:stretch/>
        </p:blipFill>
        <p:spPr>
          <a:xfrm>
            <a:off x="688848" y="1104404"/>
            <a:ext cx="7235952" cy="5111729"/>
          </a:xfrm>
          <a:prstGeom prst="rect">
            <a:avLst/>
          </a:prstGeom>
        </p:spPr>
      </p:pic>
    </p:spTree>
    <p:extLst>
      <p:ext uri="{BB962C8B-B14F-4D97-AF65-F5344CB8AC3E}">
        <p14:creationId xmlns:p14="http://schemas.microsoft.com/office/powerpoint/2010/main" val="2313454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24" y="1423416"/>
            <a:ext cx="7656576" cy="4443984"/>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l="16182" t="5584" r="20500" b="10667"/>
          <a:stretch/>
        </p:blipFill>
        <p:spPr>
          <a:xfrm>
            <a:off x="242455" y="5047820"/>
            <a:ext cx="595745" cy="590980"/>
          </a:xfrm>
          <a:prstGeom prst="rect">
            <a:avLst/>
          </a:prstGeom>
        </p:spPr>
      </p:pic>
      <p:sp>
        <p:nvSpPr>
          <p:cNvPr id="16"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14</a:t>
            </a:fld>
            <a:endParaRPr lang="en-US" dirty="0"/>
          </a:p>
        </p:txBody>
      </p:sp>
      <p:sp>
        <p:nvSpPr>
          <p:cNvPr id="4" name="Title 3"/>
          <p:cNvSpPr>
            <a:spLocks noGrp="1"/>
          </p:cNvSpPr>
          <p:nvPr>
            <p:ph type="title"/>
          </p:nvPr>
        </p:nvSpPr>
        <p:spPr>
          <a:xfrm>
            <a:off x="1143000" y="76200"/>
            <a:ext cx="8001000" cy="838200"/>
          </a:xfrm>
        </p:spPr>
        <p:txBody>
          <a:bodyPr/>
          <a:lstStyle/>
          <a:p>
            <a:r>
              <a:rPr lang="en-US" sz="2800" dirty="0" smtClean="0"/>
              <a:t>Business Design: </a:t>
            </a:r>
            <a:br>
              <a:rPr lang="en-US" sz="2800" dirty="0" smtClean="0"/>
            </a:br>
            <a:r>
              <a:rPr lang="en-US" sz="2400" dirty="0" smtClean="0"/>
              <a:t>Qualitative (only) description of the business</a:t>
            </a:r>
            <a:endParaRPr lang="en-US" sz="2400" dirty="0"/>
          </a:p>
        </p:txBody>
      </p:sp>
      <p:sp>
        <p:nvSpPr>
          <p:cNvPr id="20" name="Oval 19"/>
          <p:cNvSpPr>
            <a:spLocks noChangeAspect="1"/>
          </p:cNvSpPr>
          <p:nvPr/>
        </p:nvSpPr>
        <p:spPr bwMode="auto">
          <a:xfrm>
            <a:off x="1774825" y="2105168"/>
            <a:ext cx="1355327" cy="1355327"/>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04842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0" y="76200"/>
            <a:ext cx="7793037" cy="700087"/>
          </a:xfrm>
        </p:spPr>
        <p:txBody>
          <a:bodyPr/>
          <a:lstStyle/>
          <a:p>
            <a:pPr eaLnBrk="1" hangingPunct="1"/>
            <a:r>
              <a:rPr lang="en-US" sz="2800" dirty="0" smtClean="0"/>
              <a:t>Business Design Output:  The Business Construct</a:t>
            </a:r>
            <a:endParaRPr lang="en-US" sz="1600" dirty="0" smtClean="0"/>
          </a:p>
        </p:txBody>
      </p:sp>
      <p:sp>
        <p:nvSpPr>
          <p:cNvPr id="25612" name="Slide Number Placeholder 11"/>
          <p:cNvSpPr>
            <a:spLocks noGrp="1"/>
          </p:cNvSpPr>
          <p:nvPr>
            <p:ph type="sldNum" sz="quarter" idx="4294967295"/>
          </p:nvPr>
        </p:nvSpPr>
        <p:spPr>
          <a:xfrm>
            <a:off x="8534400" y="6477000"/>
            <a:ext cx="609600" cy="304800"/>
          </a:xfrm>
          <a:prstGeom prst="rect">
            <a:avLst/>
          </a:prstGeom>
          <a:noFill/>
        </p:spPr>
        <p:txBody>
          <a:bodyPr/>
          <a:lstStyle/>
          <a:p>
            <a:fld id="{4E1C0608-5192-4C65-A697-6F413F309E8F}" type="slidenum">
              <a:rPr lang="en-US" smtClean="0"/>
              <a:pPr/>
              <a:t>15</a:t>
            </a:fld>
            <a:endParaRPr lang="en-US" dirty="0" smtClean="0"/>
          </a:p>
        </p:txBody>
      </p:sp>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t="1605" b="3431"/>
          <a:stretch/>
        </p:blipFill>
        <p:spPr>
          <a:xfrm>
            <a:off x="688848" y="1104404"/>
            <a:ext cx="7235952" cy="5111729"/>
          </a:xfrm>
          <a:prstGeom prst="rect">
            <a:avLst/>
          </a:prstGeom>
        </p:spPr>
      </p:pic>
    </p:spTree>
    <p:extLst>
      <p:ext uri="{BB962C8B-B14F-4D97-AF65-F5344CB8AC3E}">
        <p14:creationId xmlns:p14="http://schemas.microsoft.com/office/powerpoint/2010/main" val="878941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804" b="2815"/>
          <a:stretch/>
        </p:blipFill>
        <p:spPr>
          <a:xfrm>
            <a:off x="344424" y="1393372"/>
            <a:ext cx="8455152" cy="4855028"/>
          </a:xfrm>
          <a:prstGeom prst="rect">
            <a:avLst/>
          </a:prstGeom>
        </p:spPr>
      </p:pic>
      <p:sp>
        <p:nvSpPr>
          <p:cNvPr id="25602" name="Rectangle 2"/>
          <p:cNvSpPr>
            <a:spLocks noGrp="1" noChangeArrowheads="1"/>
          </p:cNvSpPr>
          <p:nvPr>
            <p:ph type="title"/>
          </p:nvPr>
        </p:nvSpPr>
        <p:spPr>
          <a:xfrm>
            <a:off x="980280" y="671512"/>
            <a:ext cx="8163719" cy="700088"/>
          </a:xfrm>
        </p:spPr>
        <p:txBody>
          <a:bodyPr/>
          <a:lstStyle/>
          <a:p>
            <a:pPr eaLnBrk="1" hangingPunct="1"/>
            <a:r>
              <a:rPr lang="en-US" sz="2800" dirty="0" smtClean="0"/>
              <a:t>Zoom Out from the Business Construct </a:t>
            </a:r>
            <a:br>
              <a:rPr lang="en-US" sz="2800" dirty="0" smtClean="0"/>
            </a:br>
            <a:r>
              <a:rPr lang="en-US" sz="2800" dirty="0" smtClean="0"/>
              <a:t>for a broader perspective:</a:t>
            </a:r>
            <a:br>
              <a:rPr lang="en-US" sz="2800" dirty="0" smtClean="0"/>
            </a:br>
            <a:r>
              <a:rPr lang="en-US" sz="2800" dirty="0" smtClean="0"/>
              <a:t>    			This is Opportunity Identification</a:t>
            </a:r>
          </a:p>
        </p:txBody>
      </p:sp>
      <p:sp>
        <p:nvSpPr>
          <p:cNvPr id="25612" name="Slide Number Placeholder 11"/>
          <p:cNvSpPr>
            <a:spLocks noGrp="1"/>
          </p:cNvSpPr>
          <p:nvPr>
            <p:ph type="sldNum" sz="quarter" idx="4294967295"/>
          </p:nvPr>
        </p:nvSpPr>
        <p:spPr>
          <a:xfrm>
            <a:off x="8534400" y="6477000"/>
            <a:ext cx="609600" cy="304800"/>
          </a:xfrm>
          <a:prstGeom prst="rect">
            <a:avLst/>
          </a:prstGeom>
          <a:noFill/>
        </p:spPr>
        <p:txBody>
          <a:bodyPr/>
          <a:lstStyle/>
          <a:p>
            <a:fld id="{4E1C0608-5192-4C65-A697-6F413F309E8F}" type="slidenum">
              <a:rPr lang="en-US" smtClean="0"/>
              <a:pPr/>
              <a:t>16</a:t>
            </a:fld>
            <a:endParaRPr lang="en-US"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61354"/>
            <a:ext cx="914402" cy="914402"/>
          </a:xfrm>
          <a:prstGeom prst="rect">
            <a:avLst/>
          </a:prstGeom>
        </p:spPr>
      </p:pic>
    </p:spTree>
    <p:extLst>
      <p:ext uri="{BB962C8B-B14F-4D97-AF65-F5344CB8AC3E}">
        <p14:creationId xmlns:p14="http://schemas.microsoft.com/office/powerpoint/2010/main" val="3566927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24" y="1423416"/>
            <a:ext cx="7656576" cy="4443984"/>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l="16182" t="5584" r="20500" b="10667"/>
          <a:stretch/>
        </p:blipFill>
        <p:spPr>
          <a:xfrm>
            <a:off x="242455" y="5047820"/>
            <a:ext cx="595745" cy="590980"/>
          </a:xfrm>
          <a:prstGeom prst="rect">
            <a:avLst/>
          </a:prstGeom>
        </p:spPr>
      </p:pic>
      <p:sp>
        <p:nvSpPr>
          <p:cNvPr id="16"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17</a:t>
            </a:fld>
            <a:endParaRPr lang="en-US" dirty="0"/>
          </a:p>
        </p:txBody>
      </p:sp>
      <p:sp>
        <p:nvSpPr>
          <p:cNvPr id="4" name="Title 3"/>
          <p:cNvSpPr>
            <a:spLocks noGrp="1"/>
          </p:cNvSpPr>
          <p:nvPr>
            <p:ph type="title"/>
          </p:nvPr>
        </p:nvSpPr>
        <p:spPr>
          <a:xfrm>
            <a:off x="1143000" y="152400"/>
            <a:ext cx="8001000" cy="838200"/>
          </a:xfrm>
        </p:spPr>
        <p:txBody>
          <a:bodyPr/>
          <a:lstStyle/>
          <a:p>
            <a:r>
              <a:rPr lang="en-US" sz="2800" dirty="0" smtClean="0"/>
              <a:t>Opportunity Identification: </a:t>
            </a:r>
            <a:br>
              <a:rPr lang="en-US" sz="2800" dirty="0" smtClean="0"/>
            </a:br>
            <a:r>
              <a:rPr lang="en-US" sz="2000" dirty="0" smtClean="0"/>
              <a:t>Broad, exploratory phase.  Grounded on organization’s capabilities.</a:t>
            </a:r>
            <a:endParaRPr lang="en-US" sz="2000" dirty="0"/>
          </a:p>
        </p:txBody>
      </p:sp>
      <p:sp>
        <p:nvSpPr>
          <p:cNvPr id="20" name="Oval 19"/>
          <p:cNvSpPr>
            <a:spLocks noChangeAspect="1"/>
          </p:cNvSpPr>
          <p:nvPr/>
        </p:nvSpPr>
        <p:spPr bwMode="auto">
          <a:xfrm>
            <a:off x="936171" y="3208274"/>
            <a:ext cx="1355327" cy="1355327"/>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09589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915400" cy="808038"/>
          </a:xfrm>
        </p:spPr>
        <p:txBody>
          <a:bodyPr/>
          <a:lstStyle/>
          <a:p>
            <a:r>
              <a:rPr lang="en-US" sz="3200" dirty="0" smtClean="0"/>
              <a:t>Moving Across the Arch’s Discovery Section…</a:t>
            </a:r>
            <a:endParaRPr lang="en-US" sz="3200" dirty="0"/>
          </a:p>
        </p:txBody>
      </p:sp>
      <p:sp>
        <p:nvSpPr>
          <p:cNvPr id="11"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18</a:t>
            </a:fld>
            <a:endParaRPr lang="en-US" dirty="0"/>
          </a:p>
        </p:txBody>
      </p:sp>
      <p:sp>
        <p:nvSpPr>
          <p:cNvPr id="17" name="TextBox 16"/>
          <p:cNvSpPr txBox="1"/>
          <p:nvPr/>
        </p:nvSpPr>
        <p:spPr>
          <a:xfrm>
            <a:off x="1520380" y="990600"/>
            <a:ext cx="7699820" cy="1077218"/>
          </a:xfrm>
          <a:prstGeom prst="rect">
            <a:avLst/>
          </a:prstGeom>
          <a:noFill/>
          <a:ln w="38100">
            <a:noFill/>
          </a:ln>
        </p:spPr>
        <p:txBody>
          <a:bodyPr wrap="square" rtlCol="0">
            <a:spAutoFit/>
          </a:bodyPr>
          <a:lstStyle/>
          <a:p>
            <a:r>
              <a:rPr lang="en-US" sz="3200" b="1" dirty="0" smtClean="0">
                <a:solidFill>
                  <a:srgbClr val="3B4445"/>
                </a:solidFill>
              </a:rPr>
              <a:t>…Means Zooming In and Out (changing perspective and the amount of detail)</a:t>
            </a:r>
            <a:endParaRPr lang="en-US" sz="3200" b="1" dirty="0">
              <a:solidFill>
                <a:srgbClr val="3B4445"/>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228088"/>
            <a:ext cx="5120640" cy="3944112"/>
          </a:xfrm>
          <a:prstGeom prst="rect">
            <a:avLst/>
          </a:prstGeom>
        </p:spPr>
      </p:pic>
    </p:spTree>
    <p:extLst>
      <p:ext uri="{BB962C8B-B14F-4D97-AF65-F5344CB8AC3E}">
        <p14:creationId xmlns:p14="http://schemas.microsoft.com/office/powerpoint/2010/main" val="2756451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80280" y="109537"/>
            <a:ext cx="8163719" cy="700088"/>
          </a:xfrm>
        </p:spPr>
        <p:txBody>
          <a:bodyPr/>
          <a:lstStyle/>
          <a:p>
            <a:r>
              <a:rPr lang="en-US" sz="3200" dirty="0" smtClean="0"/>
              <a:t>Layered approach to Business Development</a:t>
            </a:r>
            <a:endParaRPr lang="en-US" sz="3200" dirty="0"/>
          </a:p>
        </p:txBody>
      </p:sp>
      <p:sp>
        <p:nvSpPr>
          <p:cNvPr id="7" name="Slide Number Placeholder 6"/>
          <p:cNvSpPr>
            <a:spLocks noGrp="1"/>
          </p:cNvSpPr>
          <p:nvPr>
            <p:ph type="sldNum" sz="quarter" idx="10"/>
          </p:nvPr>
        </p:nvSpPr>
        <p:spPr/>
        <p:txBody>
          <a:bodyPr/>
          <a:lstStyle/>
          <a:p>
            <a:pPr>
              <a:defRPr/>
            </a:pPr>
            <a:fld id="{BC2CDD67-DA31-42AD-B6D5-87A3F5C4B1F1}" type="slidenum">
              <a:rPr lang="en-US" smtClean="0"/>
              <a:pPr>
                <a:defRPr/>
              </a:pPr>
              <a:t>19</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26177"/>
            <a:ext cx="5105400" cy="5105400"/>
          </a:xfrm>
          <a:prstGeom prst="rect">
            <a:avLst/>
          </a:prstGeom>
        </p:spPr>
      </p:pic>
      <p:sp>
        <p:nvSpPr>
          <p:cNvPr id="12" name="TextBox 11"/>
          <p:cNvSpPr txBox="1"/>
          <p:nvPr/>
        </p:nvSpPr>
        <p:spPr>
          <a:xfrm>
            <a:off x="685800" y="4724400"/>
            <a:ext cx="7473264" cy="307777"/>
          </a:xfrm>
          <a:prstGeom prst="rect">
            <a:avLst/>
          </a:prstGeom>
          <a:noFill/>
        </p:spPr>
        <p:txBody>
          <a:bodyPr wrap="none" rtlCol="0">
            <a:spAutoFit/>
          </a:bodyPr>
          <a:lstStyle/>
          <a:p>
            <a:r>
              <a:rPr lang="en-US" b="1" dirty="0" smtClean="0"/>
              <a:t>Opportunity Identification</a:t>
            </a:r>
            <a:r>
              <a:rPr lang="en-US" dirty="0" smtClean="0"/>
              <a:t>:  Allows a “big picture” exploration without getting lost in all the details</a:t>
            </a:r>
            <a:endParaRPr lang="en-US" dirty="0"/>
          </a:p>
        </p:txBody>
      </p:sp>
      <p:sp>
        <p:nvSpPr>
          <p:cNvPr id="13" name="TextBox 12"/>
          <p:cNvSpPr txBox="1"/>
          <p:nvPr/>
        </p:nvSpPr>
        <p:spPr>
          <a:xfrm>
            <a:off x="3312729" y="3505200"/>
            <a:ext cx="5374071" cy="1169551"/>
          </a:xfrm>
          <a:prstGeom prst="rect">
            <a:avLst/>
          </a:prstGeom>
          <a:noFill/>
        </p:spPr>
        <p:txBody>
          <a:bodyPr wrap="square" rtlCol="0">
            <a:spAutoFit/>
          </a:bodyPr>
          <a:lstStyle/>
          <a:p>
            <a:r>
              <a:rPr lang="en-US" b="1" dirty="0" smtClean="0"/>
              <a:t>Business Design </a:t>
            </a:r>
            <a:r>
              <a:rPr lang="en-US" dirty="0" smtClean="0"/>
              <a:t>(Qualitative Business Model components.  By separating the description of the business into two steps (qualitative, then quantitative) has two benefits).  1. keeps you from getting lost in the details before 2. pivoting to a business concept that has customer pull.</a:t>
            </a:r>
            <a:endParaRPr lang="en-US" dirty="0"/>
          </a:p>
        </p:txBody>
      </p:sp>
      <p:sp>
        <p:nvSpPr>
          <p:cNvPr id="14" name="TextBox 13"/>
          <p:cNvSpPr txBox="1"/>
          <p:nvPr/>
        </p:nvSpPr>
        <p:spPr>
          <a:xfrm>
            <a:off x="4114800" y="2590800"/>
            <a:ext cx="4885532" cy="954107"/>
          </a:xfrm>
          <a:prstGeom prst="rect">
            <a:avLst/>
          </a:prstGeom>
          <a:noFill/>
        </p:spPr>
        <p:txBody>
          <a:bodyPr wrap="square" rtlCol="0">
            <a:spAutoFit/>
          </a:bodyPr>
          <a:lstStyle/>
          <a:p>
            <a:r>
              <a:rPr lang="en-US" b="1" dirty="0" smtClean="0"/>
              <a:t>Business Assessment </a:t>
            </a:r>
            <a:r>
              <a:rPr lang="en-US" dirty="0" smtClean="0"/>
              <a:t>(Quantitative Business Model; is both a description of what it is and how it generally functions).  Completes the business model and through the assessment identifies venture’s critical success factors.</a:t>
            </a:r>
            <a:endParaRPr lang="en-US" dirty="0"/>
          </a:p>
        </p:txBody>
      </p:sp>
      <p:sp>
        <p:nvSpPr>
          <p:cNvPr id="15" name="TextBox 14"/>
          <p:cNvSpPr txBox="1"/>
          <p:nvPr/>
        </p:nvSpPr>
        <p:spPr>
          <a:xfrm>
            <a:off x="4423966" y="1447800"/>
            <a:ext cx="4491434" cy="954107"/>
          </a:xfrm>
          <a:prstGeom prst="rect">
            <a:avLst/>
          </a:prstGeom>
          <a:noFill/>
        </p:spPr>
        <p:txBody>
          <a:bodyPr wrap="square" rtlCol="0">
            <a:spAutoFit/>
          </a:bodyPr>
          <a:lstStyle/>
          <a:p>
            <a:r>
              <a:rPr lang="en-US" b="1" dirty="0" smtClean="0"/>
              <a:t>Operationalization</a:t>
            </a:r>
            <a:r>
              <a:rPr lang="en-US" dirty="0" smtClean="0"/>
              <a:t> (Plan for creating the business model and operating instructions for the venture).  Describes how you will acquire/retain the customers and your go to market strategy (among other operating details)</a:t>
            </a:r>
            <a:endParaRPr lang="en-US" dirty="0"/>
          </a:p>
        </p:txBody>
      </p:sp>
    </p:spTree>
    <p:extLst>
      <p:ext uri="{BB962C8B-B14F-4D97-AF65-F5344CB8AC3E}">
        <p14:creationId xmlns:p14="http://schemas.microsoft.com/office/powerpoint/2010/main" val="284647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E1D4DFB-05A4-4E49-8C5F-DBB9BC109519}" type="slidenum">
              <a:rPr lang="en-US" smtClean="0"/>
              <a:pPr>
                <a:defRPr/>
              </a:pPr>
              <a:t>2</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628650"/>
            <a:ext cx="3120511" cy="4694334"/>
          </a:xfrm>
          <a:prstGeom prst="rect">
            <a:avLst/>
          </a:prstGeom>
        </p:spPr>
      </p:pic>
      <p:sp>
        <p:nvSpPr>
          <p:cNvPr id="2" name="TextBox 1"/>
          <p:cNvSpPr txBox="1"/>
          <p:nvPr/>
        </p:nvSpPr>
        <p:spPr>
          <a:xfrm>
            <a:off x="3421129" y="5539115"/>
            <a:ext cx="2526653" cy="1084912"/>
          </a:xfrm>
          <a:prstGeom prst="rect">
            <a:avLst/>
          </a:prstGeom>
          <a:noFill/>
        </p:spPr>
        <p:txBody>
          <a:bodyPr wrap="none" rtlCol="0">
            <a:spAutoFit/>
          </a:bodyPr>
          <a:lstStyle/>
          <a:p>
            <a:pPr algn="ctr"/>
            <a:r>
              <a:rPr lang="en-029" dirty="0" smtClean="0"/>
              <a:t>Cambridge Press, 2014</a:t>
            </a:r>
          </a:p>
          <a:p>
            <a:pPr algn="ctr"/>
            <a:r>
              <a:rPr lang="en-029" dirty="0" smtClean="0"/>
              <a:t>Available at:</a:t>
            </a:r>
          </a:p>
          <a:p>
            <a:pPr algn="ctr"/>
            <a:r>
              <a:rPr lang="en-029" dirty="0" smtClean="0">
                <a:hlinkClick r:id="rId3"/>
              </a:rPr>
              <a:t>www.EntrepreneurialArch.com</a:t>
            </a:r>
            <a:endParaRPr lang="en-029" dirty="0" smtClean="0"/>
          </a:p>
          <a:p>
            <a:pPr algn="ctr"/>
            <a:endParaRPr lang="en-029" sz="1050" dirty="0" smtClean="0"/>
          </a:p>
          <a:p>
            <a:pPr algn="ctr"/>
            <a:r>
              <a:rPr lang="en-029" sz="1200" dirty="0" smtClean="0"/>
              <a:t>(Publication date September/October)</a:t>
            </a:r>
            <a:endParaRPr lang="en-US" sz="1200" dirty="0"/>
          </a:p>
        </p:txBody>
      </p:sp>
    </p:spTree>
    <p:extLst>
      <p:ext uri="{BB962C8B-B14F-4D97-AF65-F5344CB8AC3E}">
        <p14:creationId xmlns:p14="http://schemas.microsoft.com/office/powerpoint/2010/main" val="2426213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280" y="109537"/>
            <a:ext cx="8163719" cy="700088"/>
          </a:xfrm>
        </p:spPr>
        <p:txBody>
          <a:bodyPr/>
          <a:lstStyle/>
          <a:p>
            <a:r>
              <a:rPr lang="en-US" dirty="0" smtClean="0"/>
              <a:t>BMC:  </a:t>
            </a:r>
            <a:r>
              <a:rPr lang="en-US" sz="2800" dirty="0" smtClean="0"/>
              <a:t>Mix of Operation and Discovery Elements</a:t>
            </a:r>
            <a:endParaRPr lang="en-US" sz="2800" dirty="0"/>
          </a:p>
        </p:txBody>
      </p:sp>
      <p:sp>
        <p:nvSpPr>
          <p:cNvPr id="6" name="Content Placeholder 5"/>
          <p:cNvSpPr>
            <a:spLocks noGrp="1"/>
          </p:cNvSpPr>
          <p:nvPr>
            <p:ph idx="1"/>
          </p:nvPr>
        </p:nvSpPr>
        <p:spPr>
          <a:xfrm>
            <a:off x="838200" y="990600"/>
            <a:ext cx="7772400" cy="4876800"/>
          </a:xfrm>
        </p:spPr>
        <p:txBody>
          <a:bodyPr/>
          <a:lstStyle/>
          <a:p>
            <a:r>
              <a:rPr lang="en-US" dirty="0" smtClean="0"/>
              <a:t>No identification of the venture’s offering</a:t>
            </a:r>
          </a:p>
          <a:p>
            <a:r>
              <a:rPr lang="en-US" dirty="0" smtClean="0"/>
              <a:t>Mix of discovery and execution elements</a:t>
            </a:r>
            <a:endParaRPr lang="en-US" dirty="0"/>
          </a:p>
        </p:txBody>
      </p:sp>
      <p:sp>
        <p:nvSpPr>
          <p:cNvPr id="4" name="Slide Number Placeholder 3"/>
          <p:cNvSpPr>
            <a:spLocks noGrp="1"/>
          </p:cNvSpPr>
          <p:nvPr>
            <p:ph type="sldNum" sz="quarter" idx="10"/>
          </p:nvPr>
        </p:nvSpPr>
        <p:spPr/>
        <p:txBody>
          <a:bodyPr/>
          <a:lstStyle/>
          <a:p>
            <a:pPr>
              <a:defRPr/>
            </a:pPr>
            <a:fld id="{9E1D4DFB-05A4-4E49-8C5F-DBB9BC109519}" type="slidenum">
              <a:rPr lang="en-US" smtClean="0"/>
              <a:pPr>
                <a:defRPr/>
              </a:pPr>
              <a:t>20</a:t>
            </a:fld>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295400" y="2057400"/>
            <a:ext cx="6118412" cy="4160520"/>
          </a:xfrm>
          <a:prstGeom prst="rect">
            <a:avLst/>
          </a:prstGeom>
        </p:spPr>
      </p:pic>
      <p:sp>
        <p:nvSpPr>
          <p:cNvPr id="7" name="TextBox 6"/>
          <p:cNvSpPr txBox="1"/>
          <p:nvPr/>
        </p:nvSpPr>
        <p:spPr>
          <a:xfrm>
            <a:off x="5022275" y="2040575"/>
            <a:ext cx="1109535" cy="307777"/>
          </a:xfrm>
          <a:prstGeom prst="rect">
            <a:avLst/>
          </a:prstGeom>
          <a:noFill/>
        </p:spPr>
        <p:txBody>
          <a:bodyPr wrap="none" rtlCol="0">
            <a:spAutoFit/>
          </a:bodyPr>
          <a:lstStyle/>
          <a:p>
            <a:r>
              <a:rPr lang="en-US" b="1" dirty="0" smtClean="0">
                <a:solidFill>
                  <a:srgbClr val="FF0000"/>
                </a:solidFill>
              </a:rPr>
              <a:t>Where is it?</a:t>
            </a:r>
            <a:endParaRPr lang="en-US" b="1" dirty="0">
              <a:solidFill>
                <a:srgbClr val="FF0000"/>
              </a:solidFill>
            </a:endParaRPr>
          </a:p>
        </p:txBody>
      </p:sp>
    </p:spTree>
    <p:extLst>
      <p:ext uri="{BB962C8B-B14F-4D97-AF65-F5344CB8AC3E}">
        <p14:creationId xmlns:p14="http://schemas.microsoft.com/office/powerpoint/2010/main" val="4028262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t="7182" b="9538"/>
          <a:stretch/>
        </p:blipFill>
        <p:spPr>
          <a:xfrm>
            <a:off x="374429" y="959313"/>
            <a:ext cx="8101584" cy="4762006"/>
          </a:xfrm>
          <a:prstGeom prst="rect">
            <a:avLst/>
          </a:prstGeom>
        </p:spPr>
      </p:pic>
      <p:sp>
        <p:nvSpPr>
          <p:cNvPr id="14340" name="TextBox 11"/>
          <p:cNvSpPr txBox="1">
            <a:spLocks noChangeArrowheads="1"/>
          </p:cNvSpPr>
          <p:nvPr/>
        </p:nvSpPr>
        <p:spPr bwMode="auto">
          <a:xfrm>
            <a:off x="6296025" y="5257800"/>
            <a:ext cx="2619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a:solidFill>
                  <a:schemeClr val="bg1"/>
                </a:solidFill>
                <a:latin typeface="Times New Roman" pitchFamily="18" charset="0"/>
                <a:cs typeface="Times New Roman" pitchFamily="18" charset="0"/>
              </a:rPr>
              <a:t>Copyright © 2012 by Timothy L. Faley</a:t>
            </a:r>
          </a:p>
        </p:txBody>
      </p:sp>
      <p:sp>
        <p:nvSpPr>
          <p:cNvPr id="21"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21</a:t>
            </a:fld>
            <a:endParaRPr lang="en-US" dirty="0"/>
          </a:p>
        </p:txBody>
      </p:sp>
      <p:sp>
        <p:nvSpPr>
          <p:cNvPr id="2" name="Title 1"/>
          <p:cNvSpPr>
            <a:spLocks noGrp="1"/>
          </p:cNvSpPr>
          <p:nvPr>
            <p:ph type="title"/>
          </p:nvPr>
        </p:nvSpPr>
        <p:spPr/>
        <p:txBody>
          <a:bodyPr/>
          <a:lstStyle/>
          <a:p>
            <a:r>
              <a:rPr lang="en-US" dirty="0" smtClean="0"/>
              <a:t>The Entrepreneurial Arch</a:t>
            </a:r>
            <a:endParaRPr lang="en-US" dirty="0"/>
          </a:p>
        </p:txBody>
      </p:sp>
      <p:sp>
        <p:nvSpPr>
          <p:cNvPr id="17" name="Rectangle 16"/>
          <p:cNvSpPr/>
          <p:nvPr/>
        </p:nvSpPr>
        <p:spPr>
          <a:xfrm>
            <a:off x="2511587" y="5862935"/>
            <a:ext cx="4321952" cy="461665"/>
          </a:xfrm>
          <a:prstGeom prst="rect">
            <a:avLst/>
          </a:prstGeom>
        </p:spPr>
        <p:txBody>
          <a:bodyPr wrap="none">
            <a:spAutoFit/>
          </a:bodyPr>
          <a:lstStyle/>
          <a:p>
            <a:pPr algn="ctr"/>
            <a:r>
              <a:rPr lang="en-029" sz="2400" b="1" dirty="0" smtClean="0"/>
              <a:t>www.EntrepreneurialArch.com</a:t>
            </a:r>
            <a:endParaRPr lang="en-US" sz="2400" b="1" dirty="0" smtClean="0"/>
          </a:p>
        </p:txBody>
      </p:sp>
    </p:spTree>
    <p:extLst>
      <p:ext uri="{BB962C8B-B14F-4D97-AF65-F5344CB8AC3E}">
        <p14:creationId xmlns:p14="http://schemas.microsoft.com/office/powerpoint/2010/main" val="3490840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Frameworks of </a:t>
            </a:r>
            <a:br>
              <a:rPr lang="en-US" dirty="0" smtClean="0"/>
            </a:br>
            <a:r>
              <a:rPr lang="en-US" dirty="0" smtClean="0"/>
              <a:t>The Entrepreneurial Arch</a:t>
            </a:r>
            <a:endParaRPr lang="en-US" dirty="0"/>
          </a:p>
        </p:txBody>
      </p:sp>
      <p:sp>
        <p:nvSpPr>
          <p:cNvPr id="8" name="Subtitle 7"/>
          <p:cNvSpPr>
            <a:spLocks noGrp="1"/>
          </p:cNvSpPr>
          <p:nvPr>
            <p:ph type="subTitle" idx="1"/>
          </p:nvPr>
        </p:nvSpPr>
        <p:spPr/>
        <p:txBody>
          <a:bodyPr/>
          <a:lstStyle/>
          <a:p>
            <a:endParaRPr lang="en-US"/>
          </a:p>
        </p:txBody>
      </p:sp>
      <p:sp>
        <p:nvSpPr>
          <p:cNvPr id="6" name="Slide Number Placeholder 5"/>
          <p:cNvSpPr>
            <a:spLocks noGrp="1"/>
          </p:cNvSpPr>
          <p:nvPr>
            <p:ph type="sldNum" sz="quarter" idx="10"/>
          </p:nvPr>
        </p:nvSpPr>
        <p:spPr/>
        <p:txBody>
          <a:bodyPr/>
          <a:lstStyle/>
          <a:p>
            <a:pPr>
              <a:defRPr/>
            </a:pPr>
            <a:fld id="{DAC4ECD8-5C0D-4978-9E85-839FA640F37E}" type="slidenum">
              <a:rPr lang="en-US" smtClean="0"/>
              <a:pPr>
                <a:defRPr/>
              </a:pPr>
              <a:t>22</a:t>
            </a:fld>
            <a:endParaRPr lang="en-US"/>
          </a:p>
        </p:txBody>
      </p:sp>
    </p:spTree>
    <p:extLst>
      <p:ext uri="{BB962C8B-B14F-4D97-AF65-F5344CB8AC3E}">
        <p14:creationId xmlns:p14="http://schemas.microsoft.com/office/powerpoint/2010/main" val="177957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280" y="109537"/>
            <a:ext cx="8087519" cy="700088"/>
          </a:xfrm>
        </p:spPr>
        <p:txBody>
          <a:bodyPr/>
          <a:lstStyle/>
          <a:p>
            <a:r>
              <a:rPr lang="en-US" dirty="0" smtClean="0"/>
              <a:t>Capability Map:  Foundation of Discovery</a:t>
            </a:r>
            <a:endParaRPr lang="en-US" dirty="0"/>
          </a:p>
        </p:txBody>
      </p:sp>
      <p:sp>
        <p:nvSpPr>
          <p:cNvPr id="4" name="Slide Number Placeholder 3"/>
          <p:cNvSpPr>
            <a:spLocks noGrp="1"/>
          </p:cNvSpPr>
          <p:nvPr>
            <p:ph type="sldNum" sz="quarter" idx="10"/>
          </p:nvPr>
        </p:nvSpPr>
        <p:spPr/>
        <p:txBody>
          <a:bodyPr/>
          <a:lstStyle/>
          <a:p>
            <a:pPr>
              <a:defRPr/>
            </a:pPr>
            <a:fld id="{9E1D4DFB-05A4-4E49-8C5F-DBB9BC109519}" type="slidenum">
              <a:rPr lang="en-US" smtClean="0"/>
              <a:pPr>
                <a:defRPr/>
              </a:pPr>
              <a:t>23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4585"/>
            <a:ext cx="4535424" cy="335767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5424" y="2094585"/>
            <a:ext cx="4458614" cy="3357677"/>
          </a:xfrm>
          <a:prstGeom prst="rect">
            <a:avLst/>
          </a:prstGeom>
        </p:spPr>
      </p:pic>
      <p:sp>
        <p:nvSpPr>
          <p:cNvPr id="7" name="TextBox 6"/>
          <p:cNvSpPr txBox="1"/>
          <p:nvPr/>
        </p:nvSpPr>
        <p:spPr>
          <a:xfrm>
            <a:off x="1095917" y="1600200"/>
            <a:ext cx="2343590" cy="369332"/>
          </a:xfrm>
          <a:prstGeom prst="rect">
            <a:avLst/>
          </a:prstGeom>
          <a:noFill/>
        </p:spPr>
        <p:txBody>
          <a:bodyPr wrap="none" rtlCol="0">
            <a:spAutoFit/>
          </a:bodyPr>
          <a:lstStyle/>
          <a:p>
            <a:r>
              <a:rPr lang="en-US" sz="1800" b="1" u="sng" dirty="0" smtClean="0">
                <a:solidFill>
                  <a:srgbClr val="3B4445"/>
                </a:solidFill>
              </a:rPr>
              <a:t>Team Capability Map</a:t>
            </a:r>
            <a:endParaRPr lang="en-US" sz="1800" b="1" u="sng" dirty="0">
              <a:solidFill>
                <a:srgbClr val="3B4445"/>
              </a:solidFill>
            </a:endParaRPr>
          </a:p>
        </p:txBody>
      </p:sp>
      <p:sp>
        <p:nvSpPr>
          <p:cNvPr id="8" name="TextBox 7"/>
          <p:cNvSpPr txBox="1"/>
          <p:nvPr/>
        </p:nvSpPr>
        <p:spPr>
          <a:xfrm>
            <a:off x="5351523" y="1600200"/>
            <a:ext cx="2826415" cy="369332"/>
          </a:xfrm>
          <a:prstGeom prst="rect">
            <a:avLst/>
          </a:prstGeom>
          <a:noFill/>
        </p:spPr>
        <p:txBody>
          <a:bodyPr wrap="none" rtlCol="0">
            <a:spAutoFit/>
          </a:bodyPr>
          <a:lstStyle/>
          <a:p>
            <a:r>
              <a:rPr lang="en-US" sz="1800" b="1" u="sng" dirty="0" smtClean="0">
                <a:solidFill>
                  <a:srgbClr val="3B4445"/>
                </a:solidFill>
              </a:rPr>
              <a:t>Corporate Capability Map</a:t>
            </a:r>
            <a:endParaRPr lang="en-US" sz="1800" b="1" u="sng" dirty="0">
              <a:solidFill>
                <a:srgbClr val="3B4445"/>
              </a:solidFill>
            </a:endParaRPr>
          </a:p>
        </p:txBody>
      </p:sp>
    </p:spTree>
    <p:extLst>
      <p:ext uri="{BB962C8B-B14F-4D97-AF65-F5344CB8AC3E}">
        <p14:creationId xmlns:p14="http://schemas.microsoft.com/office/powerpoint/2010/main" val="2122089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Positioning for Value Capture (PVC)</a:t>
            </a:r>
            <a:endParaRPr lang="en-US" dirty="0"/>
          </a:p>
        </p:txBody>
      </p:sp>
      <p:sp>
        <p:nvSpPr>
          <p:cNvPr id="4" name="Slide Number Placeholder 3"/>
          <p:cNvSpPr>
            <a:spLocks noGrp="1"/>
          </p:cNvSpPr>
          <p:nvPr>
            <p:ph type="sldNum" sz="quarter" idx="10"/>
          </p:nvPr>
        </p:nvSpPr>
        <p:spPr/>
        <p:txBody>
          <a:bodyPr/>
          <a:lstStyle/>
          <a:p>
            <a:pPr>
              <a:defRPr/>
            </a:pPr>
            <a:fld id="{9E1D4DFB-05A4-4E49-8C5F-DBB9BC109519}" type="slidenum">
              <a:rPr lang="en-US" smtClean="0"/>
              <a:pPr>
                <a:defRPr/>
              </a:pPr>
              <a:t>24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066800"/>
            <a:ext cx="5245608" cy="4950674"/>
          </a:xfrm>
          <a:prstGeom prst="rect">
            <a:avLst/>
          </a:prstGeom>
        </p:spPr>
      </p:pic>
    </p:spTree>
    <p:extLst>
      <p:ext uri="{BB962C8B-B14F-4D97-AF65-F5344CB8AC3E}">
        <p14:creationId xmlns:p14="http://schemas.microsoft.com/office/powerpoint/2010/main" val="2609469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Potential Framework</a:t>
            </a:r>
            <a:endParaRPr lang="en-US" dirty="0"/>
          </a:p>
        </p:txBody>
      </p:sp>
      <p:sp>
        <p:nvSpPr>
          <p:cNvPr id="4" name="Slide Number Placeholder 3"/>
          <p:cNvSpPr>
            <a:spLocks noGrp="1"/>
          </p:cNvSpPr>
          <p:nvPr>
            <p:ph type="sldNum" sz="quarter" idx="10"/>
          </p:nvPr>
        </p:nvSpPr>
        <p:spPr/>
        <p:txBody>
          <a:bodyPr/>
          <a:lstStyle/>
          <a:p>
            <a:pPr>
              <a:defRPr/>
            </a:pPr>
            <a:fld id="{9E1D4DFB-05A4-4E49-8C5F-DBB9BC109519}" type="slidenum">
              <a:rPr lang="en-US" smtClean="0"/>
              <a:pPr>
                <a:defRPr/>
              </a:pPr>
              <a:t>25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990600"/>
            <a:ext cx="5486400" cy="5063546"/>
          </a:xfrm>
          <a:prstGeom prst="rect">
            <a:avLst/>
          </a:prstGeom>
        </p:spPr>
      </p:pic>
    </p:spTree>
    <p:extLst>
      <p:ext uri="{BB962C8B-B14F-4D97-AF65-F5344CB8AC3E}">
        <p14:creationId xmlns:p14="http://schemas.microsoft.com/office/powerpoint/2010/main" val="390915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Assessment Flowchart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2624" y="1984248"/>
            <a:ext cx="7083552" cy="3194304"/>
          </a:xfrm>
        </p:spPr>
      </p:pic>
      <p:sp>
        <p:nvSpPr>
          <p:cNvPr id="4" name="Slide Number Placeholder 3"/>
          <p:cNvSpPr>
            <a:spLocks noGrp="1"/>
          </p:cNvSpPr>
          <p:nvPr>
            <p:ph type="sldNum" sz="quarter" idx="10"/>
          </p:nvPr>
        </p:nvSpPr>
        <p:spPr/>
        <p:txBody>
          <a:bodyPr/>
          <a:lstStyle/>
          <a:p>
            <a:pPr>
              <a:defRPr/>
            </a:pPr>
            <a:fld id="{9E1D4DFB-05A4-4E49-8C5F-DBB9BC109519}" type="slidenum">
              <a:rPr lang="en-US" smtClean="0"/>
              <a:pPr>
                <a:defRPr/>
              </a:pPr>
              <a:t>26</a:t>
            </a:fld>
            <a:endParaRPr lang="en-US" dirty="0"/>
          </a:p>
        </p:txBody>
      </p:sp>
    </p:spTree>
    <p:extLst>
      <p:ext uri="{BB962C8B-B14F-4D97-AF65-F5344CB8AC3E}">
        <p14:creationId xmlns:p14="http://schemas.microsoft.com/office/powerpoint/2010/main" val="731524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777982" y="1219200"/>
            <a:ext cx="3633558" cy="5029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4" name="Slide Number Placeholder 3"/>
          <p:cNvSpPr>
            <a:spLocks noGrp="1"/>
          </p:cNvSpPr>
          <p:nvPr>
            <p:ph type="sldNum" sz="quarter" idx="10"/>
          </p:nvPr>
        </p:nvSpPr>
        <p:spPr/>
        <p:txBody>
          <a:bodyPr/>
          <a:lstStyle/>
          <a:p>
            <a:pPr>
              <a:defRPr/>
            </a:pPr>
            <a:fld id="{9E1D4DFB-05A4-4E49-8C5F-DBB9BC109519}" type="slidenum">
              <a:rPr lang="en-US" smtClean="0"/>
              <a:pPr>
                <a:defRPr/>
              </a:pPr>
              <a:t>27</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385" y="1295400"/>
            <a:ext cx="2190750" cy="3295650"/>
          </a:xfrm>
          <a:prstGeom prst="rect">
            <a:avLst/>
          </a:prstGeom>
          <a:solidFill>
            <a:schemeClr val="bg1"/>
          </a:solidFill>
          <a:ln>
            <a:solidFill>
              <a:schemeClr val="tx1"/>
            </a:solidFill>
          </a:ln>
        </p:spPr>
      </p:pic>
      <p:sp>
        <p:nvSpPr>
          <p:cNvPr id="7" name="TextBox 6"/>
          <p:cNvSpPr txBox="1"/>
          <p:nvPr/>
        </p:nvSpPr>
        <p:spPr>
          <a:xfrm>
            <a:off x="2777981" y="5417403"/>
            <a:ext cx="3633559" cy="830997"/>
          </a:xfrm>
          <a:prstGeom prst="rect">
            <a:avLst/>
          </a:prstGeom>
          <a:solidFill>
            <a:schemeClr val="tx1"/>
          </a:solidFill>
        </p:spPr>
        <p:txBody>
          <a:bodyPr wrap="none" rtlCol="0">
            <a:spAutoFit/>
          </a:bodyPr>
          <a:lstStyle/>
          <a:p>
            <a:pPr algn="ctr"/>
            <a:r>
              <a:rPr lang="en-US" sz="2000" b="1" dirty="0">
                <a:solidFill>
                  <a:schemeClr val="bg1"/>
                </a:solidFill>
              </a:rPr>
              <a:t>www.EntrepreneurialArch.com</a:t>
            </a:r>
          </a:p>
          <a:p>
            <a:pPr algn="ctr"/>
            <a:r>
              <a:rPr lang="en-US" dirty="0">
                <a:solidFill>
                  <a:schemeClr val="bg1"/>
                </a:solidFill>
              </a:rPr>
              <a:t>Questions Contact:</a:t>
            </a:r>
          </a:p>
          <a:p>
            <a:pPr algn="ctr"/>
            <a:r>
              <a:rPr lang="en-US" dirty="0" smtClean="0">
                <a:solidFill>
                  <a:schemeClr val="bg1"/>
                </a:solidFill>
              </a:rPr>
              <a:t>info@EntrepreneurialArch.com</a:t>
            </a:r>
            <a:endParaRPr lang="en-US" dirty="0">
              <a:solidFill>
                <a:schemeClr val="bg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060" y="4623119"/>
            <a:ext cx="2057400" cy="720745"/>
          </a:xfrm>
          <a:prstGeom prst="rect">
            <a:avLst/>
          </a:prstGeom>
        </p:spPr>
      </p:pic>
    </p:spTree>
    <p:extLst>
      <p:ext uri="{BB962C8B-B14F-4D97-AF65-F5344CB8AC3E}">
        <p14:creationId xmlns:p14="http://schemas.microsoft.com/office/powerpoint/2010/main" val="1316084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3</a:t>
            </a:fld>
            <a:endParaRPr lang="en-US" dirty="0"/>
          </a:p>
        </p:txBody>
      </p:sp>
      <p:sp>
        <p:nvSpPr>
          <p:cNvPr id="4" name="Title 3"/>
          <p:cNvSpPr>
            <a:spLocks noGrp="1"/>
          </p:cNvSpPr>
          <p:nvPr>
            <p:ph type="title"/>
          </p:nvPr>
        </p:nvSpPr>
        <p:spPr/>
        <p:txBody>
          <a:bodyPr/>
          <a:lstStyle/>
          <a:p>
            <a:r>
              <a:rPr lang="en-US" dirty="0" smtClean="0"/>
              <a:t>The Entrepreneurial Arch</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24" y="1423416"/>
            <a:ext cx="7656576" cy="4443984"/>
          </a:xfrm>
          <a:prstGeom prst="rect">
            <a:avLst/>
          </a:prstGeom>
        </p:spPr>
      </p:pic>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16182" t="5584" r="20500" b="10667"/>
          <a:stretch/>
        </p:blipFill>
        <p:spPr>
          <a:xfrm>
            <a:off x="318655" y="5047820"/>
            <a:ext cx="595745" cy="590980"/>
          </a:xfrm>
          <a:prstGeom prst="rect">
            <a:avLst/>
          </a:prstGeom>
        </p:spPr>
      </p:pic>
    </p:spTree>
    <p:extLst>
      <p:ext uri="{BB962C8B-B14F-4D97-AF65-F5344CB8AC3E}">
        <p14:creationId xmlns:p14="http://schemas.microsoft.com/office/powerpoint/2010/main" val="884360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182" b="9538"/>
          <a:stretch/>
        </p:blipFill>
        <p:spPr>
          <a:xfrm>
            <a:off x="356616" y="1401288"/>
            <a:ext cx="8101584" cy="4762006"/>
          </a:xfrm>
          <a:prstGeom prst="rect">
            <a:avLst/>
          </a:prstGeom>
        </p:spPr>
      </p:pic>
      <p:sp>
        <p:nvSpPr>
          <p:cNvPr id="14340" name="TextBox 11"/>
          <p:cNvSpPr txBox="1">
            <a:spLocks noChangeArrowheads="1"/>
          </p:cNvSpPr>
          <p:nvPr/>
        </p:nvSpPr>
        <p:spPr bwMode="auto">
          <a:xfrm>
            <a:off x="6296025" y="5257800"/>
            <a:ext cx="2619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a:solidFill>
                  <a:schemeClr val="bg1"/>
                </a:solidFill>
                <a:latin typeface="Times New Roman" pitchFamily="18" charset="0"/>
                <a:cs typeface="Times New Roman" pitchFamily="18" charset="0"/>
              </a:rPr>
              <a:t>Copyright © 2012 by Timothy L. Faley</a:t>
            </a:r>
          </a:p>
        </p:txBody>
      </p:sp>
      <p:sp>
        <p:nvSpPr>
          <p:cNvPr id="14338" name="Title 1"/>
          <p:cNvSpPr>
            <a:spLocks noGrp="1"/>
          </p:cNvSpPr>
          <p:nvPr>
            <p:ph type="title"/>
          </p:nvPr>
        </p:nvSpPr>
        <p:spPr>
          <a:xfrm>
            <a:off x="950119" y="0"/>
            <a:ext cx="7386638" cy="838200"/>
          </a:xfrm>
        </p:spPr>
        <p:txBody>
          <a:bodyPr/>
          <a:lstStyle/>
          <a:p>
            <a:pPr eaLnBrk="1" hangingPunct="1"/>
            <a:r>
              <a:rPr lang="en-US" dirty="0"/>
              <a:t>Two halves</a:t>
            </a:r>
            <a:r>
              <a:rPr lang="en-US" sz="3200" dirty="0"/>
              <a:t>:  Discovery and Execution</a:t>
            </a:r>
            <a:endParaRPr lang="en-US" sz="3200" dirty="0" smtClean="0">
              <a:solidFill>
                <a:srgbClr val="0C1C8C"/>
              </a:solidFill>
            </a:endParaRPr>
          </a:p>
        </p:txBody>
      </p:sp>
      <p:sp>
        <p:nvSpPr>
          <p:cNvPr id="21"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4</a:t>
            </a:fld>
            <a:endParaRPr lang="en-US" dirty="0"/>
          </a:p>
        </p:txBody>
      </p:sp>
    </p:spTree>
    <p:extLst>
      <p:ext uri="{BB962C8B-B14F-4D97-AF65-F5344CB8AC3E}">
        <p14:creationId xmlns:p14="http://schemas.microsoft.com/office/powerpoint/2010/main" val="690103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Let’s Start by examining the essence of a business</a:t>
            </a:r>
            <a:endParaRPr lang="en-US" dirty="0"/>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4294967295"/>
          </p:nvPr>
        </p:nvSpPr>
        <p:spPr>
          <a:xfrm>
            <a:off x="6858000" y="6248400"/>
            <a:ext cx="1905000" cy="457200"/>
          </a:xfrm>
          <a:prstGeom prst="rect">
            <a:avLst/>
          </a:prstGeom>
        </p:spPr>
        <p:txBody>
          <a:bodyPr/>
          <a:lstStyle/>
          <a:p>
            <a:pPr>
              <a:defRPr/>
            </a:pPr>
            <a:fld id="{4D6F8EAF-F09C-4ABC-A386-EB508159BD24}" type="slidenum">
              <a:rPr lang="en-US" smtClean="0"/>
              <a:pPr>
                <a:defRPr/>
              </a:pPr>
              <a:t>5</a:t>
            </a:fld>
            <a:endParaRPr lang="en-US"/>
          </a:p>
        </p:txBody>
      </p:sp>
    </p:spTree>
    <p:extLst>
      <p:ext uri="{BB962C8B-B14F-4D97-AF65-F5344CB8AC3E}">
        <p14:creationId xmlns:p14="http://schemas.microsoft.com/office/powerpoint/2010/main" val="3103159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884"/>
          <a:stretch/>
        </p:blipFill>
        <p:spPr>
          <a:xfrm>
            <a:off x="1230880" y="1151902"/>
            <a:ext cx="6492240" cy="4982332"/>
          </a:xfrm>
          <a:prstGeom prst="rect">
            <a:avLst/>
          </a:prstGeom>
        </p:spPr>
      </p:pic>
      <p:sp>
        <p:nvSpPr>
          <p:cNvPr id="25602" name="Rectangle 2"/>
          <p:cNvSpPr>
            <a:spLocks noGrp="1" noChangeArrowheads="1"/>
          </p:cNvSpPr>
          <p:nvPr>
            <p:ph type="title"/>
          </p:nvPr>
        </p:nvSpPr>
        <p:spPr/>
        <p:txBody>
          <a:bodyPr/>
          <a:lstStyle/>
          <a:p>
            <a:pPr eaLnBrk="1" hangingPunct="1"/>
            <a:r>
              <a:rPr lang="en-US" dirty="0" smtClean="0"/>
              <a:t>Typical Business</a:t>
            </a:r>
          </a:p>
        </p:txBody>
      </p:sp>
      <p:sp>
        <p:nvSpPr>
          <p:cNvPr id="25612" name="Slide Number Placeholder 11"/>
          <p:cNvSpPr>
            <a:spLocks noGrp="1"/>
          </p:cNvSpPr>
          <p:nvPr>
            <p:ph type="sldNum" sz="quarter" idx="4294967295"/>
          </p:nvPr>
        </p:nvSpPr>
        <p:spPr>
          <a:xfrm>
            <a:off x="8534400" y="6477000"/>
            <a:ext cx="609600" cy="304800"/>
          </a:xfrm>
          <a:prstGeom prst="rect">
            <a:avLst/>
          </a:prstGeom>
          <a:noFill/>
        </p:spPr>
        <p:txBody>
          <a:bodyPr/>
          <a:lstStyle/>
          <a:p>
            <a:fld id="{4E1C0608-5192-4C65-A697-6F413F309E8F}" type="slidenum">
              <a:rPr lang="en-US" smtClean="0"/>
              <a:pPr/>
              <a:t>6</a:t>
            </a:fld>
            <a:endParaRPr lang="en-US" dirty="0" smtClean="0"/>
          </a:p>
        </p:txBody>
      </p:sp>
    </p:spTree>
    <p:extLst>
      <p:ext uri="{BB962C8B-B14F-4D97-AF65-F5344CB8AC3E}">
        <p14:creationId xmlns:p14="http://schemas.microsoft.com/office/powerpoint/2010/main" val="3985723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Multi-platform Business (ex. Google)</a:t>
            </a:r>
          </a:p>
        </p:txBody>
      </p:sp>
      <p:sp>
        <p:nvSpPr>
          <p:cNvPr id="26633" name="Slide Number Placeholder 18"/>
          <p:cNvSpPr>
            <a:spLocks noGrp="1"/>
          </p:cNvSpPr>
          <p:nvPr>
            <p:ph type="sldNum" sz="quarter" idx="4294967295"/>
          </p:nvPr>
        </p:nvSpPr>
        <p:spPr>
          <a:xfrm>
            <a:off x="8534400" y="6477000"/>
            <a:ext cx="609600" cy="304800"/>
          </a:xfrm>
          <a:prstGeom prst="rect">
            <a:avLst/>
          </a:prstGeom>
          <a:noFill/>
        </p:spPr>
        <p:txBody>
          <a:bodyPr/>
          <a:lstStyle/>
          <a:p>
            <a:fld id="{62CCC0D3-081E-4AC4-9341-0774CDDE2E74}" type="slidenum">
              <a:rPr lang="en-US" smtClean="0"/>
              <a:pPr/>
              <a:t>7</a:t>
            </a:fld>
            <a:endParaRPr lang="en-US"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390" y="1066800"/>
            <a:ext cx="5006894" cy="5157216"/>
          </a:xfrm>
          <a:prstGeom prst="rect">
            <a:avLst/>
          </a:prstGeom>
        </p:spPr>
      </p:pic>
    </p:spTree>
    <p:extLst>
      <p:ext uri="{BB962C8B-B14F-4D97-AF65-F5344CB8AC3E}">
        <p14:creationId xmlns:p14="http://schemas.microsoft.com/office/powerpoint/2010/main" val="2049734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93763" y="228600"/>
            <a:ext cx="7793037" cy="700087"/>
          </a:xfrm>
        </p:spPr>
        <p:txBody>
          <a:bodyPr/>
          <a:lstStyle/>
          <a:p>
            <a:pPr eaLnBrk="1" hangingPunct="1"/>
            <a:r>
              <a:rPr lang="en-US" dirty="0" smtClean="0"/>
              <a:t>Focusing on a Simple Business </a:t>
            </a:r>
            <a:br>
              <a:rPr lang="en-US" dirty="0" smtClean="0"/>
            </a:br>
            <a:r>
              <a:rPr lang="en-US" sz="2400" dirty="0" smtClean="0"/>
              <a:t>(or the cash generating loop of a multi-platform business)</a:t>
            </a:r>
          </a:p>
        </p:txBody>
      </p:sp>
      <p:sp>
        <p:nvSpPr>
          <p:cNvPr id="25612" name="Slide Number Placeholder 11"/>
          <p:cNvSpPr>
            <a:spLocks noGrp="1"/>
          </p:cNvSpPr>
          <p:nvPr>
            <p:ph type="sldNum" sz="quarter" idx="4294967295"/>
          </p:nvPr>
        </p:nvSpPr>
        <p:spPr>
          <a:xfrm>
            <a:off x="8534400" y="6477000"/>
            <a:ext cx="609600" cy="304800"/>
          </a:xfrm>
          <a:prstGeom prst="rect">
            <a:avLst/>
          </a:prstGeom>
          <a:noFill/>
        </p:spPr>
        <p:txBody>
          <a:bodyPr/>
          <a:lstStyle/>
          <a:p>
            <a:fld id="{4E1C0608-5192-4C65-A697-6F413F309E8F}" type="slidenum">
              <a:rPr lang="en-US" smtClean="0"/>
              <a:pPr/>
              <a:t>8</a:t>
            </a:fld>
            <a:endParaRPr lang="en-US" dirty="0" smtClean="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075" b="2762"/>
          <a:stretch/>
        </p:blipFill>
        <p:spPr>
          <a:xfrm>
            <a:off x="1203960" y="1125187"/>
            <a:ext cx="6492240" cy="5047013"/>
          </a:xfrm>
          <a:prstGeom prst="rect">
            <a:avLst/>
          </a:prstGeom>
        </p:spPr>
      </p:pic>
    </p:spTree>
    <p:extLst>
      <p:ext uri="{BB962C8B-B14F-4D97-AF65-F5344CB8AC3E}">
        <p14:creationId xmlns:p14="http://schemas.microsoft.com/office/powerpoint/2010/main" val="3196171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943" b="2694"/>
          <a:stretch/>
        </p:blipFill>
        <p:spPr>
          <a:xfrm>
            <a:off x="1032248" y="990600"/>
            <a:ext cx="6699504" cy="5272644"/>
          </a:xfrm>
          <a:prstGeom prst="rect">
            <a:avLst/>
          </a:prstGeom>
        </p:spPr>
      </p:pic>
      <p:sp>
        <p:nvSpPr>
          <p:cNvPr id="25602" name="Rectangle 2"/>
          <p:cNvSpPr>
            <a:spLocks noGrp="1" noChangeArrowheads="1"/>
          </p:cNvSpPr>
          <p:nvPr>
            <p:ph type="title"/>
          </p:nvPr>
        </p:nvSpPr>
        <p:spPr/>
        <p:txBody>
          <a:bodyPr/>
          <a:lstStyle/>
          <a:p>
            <a:pPr eaLnBrk="1" hangingPunct="1"/>
            <a:r>
              <a:rPr lang="en-US" dirty="0" smtClean="0"/>
              <a:t>Zoom In slightly for a closer look</a:t>
            </a:r>
          </a:p>
        </p:txBody>
      </p:sp>
      <p:sp>
        <p:nvSpPr>
          <p:cNvPr id="25612" name="Slide Number Placeholder 11"/>
          <p:cNvSpPr>
            <a:spLocks noGrp="1"/>
          </p:cNvSpPr>
          <p:nvPr>
            <p:ph type="sldNum" sz="quarter" idx="4294967295"/>
          </p:nvPr>
        </p:nvSpPr>
        <p:spPr>
          <a:xfrm>
            <a:off x="8534400" y="6477000"/>
            <a:ext cx="609600" cy="304800"/>
          </a:xfrm>
          <a:prstGeom prst="rect">
            <a:avLst/>
          </a:prstGeom>
          <a:noFill/>
        </p:spPr>
        <p:txBody>
          <a:bodyPr/>
          <a:lstStyle/>
          <a:p>
            <a:fld id="{4E1C0608-5192-4C65-A697-6F413F309E8F}" type="slidenum">
              <a:rPr lang="en-US" smtClean="0"/>
              <a:pPr/>
              <a:t>9</a:t>
            </a:fld>
            <a:endParaRPr lang="en-US" dirty="0" smtClean="0"/>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1672" y="152400"/>
            <a:ext cx="990600" cy="990600"/>
          </a:xfrm>
          <a:prstGeom prst="rect">
            <a:avLst/>
          </a:prstGeom>
        </p:spPr>
      </p:pic>
    </p:spTree>
    <p:extLst>
      <p:ext uri="{BB962C8B-B14F-4D97-AF65-F5344CB8AC3E}">
        <p14:creationId xmlns:p14="http://schemas.microsoft.com/office/powerpoint/2010/main" val="3164552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ank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5408</TotalTime>
  <Words>1349</Words>
  <Application>Microsoft Office PowerPoint</Application>
  <PresentationFormat>On-screen Show (4:3)</PresentationFormat>
  <Paragraphs>116</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vt:lpstr>
      <vt:lpstr>PowerPoint Presentation</vt:lpstr>
      <vt:lpstr>PowerPoint Presentation</vt:lpstr>
      <vt:lpstr>The Entrepreneurial Arch</vt:lpstr>
      <vt:lpstr>Two halves:  Discovery and Execution</vt:lpstr>
      <vt:lpstr>Let’s Start by examining the essence of a business</vt:lpstr>
      <vt:lpstr>Typical Business</vt:lpstr>
      <vt:lpstr>Multi-platform Business (ex. Google)</vt:lpstr>
      <vt:lpstr>Focusing on a Simple Business  (or the cash generating loop of a multi-platform business)</vt:lpstr>
      <vt:lpstr>Zoom In slightly for a closer look</vt:lpstr>
      <vt:lpstr>The Complete Business Model</vt:lpstr>
      <vt:lpstr>Business Assessment:  Complete quantitative business model from which a feasibility study can be derived</vt:lpstr>
      <vt:lpstr>Zoom out to see only qualitative measures</vt:lpstr>
      <vt:lpstr>Business Construct:  Specific, qualitative description</vt:lpstr>
      <vt:lpstr>Business Design:  Qualitative (only) description of the business</vt:lpstr>
      <vt:lpstr>Business Design Output:  The Business Construct</vt:lpstr>
      <vt:lpstr>Zoom Out from the Business Construct  for a broader perspective:        This is Opportunity Identification</vt:lpstr>
      <vt:lpstr>Opportunity Identification:  Broad, exploratory phase.  Grounded on organization’s capabilities.</vt:lpstr>
      <vt:lpstr>Moving Across the Arch’s Discovery Section…</vt:lpstr>
      <vt:lpstr>Layered approach to Business Development</vt:lpstr>
      <vt:lpstr>BMC:  Mix of Operation and Discovery Elements</vt:lpstr>
      <vt:lpstr>The Entrepreneurial Arch</vt:lpstr>
      <vt:lpstr>Frameworks of  The Entrepreneurial Arch</vt:lpstr>
      <vt:lpstr>Capability Map:  Foundation of Discovery</vt:lpstr>
      <vt:lpstr>Positioning for Value Capture (PVC)</vt:lpstr>
      <vt:lpstr>Investment Potential Framework</vt:lpstr>
      <vt:lpstr>Financial Assessment Flowchart</vt:lpstr>
      <vt:lpstr>PowerPoint Presentation</vt:lpstr>
    </vt:vector>
  </TitlesOfParts>
  <Company>University of Michigan Business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faley</dc:creator>
  <cp:lastModifiedBy>Faley</cp:lastModifiedBy>
  <cp:revision>545</cp:revision>
  <cp:lastPrinted>2014-06-09T15:08:47Z</cp:lastPrinted>
  <dcterms:created xsi:type="dcterms:W3CDTF">2003-10-03T23:08:19Z</dcterms:created>
  <dcterms:modified xsi:type="dcterms:W3CDTF">2014-08-19T11:59:07Z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