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50"/>
  </p:notesMasterIdLst>
  <p:handoutMasterIdLst>
    <p:handoutMasterId r:id="rId51"/>
  </p:handoutMasterIdLst>
  <p:sldIdLst>
    <p:sldId id="708" r:id="rId2"/>
    <p:sldId id="709" r:id="rId3"/>
    <p:sldId id="712" r:id="rId4"/>
    <p:sldId id="713" r:id="rId5"/>
    <p:sldId id="714" r:id="rId6"/>
    <p:sldId id="715" r:id="rId7"/>
    <p:sldId id="787" r:id="rId8"/>
    <p:sldId id="717" r:id="rId9"/>
    <p:sldId id="718" r:id="rId10"/>
    <p:sldId id="719" r:id="rId11"/>
    <p:sldId id="720" r:id="rId12"/>
    <p:sldId id="721" r:id="rId13"/>
    <p:sldId id="722" r:id="rId14"/>
    <p:sldId id="723" r:id="rId15"/>
    <p:sldId id="724" r:id="rId16"/>
    <p:sldId id="725" r:id="rId17"/>
    <p:sldId id="726" r:id="rId18"/>
    <p:sldId id="727" r:id="rId19"/>
    <p:sldId id="728" r:id="rId20"/>
    <p:sldId id="729" r:id="rId21"/>
    <p:sldId id="730" r:id="rId22"/>
    <p:sldId id="731" r:id="rId23"/>
    <p:sldId id="732" r:id="rId24"/>
    <p:sldId id="733" r:id="rId25"/>
    <p:sldId id="734" r:id="rId26"/>
    <p:sldId id="735" r:id="rId27"/>
    <p:sldId id="736" r:id="rId28"/>
    <p:sldId id="737" r:id="rId29"/>
    <p:sldId id="738" r:id="rId30"/>
    <p:sldId id="739" r:id="rId31"/>
    <p:sldId id="740" r:id="rId32"/>
    <p:sldId id="741" r:id="rId33"/>
    <p:sldId id="742" r:id="rId34"/>
    <p:sldId id="743" r:id="rId35"/>
    <p:sldId id="788" r:id="rId36"/>
    <p:sldId id="744" r:id="rId37"/>
    <p:sldId id="745" r:id="rId38"/>
    <p:sldId id="746" r:id="rId39"/>
    <p:sldId id="747" r:id="rId40"/>
    <p:sldId id="748" r:id="rId41"/>
    <p:sldId id="749" r:id="rId42"/>
    <p:sldId id="750" r:id="rId43"/>
    <p:sldId id="751" r:id="rId44"/>
    <p:sldId id="752" r:id="rId45"/>
    <p:sldId id="753" r:id="rId46"/>
    <p:sldId id="754" r:id="rId47"/>
    <p:sldId id="755" r:id="rId48"/>
    <p:sldId id="756" r:id="rId49"/>
  </p:sldIdLst>
  <p:sldSz cx="9144000" cy="6858000" type="screen4x3"/>
  <p:notesSz cx="7053263" cy="930910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400" kern="1200">
        <a:solidFill>
          <a:schemeClr val="tx1"/>
        </a:solidFill>
        <a:latin typeface="Times New Roman" pitchFamily="18" charset="0"/>
        <a:ea typeface="+mn-ea"/>
        <a:cs typeface="Arial" charset="0"/>
      </a:defRPr>
    </a:lvl5pPr>
    <a:lvl6pPr marL="2286000" algn="l" defTabSz="914400" rtl="0" eaLnBrk="1" latinLnBrk="0" hangingPunct="1">
      <a:defRPr sz="1400" kern="1200">
        <a:solidFill>
          <a:schemeClr val="tx1"/>
        </a:solidFill>
        <a:latin typeface="Times New Roman" pitchFamily="18" charset="0"/>
        <a:ea typeface="+mn-ea"/>
        <a:cs typeface="Arial" charset="0"/>
      </a:defRPr>
    </a:lvl6pPr>
    <a:lvl7pPr marL="2743200" algn="l" defTabSz="914400" rtl="0" eaLnBrk="1" latinLnBrk="0" hangingPunct="1">
      <a:defRPr sz="1400" kern="1200">
        <a:solidFill>
          <a:schemeClr val="tx1"/>
        </a:solidFill>
        <a:latin typeface="Times New Roman" pitchFamily="18" charset="0"/>
        <a:ea typeface="+mn-ea"/>
        <a:cs typeface="Arial" charset="0"/>
      </a:defRPr>
    </a:lvl7pPr>
    <a:lvl8pPr marL="3200400" algn="l" defTabSz="914400" rtl="0" eaLnBrk="1" latinLnBrk="0" hangingPunct="1">
      <a:defRPr sz="1400" kern="1200">
        <a:solidFill>
          <a:schemeClr val="tx1"/>
        </a:solidFill>
        <a:latin typeface="Times New Roman" pitchFamily="18" charset="0"/>
        <a:ea typeface="+mn-ea"/>
        <a:cs typeface="Arial" charset="0"/>
      </a:defRPr>
    </a:lvl8pPr>
    <a:lvl9pPr marL="3657600" algn="l" defTabSz="914400" rtl="0" eaLnBrk="1" latinLnBrk="0" hangingPunct="1">
      <a:defRPr sz="1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A6E9"/>
    <a:srgbClr val="3B4445"/>
    <a:srgbClr val="D15B05"/>
    <a:srgbClr val="0C1C8C"/>
    <a:srgbClr val="0094BF"/>
    <a:srgbClr val="0000CC"/>
    <a:srgbClr val="000066"/>
    <a:srgbClr val="BDE9F9"/>
    <a:srgbClr val="E9F3FD"/>
    <a:srgbClr val="8AC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8" autoAdjust="0"/>
    <p:restoredTop sz="94646" autoAdjust="0"/>
  </p:normalViewPr>
  <p:slideViewPr>
    <p:cSldViewPr>
      <p:cViewPr>
        <p:scale>
          <a:sx n="80" d="100"/>
          <a:sy n="80" d="100"/>
        </p:scale>
        <p:origin x="-1020" y="-1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934"/>
    </p:cViewPr>
  </p:sorterViewPr>
  <p:notesViewPr>
    <p:cSldViewPr>
      <p:cViewPr>
        <p:scale>
          <a:sx n="100" d="100"/>
          <a:sy n="100" d="100"/>
        </p:scale>
        <p:origin x="-1992" y="-72"/>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566862" y="77896"/>
            <a:ext cx="3841281" cy="619971"/>
          </a:xfrm>
          <a:prstGeom prst="rect">
            <a:avLst/>
          </a:prstGeom>
        </p:spPr>
        <p:txBody>
          <a:bodyPr vert="horz" lIns="93465" tIns="46733" rIns="93465" bIns="46733" rtlCol="0"/>
          <a:lstStyle>
            <a:lvl1pPr algn="ctr" eaLnBrk="0" hangingPunct="0">
              <a:defRPr sz="1100" b="0" dirty="0">
                <a:cs typeface="+mn-cs"/>
              </a:defRPr>
            </a:lvl1pPr>
          </a:lstStyle>
          <a:p>
            <a:pPr>
              <a:defRPr/>
            </a:pPr>
            <a:endParaRPr lang="en-US" dirty="0"/>
          </a:p>
        </p:txBody>
      </p:sp>
      <p:sp>
        <p:nvSpPr>
          <p:cNvPr id="5" name="Slide Number Placeholder 4"/>
          <p:cNvSpPr>
            <a:spLocks noGrp="1"/>
          </p:cNvSpPr>
          <p:nvPr>
            <p:ph type="sldNum" sz="quarter" idx="3"/>
          </p:nvPr>
        </p:nvSpPr>
        <p:spPr>
          <a:xfrm>
            <a:off x="3994616" y="8841739"/>
            <a:ext cx="3057053" cy="465773"/>
          </a:xfrm>
          <a:prstGeom prst="rect">
            <a:avLst/>
          </a:prstGeom>
        </p:spPr>
        <p:txBody>
          <a:bodyPr vert="horz" lIns="93465" tIns="46733" rIns="93465" bIns="46733" rtlCol="0" anchor="b"/>
          <a:lstStyle>
            <a:lvl1pPr algn="r" eaLnBrk="0" hangingPunct="0">
              <a:defRPr sz="1000">
                <a:solidFill>
                  <a:schemeClr val="bg1">
                    <a:lumMod val="50000"/>
                  </a:schemeClr>
                </a:solidFill>
                <a:cs typeface="+mn-cs"/>
              </a:defRPr>
            </a:lvl1pPr>
          </a:lstStyle>
          <a:p>
            <a:pPr>
              <a:defRPr/>
            </a:pPr>
            <a:fld id="{2318D4C1-2921-444B-ADEB-D3D047B20D17}" type="slidenum">
              <a:rPr lang="en-US">
                <a:solidFill>
                  <a:srgbClr val="3B4445"/>
                </a:solidFill>
              </a:rPr>
              <a:pPr>
                <a:defRPr/>
              </a:pPr>
              <a:t>‹#›</a:t>
            </a:fld>
            <a:endParaRPr lang="en-US" dirty="0">
              <a:solidFill>
                <a:srgbClr val="3B4445"/>
              </a:solidFill>
            </a:endParaRPr>
          </a:p>
        </p:txBody>
      </p:sp>
      <p:sp>
        <p:nvSpPr>
          <p:cNvPr id="3" name="Date Placeholder 2"/>
          <p:cNvSpPr>
            <a:spLocks noGrp="1"/>
          </p:cNvSpPr>
          <p:nvPr>
            <p:ph type="dt" sz="quarter" idx="1"/>
          </p:nvPr>
        </p:nvSpPr>
        <p:spPr>
          <a:xfrm>
            <a:off x="0" y="8927580"/>
            <a:ext cx="3056414" cy="381520"/>
          </a:xfrm>
          <a:prstGeom prst="rect">
            <a:avLst/>
          </a:prstGeom>
        </p:spPr>
        <p:txBody>
          <a:bodyPr vert="horz" lIns="92610" tIns="46305" rIns="92610" bIns="46305" rtlCol="0"/>
          <a:lstStyle>
            <a:lvl1pPr algn="r">
              <a:defRPr sz="1200"/>
            </a:lvl1pPr>
          </a:lstStyle>
          <a:p>
            <a:pPr algn="l"/>
            <a:endParaRPr lang="en-US" sz="1000" dirty="0">
              <a:solidFill>
                <a:srgbClr val="3B4445"/>
              </a:solidFill>
            </a:endParaRPr>
          </a:p>
          <a:p>
            <a:pPr algn="l"/>
            <a:fld id="{5DF74CE1-F6C7-496D-9853-D287CAB1C8CE}" type="datetimeFigureOut">
              <a:rPr lang="en-US" sz="1000">
                <a:solidFill>
                  <a:srgbClr val="3B4445"/>
                </a:solidFill>
              </a:rPr>
              <a:pPr algn="l"/>
              <a:t>8/8/2014</a:t>
            </a:fld>
            <a:endParaRPr lang="en-US" sz="1000" dirty="0">
              <a:solidFill>
                <a:srgbClr val="3B4445"/>
              </a:solidFill>
            </a:endParaRPr>
          </a:p>
        </p:txBody>
      </p:sp>
    </p:spTree>
    <p:extLst>
      <p:ext uri="{BB962C8B-B14F-4D97-AF65-F5344CB8AC3E}">
        <p14:creationId xmlns:p14="http://schemas.microsoft.com/office/powerpoint/2010/main" val="1872220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2" y="0"/>
            <a:ext cx="3057053" cy="465773"/>
          </a:xfrm>
          <a:prstGeom prst="rect">
            <a:avLst/>
          </a:prstGeom>
          <a:noFill/>
          <a:ln w="9525">
            <a:noFill/>
            <a:miter lim="800000"/>
            <a:headEnd/>
            <a:tailEnd/>
          </a:ln>
          <a:effectLst/>
        </p:spPr>
        <p:txBody>
          <a:bodyPr vert="horz" wrap="square" lIns="93465" tIns="46733" rIns="93465" bIns="46733"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4931" name="Rectangle 3"/>
          <p:cNvSpPr>
            <a:spLocks noGrp="1" noChangeArrowheads="1"/>
          </p:cNvSpPr>
          <p:nvPr>
            <p:ph type="dt" idx="1"/>
          </p:nvPr>
        </p:nvSpPr>
        <p:spPr bwMode="auto">
          <a:xfrm>
            <a:off x="3994616" y="0"/>
            <a:ext cx="3057053" cy="465773"/>
          </a:xfrm>
          <a:prstGeom prst="rect">
            <a:avLst/>
          </a:prstGeom>
          <a:noFill/>
          <a:ln w="9525">
            <a:noFill/>
            <a:miter lim="800000"/>
            <a:headEnd/>
            <a:tailEnd/>
          </a:ln>
          <a:effectLst/>
        </p:spPr>
        <p:txBody>
          <a:bodyPr vert="horz" wrap="square" lIns="93465" tIns="46733" rIns="93465" bIns="46733"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98563" y="698500"/>
            <a:ext cx="4656137" cy="3490913"/>
          </a:xfrm>
          <a:prstGeom prst="rect">
            <a:avLst/>
          </a:prstGeom>
          <a:noFill/>
          <a:ln w="9525">
            <a:solidFill>
              <a:srgbClr val="000000"/>
            </a:solidFill>
            <a:miter lim="800000"/>
            <a:headEnd/>
            <a:tailEnd/>
          </a:ln>
        </p:spPr>
      </p:sp>
      <p:sp>
        <p:nvSpPr>
          <p:cNvPr id="124933" name="Rectangle 5"/>
          <p:cNvSpPr>
            <a:spLocks noGrp="1" noChangeArrowheads="1"/>
          </p:cNvSpPr>
          <p:nvPr>
            <p:ph type="body" sz="quarter" idx="3"/>
          </p:nvPr>
        </p:nvSpPr>
        <p:spPr bwMode="auto">
          <a:xfrm>
            <a:off x="705966" y="4422461"/>
            <a:ext cx="5641333" cy="4188778"/>
          </a:xfrm>
          <a:prstGeom prst="rect">
            <a:avLst/>
          </a:prstGeom>
          <a:noFill/>
          <a:ln w="9525">
            <a:noFill/>
            <a:miter lim="800000"/>
            <a:headEnd/>
            <a:tailEnd/>
          </a:ln>
          <a:effectLst/>
        </p:spPr>
        <p:txBody>
          <a:bodyPr vert="horz" wrap="square" lIns="93465" tIns="46733" rIns="93465" bIns="467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4934" name="Rectangle 6"/>
          <p:cNvSpPr>
            <a:spLocks noGrp="1" noChangeArrowheads="1"/>
          </p:cNvSpPr>
          <p:nvPr>
            <p:ph type="ftr" sz="quarter" idx="4"/>
          </p:nvPr>
        </p:nvSpPr>
        <p:spPr bwMode="auto">
          <a:xfrm>
            <a:off x="2" y="8841739"/>
            <a:ext cx="3057053" cy="465773"/>
          </a:xfrm>
          <a:prstGeom prst="rect">
            <a:avLst/>
          </a:prstGeom>
          <a:noFill/>
          <a:ln w="9525">
            <a:noFill/>
            <a:miter lim="800000"/>
            <a:headEnd/>
            <a:tailEnd/>
          </a:ln>
          <a:effectLst/>
        </p:spPr>
        <p:txBody>
          <a:bodyPr vert="horz" wrap="square" lIns="93465" tIns="46733" rIns="93465" bIns="46733"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24935" name="Rectangle 7"/>
          <p:cNvSpPr>
            <a:spLocks noGrp="1" noChangeArrowheads="1"/>
          </p:cNvSpPr>
          <p:nvPr>
            <p:ph type="sldNum" sz="quarter" idx="5"/>
          </p:nvPr>
        </p:nvSpPr>
        <p:spPr bwMode="auto">
          <a:xfrm>
            <a:off x="3994616" y="8841739"/>
            <a:ext cx="3057053" cy="465773"/>
          </a:xfrm>
          <a:prstGeom prst="rect">
            <a:avLst/>
          </a:prstGeom>
          <a:noFill/>
          <a:ln w="9525">
            <a:noFill/>
            <a:miter lim="800000"/>
            <a:headEnd/>
            <a:tailEnd/>
          </a:ln>
          <a:effectLst/>
        </p:spPr>
        <p:txBody>
          <a:bodyPr vert="horz" wrap="square" lIns="93465" tIns="46733" rIns="93465" bIns="46733" numCol="1" anchor="b" anchorCtr="0" compatLnSpc="1">
            <a:prstTxWarp prst="textNoShape">
              <a:avLst/>
            </a:prstTxWarp>
          </a:bodyPr>
          <a:lstStyle>
            <a:lvl1pPr algn="r" eaLnBrk="1" hangingPunct="1">
              <a:defRPr sz="1200">
                <a:latin typeface="Arial" charset="0"/>
                <a:cs typeface="+mn-cs"/>
              </a:defRPr>
            </a:lvl1pPr>
          </a:lstStyle>
          <a:p>
            <a:pPr>
              <a:defRPr/>
            </a:pPr>
            <a:fld id="{8B5A35EA-E869-42C4-BF75-869844ACA3B0}" type="slidenum">
              <a:rPr lang="en-US"/>
              <a:pPr>
                <a:defRPr/>
              </a:pPr>
              <a:t>‹#›</a:t>
            </a:fld>
            <a:endParaRPr lang="en-US"/>
          </a:p>
        </p:txBody>
      </p:sp>
    </p:spTree>
    <p:extLst>
      <p:ext uri="{BB962C8B-B14F-4D97-AF65-F5344CB8AC3E}">
        <p14:creationId xmlns:p14="http://schemas.microsoft.com/office/powerpoint/2010/main" val="2239042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smtClean="0"/>
              <a:t>It</a:t>
            </a:r>
            <a:r>
              <a:rPr lang="en-029" baseline="0" dirty="0" smtClean="0"/>
              <a:t> is not that any of the parts are wrong or un-important; they just don’t tell the whole story.</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5</a:t>
            </a:fld>
            <a:endParaRPr lang="en-US"/>
          </a:p>
        </p:txBody>
      </p:sp>
    </p:spTree>
    <p:extLst>
      <p:ext uri="{BB962C8B-B14F-4D97-AF65-F5344CB8AC3E}">
        <p14:creationId xmlns:p14="http://schemas.microsoft.com/office/powerpoint/2010/main" val="109505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most zoomed</a:t>
            </a:r>
            <a:r>
              <a:rPr lang="en-US" baseline="0" dirty="0" smtClean="0"/>
              <a:t> out level, “society” is the owner of the issue.  As you zoom in, the issue typically resides in a particular industry; further zooming in will narrow the issue to a particular industry segment, than ultimately to a specific customer.</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19</a:t>
            </a:fld>
            <a:endParaRPr lang="en-US"/>
          </a:p>
        </p:txBody>
      </p:sp>
    </p:spTree>
    <p:extLst>
      <p:ext uri="{BB962C8B-B14F-4D97-AF65-F5344CB8AC3E}">
        <p14:creationId xmlns:p14="http://schemas.microsoft.com/office/powerpoint/2010/main" val="146170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four levels</a:t>
            </a:r>
            <a:r>
              <a:rPr lang="en-US" baseline="0" dirty="0" smtClean="0"/>
              <a:t> of zooming in for all four components of a business is captured in this table.  At the most zoomed in level there is a customer with a specific need/desire, a specific offering that is created by specific actions to address the customer’s need/desire.  The monetization component has three elements at this most zoomed in level:  Revenue model, product margin assessment and an investability analysis.</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20</a:t>
            </a:fld>
            <a:endParaRPr lang="en-US"/>
          </a:p>
        </p:txBody>
      </p:sp>
    </p:spTree>
    <p:extLst>
      <p:ext uri="{BB962C8B-B14F-4D97-AF65-F5344CB8AC3E}">
        <p14:creationId xmlns:p14="http://schemas.microsoft.com/office/powerpoint/2010/main" val="1234264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71D0AED-F42D-4777-B8E8-1FBAC3A53ADD}" type="slidenum">
              <a:rPr lang="en-US" smtClean="0"/>
              <a:pPr/>
              <a:t>23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 you can create value is not</a:t>
            </a:r>
            <a:r>
              <a:rPr lang="en-US" baseline="0" dirty="0" smtClean="0"/>
              <a:t> enough.  You need to be able to capture a portion of that created value.  Determining that requires an industry-level view, not simply a customer view, as all of the industry in which you reside will want some of the created value.  The PVC provides a company’s prospect for capturing value it creates.</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27</a:t>
            </a:fld>
            <a:endParaRPr lang="en-US"/>
          </a:p>
        </p:txBody>
      </p:sp>
    </p:spTree>
    <p:extLst>
      <p:ext uri="{BB962C8B-B14F-4D97-AF65-F5344CB8AC3E}">
        <p14:creationId xmlns:p14="http://schemas.microsoft.com/office/powerpoint/2010/main" val="3828151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opportunity</a:t>
            </a:r>
            <a:r>
              <a:rPr lang="en-US" baseline="0" dirty="0" smtClean="0"/>
              <a:t> identification, you have not yet zoomed into to a specific customer or a specific solution; but rather to a issue and an approach to solving that issue.</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28</a:t>
            </a:fld>
            <a:endParaRPr lang="en-US"/>
          </a:p>
        </p:txBody>
      </p:sp>
    </p:spTree>
    <p:extLst>
      <p:ext uri="{BB962C8B-B14F-4D97-AF65-F5344CB8AC3E}">
        <p14:creationId xmlns:p14="http://schemas.microsoft.com/office/powerpoint/2010/main" val="4268589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Zooming</a:t>
            </a:r>
            <a:r>
              <a:rPr lang="en-US" baseline="0" dirty="0" smtClean="0"/>
              <a:t> down to the final view is done in two steps… a </a:t>
            </a:r>
            <a:r>
              <a:rPr lang="en-US" baseline="0" dirty="0" err="1" smtClean="0"/>
              <a:t>QUALitative</a:t>
            </a:r>
            <a:r>
              <a:rPr lang="en-US" baseline="0" dirty="0" smtClean="0"/>
              <a:t> look, followed by a </a:t>
            </a:r>
            <a:r>
              <a:rPr lang="en-US" baseline="0" dirty="0" err="1" smtClean="0"/>
              <a:t>QUANTitative</a:t>
            </a:r>
            <a:r>
              <a:rPr lang="en-US" baseline="0" dirty="0" smtClean="0"/>
              <a:t> examination.</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29</a:t>
            </a:fld>
            <a:endParaRPr lang="en-US"/>
          </a:p>
        </p:txBody>
      </p:sp>
    </p:spTree>
    <p:extLst>
      <p:ext uri="{BB962C8B-B14F-4D97-AF65-F5344CB8AC3E}">
        <p14:creationId xmlns:p14="http://schemas.microsoft.com/office/powerpoint/2010/main" val="2017088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“business construct” is the qualitative view of the business model.  Not quite</a:t>
            </a:r>
            <a:r>
              <a:rPr lang="en-US" baseline="0" dirty="0" smtClean="0"/>
              <a:t> a business model, since it does not contain the quantitative parts (margins, investment).  Clearly articulating and assessing the qualitative before jumping into and assessing the quantitative helps avoid getting ‘lost in the numbers.’</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30</a:t>
            </a:fld>
            <a:endParaRPr lang="en-US"/>
          </a:p>
        </p:txBody>
      </p:sp>
    </p:spTree>
    <p:extLst>
      <p:ext uri="{BB962C8B-B14F-4D97-AF65-F5344CB8AC3E}">
        <p14:creationId xmlns:p14="http://schemas.microsoft.com/office/powerpoint/2010/main" val="1920850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 and precise position statements can also be written at this stage.</a:t>
            </a:r>
            <a:r>
              <a:rPr lang="en-US" baseline="0" dirty="0" smtClean="0"/>
              <a:t>  Both for customer and collaborators (see next slide)</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31</a:t>
            </a:fld>
            <a:endParaRPr lang="en-US"/>
          </a:p>
        </p:txBody>
      </p:sp>
    </p:spTree>
    <p:extLst>
      <p:ext uri="{BB962C8B-B14F-4D97-AF65-F5344CB8AC3E}">
        <p14:creationId xmlns:p14="http://schemas.microsoft.com/office/powerpoint/2010/main" val="3961188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are satisfied that the qualitative is clear and makes sense (the PVC assessment looks</a:t>
            </a:r>
            <a:r>
              <a:rPr lang="en-US" baseline="0" dirty="0" smtClean="0"/>
              <a:t> good, for example), THEN you can proceed to the detailed quantitative analysis of a feasibility study.</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33</a:t>
            </a:fld>
            <a:endParaRPr lang="en-US"/>
          </a:p>
        </p:txBody>
      </p:sp>
    </p:spTree>
    <p:extLst>
      <p:ext uri="{BB962C8B-B14F-4D97-AF65-F5344CB8AC3E}">
        <p14:creationId xmlns:p14="http://schemas.microsoft.com/office/powerpoint/2010/main" val="3593813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business have</a:t>
            </a:r>
            <a:r>
              <a:rPr lang="en-US" baseline="0" dirty="0" smtClean="0"/>
              <a:t> the potential to attract different types of capital.  The financial assessment of those businesses is dependent on the type of capital that will fund the business.</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35</a:t>
            </a:fld>
            <a:endParaRPr lang="en-US"/>
          </a:p>
        </p:txBody>
      </p:sp>
    </p:spTree>
    <p:extLst>
      <p:ext uri="{BB962C8B-B14F-4D97-AF65-F5344CB8AC3E}">
        <p14:creationId xmlns:p14="http://schemas.microsoft.com/office/powerpoint/2010/main" val="162536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Entrepreneurship</a:t>
            </a:r>
            <a:r>
              <a:rPr lang="en-US" baseline="0" dirty="0" smtClean="0"/>
              <a:t> courses typically start with business planning or other similar courses aimed at assisting the entrepreneur in operationalizing their business.  However most entrepreneurs start with a set of capabilities – things they love doing – that they would like to earn a living from.  What is missing is the business discovery portion of this process.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7</a:t>
            </a:fld>
            <a:endParaRPr lang="en-US"/>
          </a:p>
        </p:txBody>
      </p:sp>
    </p:spTree>
    <p:extLst>
      <p:ext uri="{BB962C8B-B14F-4D97-AF65-F5344CB8AC3E}">
        <p14:creationId xmlns:p14="http://schemas.microsoft.com/office/powerpoint/2010/main" val="2567068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framework (commercialized as</a:t>
            </a:r>
            <a:r>
              <a:rPr lang="en-US" baseline="0" dirty="0" smtClean="0"/>
              <a:t> www.keystonecompact.com) indicates the type of business that the company COULD attract.  It does not mean the company would desire that type of financing, it simply means they could attract that type.</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36</a:t>
            </a:fld>
            <a:endParaRPr lang="en-US"/>
          </a:p>
        </p:txBody>
      </p:sp>
    </p:spTree>
    <p:extLst>
      <p:ext uri="{BB962C8B-B14F-4D97-AF65-F5344CB8AC3E}">
        <p14:creationId xmlns:p14="http://schemas.microsoft.com/office/powerpoint/2010/main" val="33896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past assessment and the feasibility study</a:t>
            </a:r>
            <a:r>
              <a:rPr lang="en-US" baseline="0" dirty="0" smtClean="0"/>
              <a:t> one is ready to determine how to execute the business.  The business model (now complete at the end of assessment) only tells you what type of business you desire to build.  It does not tell you HOW you will execute that business.  The first step in that executing is the plan.</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37</a:t>
            </a:fld>
            <a:endParaRPr lang="en-US"/>
          </a:p>
        </p:txBody>
      </p:sp>
    </p:spTree>
    <p:extLst>
      <p:ext uri="{BB962C8B-B14F-4D97-AF65-F5344CB8AC3E}">
        <p14:creationId xmlns:p14="http://schemas.microsoft.com/office/powerpoint/2010/main" val="2201857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pitchFamily="18" charset="0"/>
                <a:cs typeface="Arial" charset="0"/>
              </a:defRPr>
            </a:lvl1pPr>
            <a:lvl2pPr marL="748184" indent="-287763" eaLnBrk="0" hangingPunct="0">
              <a:defRPr sz="1400">
                <a:solidFill>
                  <a:schemeClr val="tx1"/>
                </a:solidFill>
                <a:latin typeface="Times New Roman" pitchFamily="18" charset="0"/>
                <a:cs typeface="Arial" charset="0"/>
              </a:defRPr>
            </a:lvl2pPr>
            <a:lvl3pPr marL="1151052" indent="-230210" eaLnBrk="0" hangingPunct="0">
              <a:defRPr sz="1400">
                <a:solidFill>
                  <a:schemeClr val="tx1"/>
                </a:solidFill>
                <a:latin typeface="Times New Roman" pitchFamily="18" charset="0"/>
                <a:cs typeface="Arial" charset="0"/>
              </a:defRPr>
            </a:lvl3pPr>
            <a:lvl4pPr marL="1611472" indent="-230210" eaLnBrk="0" hangingPunct="0">
              <a:defRPr sz="1400">
                <a:solidFill>
                  <a:schemeClr val="tx1"/>
                </a:solidFill>
                <a:latin typeface="Times New Roman" pitchFamily="18" charset="0"/>
                <a:cs typeface="Arial" charset="0"/>
              </a:defRPr>
            </a:lvl4pPr>
            <a:lvl5pPr marL="2071894" indent="-230210" eaLnBrk="0" hangingPunct="0">
              <a:defRPr sz="1400">
                <a:solidFill>
                  <a:schemeClr val="tx1"/>
                </a:solidFill>
                <a:latin typeface="Times New Roman" pitchFamily="18" charset="0"/>
                <a:cs typeface="Arial" charset="0"/>
              </a:defRPr>
            </a:lvl5pPr>
            <a:lvl6pPr marL="2532314" indent="-230210" eaLnBrk="0" fontAlgn="base" hangingPunct="0">
              <a:spcBef>
                <a:spcPct val="0"/>
              </a:spcBef>
              <a:spcAft>
                <a:spcPct val="0"/>
              </a:spcAft>
              <a:defRPr sz="1400">
                <a:solidFill>
                  <a:schemeClr val="tx1"/>
                </a:solidFill>
                <a:latin typeface="Times New Roman" pitchFamily="18" charset="0"/>
                <a:cs typeface="Arial" charset="0"/>
              </a:defRPr>
            </a:lvl6pPr>
            <a:lvl7pPr marL="2992734" indent="-230210" eaLnBrk="0" fontAlgn="base" hangingPunct="0">
              <a:spcBef>
                <a:spcPct val="0"/>
              </a:spcBef>
              <a:spcAft>
                <a:spcPct val="0"/>
              </a:spcAft>
              <a:defRPr sz="1400">
                <a:solidFill>
                  <a:schemeClr val="tx1"/>
                </a:solidFill>
                <a:latin typeface="Times New Roman" pitchFamily="18" charset="0"/>
                <a:cs typeface="Arial" charset="0"/>
              </a:defRPr>
            </a:lvl7pPr>
            <a:lvl8pPr marL="3453156" indent="-230210" eaLnBrk="0" fontAlgn="base" hangingPunct="0">
              <a:spcBef>
                <a:spcPct val="0"/>
              </a:spcBef>
              <a:spcAft>
                <a:spcPct val="0"/>
              </a:spcAft>
              <a:defRPr sz="1400">
                <a:solidFill>
                  <a:schemeClr val="tx1"/>
                </a:solidFill>
                <a:latin typeface="Times New Roman" pitchFamily="18" charset="0"/>
                <a:cs typeface="Arial" charset="0"/>
              </a:defRPr>
            </a:lvl8pPr>
            <a:lvl9pPr marL="3913575" indent="-230210" eaLnBrk="0" fontAlgn="base" hangingPunct="0">
              <a:spcBef>
                <a:spcPct val="0"/>
              </a:spcBef>
              <a:spcAft>
                <a:spcPct val="0"/>
              </a:spcAft>
              <a:defRPr sz="1400">
                <a:solidFill>
                  <a:schemeClr val="tx1"/>
                </a:solidFill>
                <a:latin typeface="Times New Roman" pitchFamily="18" charset="0"/>
                <a:cs typeface="Arial" charset="0"/>
              </a:defRPr>
            </a:lvl9pPr>
          </a:lstStyle>
          <a:p>
            <a:pPr eaLnBrk="1" hangingPunct="1"/>
            <a:fld id="{80F39E65-E8F5-4743-BC40-F084C8729E94}" type="slidenum">
              <a:rPr lang="en-US" sz="1000">
                <a:latin typeface="Arial" charset="0"/>
                <a:cs typeface="Times New Roman" pitchFamily="18" charset="0"/>
              </a:rPr>
              <a:pPr eaLnBrk="1" hangingPunct="1"/>
              <a:t>42</a:t>
            </a:fld>
            <a:endParaRPr lang="en-US" sz="1000" dirty="0">
              <a:latin typeface="Arial" charset="0"/>
              <a:cs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Rain-X moved from product to product in the same general market.  They grew by moving to adjacent markets from their initial segment.</a:t>
            </a:r>
            <a:r>
              <a:rPr lang="en-US" baseline="0" dirty="0" smtClean="0"/>
              <a:t>  They needed to leverage the capabilities they acquired along the way in each new offering.</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44</a:t>
            </a:fld>
            <a:endParaRPr lang="en-US"/>
          </a:p>
        </p:txBody>
      </p:sp>
    </p:spTree>
    <p:extLst>
      <p:ext uri="{BB962C8B-B14F-4D97-AF65-F5344CB8AC3E}">
        <p14:creationId xmlns:p14="http://schemas.microsoft.com/office/powerpoint/2010/main" val="3877720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Capability adjacencies are much</a:t>
            </a:r>
            <a:r>
              <a:rPr lang="en-US" baseline="0" dirty="0" smtClean="0"/>
              <a:t> different.  Dyson sticks to its core capability of air movement and elegant design.  It then manifests these basic capabilities into products aimed at VERY different markets.  </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45</a:t>
            </a:fld>
            <a:endParaRPr lang="en-US"/>
          </a:p>
        </p:txBody>
      </p:sp>
    </p:spTree>
    <p:extLst>
      <p:ext uri="{BB962C8B-B14F-4D97-AF65-F5344CB8AC3E}">
        <p14:creationId xmlns:p14="http://schemas.microsoft.com/office/powerpoint/2010/main" val="2012140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company grows and gains experience, it acquires new capabilities.  During renewal, the company re-assesses its entire new capability set and starts all over at the beginning of the Arch.  Renewal is similar to capability adjacency, but broader as the firm is not simply leveraging its core capabilities (as Dyson did), but all their newly acquires ones as well. </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46</a:t>
            </a:fld>
            <a:endParaRPr lang="en-US"/>
          </a:p>
        </p:txBody>
      </p:sp>
    </p:spTree>
    <p:extLst>
      <p:ext uri="{BB962C8B-B14F-4D97-AF65-F5344CB8AC3E}">
        <p14:creationId xmlns:p14="http://schemas.microsoft.com/office/powerpoint/2010/main" val="119773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that must occur</a:t>
            </a:r>
            <a:r>
              <a:rPr lang="en-US" baseline="0" dirty="0" smtClean="0"/>
              <a:t> before operationalizing a business is to determine if that business is worth executing.</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8</a:t>
            </a:fld>
            <a:endParaRPr lang="en-US"/>
          </a:p>
        </p:txBody>
      </p:sp>
    </p:spTree>
    <p:extLst>
      <p:ext uri="{BB962C8B-B14F-4D97-AF65-F5344CB8AC3E}">
        <p14:creationId xmlns:p14="http://schemas.microsoft.com/office/powerpoint/2010/main" val="268808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you can determine whether it is feasible, you need a clearer definition of precisely</a:t>
            </a:r>
            <a:r>
              <a:rPr lang="en-US" baseline="0" dirty="0" smtClean="0"/>
              <a:t> what “it” is.</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9</a:t>
            </a:fld>
            <a:endParaRPr lang="en-US"/>
          </a:p>
        </p:txBody>
      </p:sp>
    </p:spTree>
    <p:extLst>
      <p:ext uri="{BB962C8B-B14F-4D97-AF65-F5344CB8AC3E}">
        <p14:creationId xmlns:p14="http://schemas.microsoft.com/office/powerpoint/2010/main" val="8128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business solves a problem, satisfies a need or a desire.  Before you design the business,</a:t>
            </a:r>
            <a:r>
              <a:rPr lang="en-US" baseline="0" dirty="0" smtClean="0"/>
              <a:t> you should know what it is trying to accomplish.  That is opportunity identification.</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10</a:t>
            </a:fld>
            <a:endParaRPr lang="en-US"/>
          </a:p>
        </p:txBody>
      </p:sp>
    </p:spTree>
    <p:extLst>
      <p:ext uri="{BB962C8B-B14F-4D97-AF65-F5344CB8AC3E}">
        <p14:creationId xmlns:p14="http://schemas.microsoft.com/office/powerpoint/2010/main" val="382568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left-hand side of the arch</a:t>
            </a:r>
            <a:r>
              <a:rPr lang="en-US" baseline="0" dirty="0" smtClean="0"/>
              <a:t> supported by the team’s or the organization’s capabilities.  </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11</a:t>
            </a:fld>
            <a:endParaRPr lang="en-US"/>
          </a:p>
        </p:txBody>
      </p:sp>
    </p:spTree>
    <p:extLst>
      <p:ext uri="{BB962C8B-B14F-4D97-AF65-F5344CB8AC3E}">
        <p14:creationId xmlns:p14="http://schemas.microsoft.com/office/powerpoint/2010/main" val="619246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“Capabilities” is used very specifically in the context of the Entrepreneurial arch.  They include</a:t>
            </a:r>
            <a:r>
              <a:rPr lang="en-US" baseline="0" dirty="0" smtClean="0"/>
              <a:t> both ‘soft skills’ (horizontal bubbles) and ‘hard skills’ (vertical bubbles).</a:t>
            </a:r>
            <a:endParaRPr lang="en-US" dirty="0"/>
          </a:p>
        </p:txBody>
      </p:sp>
      <p:sp>
        <p:nvSpPr>
          <p:cNvPr id="4" name="Slide Number Placeholder 3"/>
          <p:cNvSpPr>
            <a:spLocks noGrp="1"/>
          </p:cNvSpPr>
          <p:nvPr>
            <p:ph type="sldNum" sz="quarter" idx="10"/>
          </p:nvPr>
        </p:nvSpPr>
        <p:spPr/>
        <p:txBody>
          <a:bodyPr/>
          <a:lstStyle/>
          <a:p>
            <a:pPr>
              <a:defRPr/>
            </a:pPr>
            <a:fld id="{8B5A35EA-E869-42C4-BF75-869844ACA3B0}" type="slidenum">
              <a:rPr lang="en-US" smtClean="0"/>
              <a:pPr>
                <a:defRPr/>
              </a:pPr>
              <a:t>13</a:t>
            </a:fld>
            <a:endParaRPr lang="en-US"/>
          </a:p>
        </p:txBody>
      </p:sp>
    </p:spTree>
    <p:extLst>
      <p:ext uri="{BB962C8B-B14F-4D97-AF65-F5344CB8AC3E}">
        <p14:creationId xmlns:p14="http://schemas.microsoft.com/office/powerpoint/2010/main" val="1183713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C0000C-061D-4620-9322-97E6A6530ACF}" type="slidenum">
              <a:rPr lang="en-US" smtClean="0"/>
              <a:pPr/>
              <a:t>15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Capture enough value to ensure the continuous</a:t>
            </a:r>
            <a:r>
              <a:rPr lang="en-US" baseline="0" dirty="0" smtClean="0"/>
              <a:t> operation of the enterprise</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AC0000C-061D-4620-9322-97E6A6530ACF}" type="slidenum">
              <a:rPr lang="en-US" smtClean="0"/>
              <a:pPr/>
              <a:t>16</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 zli_title_header.jpg"/>
          <p:cNvPicPr>
            <a:picLocks noChangeAspect="1"/>
          </p:cNvPicPr>
          <p:nvPr userDrawn="1"/>
        </p:nvPicPr>
        <p:blipFill>
          <a:blip r:embed="rId2" cstate="print"/>
          <a:srcRect/>
          <a:stretch>
            <a:fillRect/>
          </a:stretch>
        </p:blipFill>
        <p:spPr bwMode="auto">
          <a:xfrm>
            <a:off x="0" y="0"/>
            <a:ext cx="9144000" cy="919163"/>
          </a:xfrm>
          <a:prstGeom prst="rect">
            <a:avLst/>
          </a:prstGeom>
          <a:noFill/>
          <a:ln w="9525">
            <a:noFill/>
            <a:miter lim="800000"/>
            <a:headEnd/>
            <a:tailEnd/>
          </a:ln>
        </p:spPr>
      </p:pic>
      <p:sp>
        <p:nvSpPr>
          <p:cNvPr id="81932" name="Rectangle 12"/>
          <p:cNvSpPr>
            <a:spLocks noGrp="1" noChangeArrowheads="1"/>
          </p:cNvSpPr>
          <p:nvPr>
            <p:ph type="ctrTitle"/>
          </p:nvPr>
        </p:nvSpPr>
        <p:spPr>
          <a:xfrm>
            <a:off x="0" y="1676400"/>
            <a:ext cx="9144000" cy="1462088"/>
          </a:xfrm>
        </p:spPr>
        <p:txBody>
          <a:bodyPr/>
          <a:lstStyle>
            <a:lvl1pPr algn="ctr">
              <a:defRPr>
                <a:solidFill>
                  <a:schemeClr val="tx1"/>
                </a:solidFill>
              </a:defRPr>
            </a:lvl1pPr>
          </a:lstStyle>
          <a:p>
            <a:r>
              <a:rPr lang="en-US" dirty="0"/>
              <a:t>Click to edit Master title style</a:t>
            </a:r>
          </a:p>
        </p:txBody>
      </p:sp>
      <p:sp>
        <p:nvSpPr>
          <p:cNvPr id="81933" name="Rectangle 13"/>
          <p:cNvSpPr>
            <a:spLocks noGrp="1" noChangeArrowheads="1"/>
          </p:cNvSpPr>
          <p:nvPr>
            <p:ph type="subTitle" idx="1"/>
          </p:nvPr>
        </p:nvSpPr>
        <p:spPr>
          <a:xfrm>
            <a:off x="0" y="3886200"/>
            <a:ext cx="9144000" cy="1752600"/>
          </a:xfrm>
        </p:spPr>
        <p:txBody>
          <a:bodyPr/>
          <a:lstStyle>
            <a:lvl1pPr marL="0" indent="0" algn="ctr">
              <a:buFont typeface="Wingdings" pitchFamily="2" charset="2"/>
              <a:buNone/>
              <a:defRPr sz="2400">
                <a:solidFill>
                  <a:srgbClr val="3B4445"/>
                </a:solidFill>
              </a:defRPr>
            </a:lvl1pPr>
          </a:lstStyle>
          <a:p>
            <a:r>
              <a:rPr lang="en-US" dirty="0"/>
              <a:t>Click to edit Master subtitle style</a:t>
            </a:r>
          </a:p>
        </p:txBody>
      </p:sp>
      <p:sp>
        <p:nvSpPr>
          <p:cNvPr id="6" name="Rectangle 16"/>
          <p:cNvSpPr>
            <a:spLocks noGrp="1" noChangeArrowheads="1"/>
          </p:cNvSpPr>
          <p:nvPr>
            <p:ph type="sldNum" sz="quarter" idx="10"/>
          </p:nvPr>
        </p:nvSpPr>
        <p:spPr>
          <a:xfrm>
            <a:off x="7239000" y="6399213"/>
            <a:ext cx="1905000" cy="382587"/>
          </a:xfrm>
          <a:prstGeom prst="rect">
            <a:avLst/>
          </a:prstGeom>
        </p:spPr>
        <p:txBody>
          <a:bodyPr/>
          <a:lstStyle>
            <a:lvl1pPr>
              <a:defRPr>
                <a:solidFill>
                  <a:srgbClr val="3B4445"/>
                </a:solidFill>
                <a:latin typeface="+mn-lt"/>
              </a:defRPr>
            </a:lvl1pPr>
          </a:lstStyle>
          <a:p>
            <a:pPr>
              <a:defRPr/>
            </a:pPr>
            <a:fld id="{FEC29843-A9A1-4A6C-BE91-610A37F119A0}" type="slidenum">
              <a:rPr lang="en-US" smtClean="0"/>
              <a:pPr>
                <a:defRPr/>
              </a:pPr>
              <a:t>‹#›</a:t>
            </a:fld>
            <a:endParaRPr lang="en-US" dirty="0"/>
          </a:p>
        </p:txBody>
      </p:sp>
      <p:sp>
        <p:nvSpPr>
          <p:cNvPr id="2" name="Rectangle 1"/>
          <p:cNvSpPr/>
          <p:nvPr userDrawn="1"/>
        </p:nvSpPr>
        <p:spPr bwMode="auto">
          <a:xfrm>
            <a:off x="0" y="0"/>
            <a:ext cx="9144000" cy="919163"/>
          </a:xfrm>
          <a:prstGeom prst="rect">
            <a:avLst/>
          </a:prstGeom>
          <a:solidFill>
            <a:srgbClr val="52A6E9"/>
          </a:solidFill>
          <a:ln w="9525" cap="flat" cmpd="sng" algn="ctr">
            <a:solidFill>
              <a:srgbClr val="52A6E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cxnSp>
        <p:nvCxnSpPr>
          <p:cNvPr id="7" name="Straight Connector 6"/>
          <p:cNvCxnSpPr/>
          <p:nvPr userDrawn="1"/>
        </p:nvCxnSpPr>
        <p:spPr bwMode="auto">
          <a:xfrm>
            <a:off x="0" y="6323013"/>
            <a:ext cx="9144000" cy="0"/>
          </a:xfrm>
          <a:prstGeom prst="line">
            <a:avLst/>
          </a:prstGeom>
          <a:solidFill>
            <a:schemeClr val="accent1"/>
          </a:solidFill>
          <a:ln w="28575" cap="flat" cmpd="sng" algn="ctr">
            <a:solidFill>
              <a:srgbClr val="52A6E9"/>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xfrm>
            <a:off x="7086600" y="6477000"/>
            <a:ext cx="1905000" cy="457200"/>
          </a:xfrm>
          <a:prstGeom prst="rect">
            <a:avLst/>
          </a:prstGeom>
        </p:spPr>
        <p:txBody>
          <a:bodyPr/>
          <a:lstStyle>
            <a:lvl1pPr>
              <a:defRPr sz="1200">
                <a:solidFill>
                  <a:srgbClr val="3B4445"/>
                </a:solidFill>
              </a:defRPr>
            </a:lvl1pPr>
          </a:lstStyle>
          <a:p>
            <a:pPr>
              <a:defRPr/>
            </a:pPr>
            <a:fld id="{4DA4826B-A430-4813-BECA-CB78FB8C6A04}"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214313"/>
            <a:ext cx="1949450" cy="5805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14313"/>
            <a:ext cx="5699125" cy="5805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xfrm>
            <a:off x="7086600" y="6400800"/>
            <a:ext cx="1905000" cy="457200"/>
          </a:xfrm>
          <a:prstGeom prst="rect">
            <a:avLst/>
          </a:prstGeom>
        </p:spPr>
        <p:txBody>
          <a:bodyPr/>
          <a:lstStyle>
            <a:lvl1pPr>
              <a:defRPr sz="1200">
                <a:solidFill>
                  <a:srgbClr val="3B4445"/>
                </a:solidFill>
              </a:defRPr>
            </a:lvl1pPr>
          </a:lstStyle>
          <a:p>
            <a:pPr>
              <a:defRPr/>
            </a:pPr>
            <a:fld id="{7B8523E8-F80F-48D0-AB06-EC8D46C8572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76200"/>
            <a:ext cx="7793037" cy="700087"/>
          </a:xfrm>
        </p:spPr>
        <p:txBody>
          <a:bodyPr/>
          <a:lstStyle>
            <a:lvl1pPr>
              <a:defRPr>
                <a:solidFill>
                  <a:schemeClr val="tx1"/>
                </a:solidFill>
              </a:defRPr>
            </a:lvl1pPr>
          </a:lstStyle>
          <a:p>
            <a:r>
              <a:rPr lang="en-US" smtClean="0"/>
              <a:t>Click to edit Master title style</a:t>
            </a:r>
            <a:endParaRPr lang="en-US"/>
          </a:p>
        </p:txBody>
      </p:sp>
      <p:sp>
        <p:nvSpPr>
          <p:cNvPr id="3" name="Table Placeholder 2"/>
          <p:cNvSpPr>
            <a:spLocks noGrp="1"/>
          </p:cNvSpPr>
          <p:nvPr>
            <p:ph type="tbl" idx="1"/>
          </p:nvPr>
        </p:nvSpPr>
        <p:spPr>
          <a:xfrm>
            <a:off x="1143000" y="1143000"/>
            <a:ext cx="7772400" cy="4876800"/>
          </a:xfrm>
        </p:spPr>
        <p:txBody>
          <a:bodyPr/>
          <a:lstStyle/>
          <a:p>
            <a:pPr lvl="0"/>
            <a:endParaRPr lang="en-US" noProof="0"/>
          </a:p>
        </p:txBody>
      </p:sp>
      <p:sp>
        <p:nvSpPr>
          <p:cNvPr id="4" name="Rectangle 13"/>
          <p:cNvSpPr>
            <a:spLocks noGrp="1" noChangeArrowheads="1"/>
          </p:cNvSpPr>
          <p:nvPr>
            <p:ph type="sldNum" sz="quarter" idx="10"/>
          </p:nvPr>
        </p:nvSpPr>
        <p:spPr>
          <a:xfrm>
            <a:off x="7086600" y="6477000"/>
            <a:ext cx="1905000" cy="457200"/>
          </a:xfrm>
          <a:prstGeom prst="rect">
            <a:avLst/>
          </a:prstGeom>
        </p:spPr>
        <p:txBody>
          <a:bodyPr/>
          <a:lstStyle>
            <a:lvl1pPr>
              <a:defRPr sz="1200">
                <a:solidFill>
                  <a:srgbClr val="3B4445"/>
                </a:solidFill>
              </a:defRPr>
            </a:lvl1pPr>
          </a:lstStyle>
          <a:p>
            <a:pPr>
              <a:defRPr/>
            </a:pPr>
            <a:fld id="{9482E6DC-B7DB-4401-A1C3-CB4CB9970FC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7088"/>
            <a:ext cx="7620000" cy="8382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219200"/>
            <a:ext cx="4038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05200"/>
            <a:ext cx="4038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
          <p:cNvSpPr>
            <a:spLocks noGrp="1" noChangeArrowheads="1"/>
          </p:cNvSpPr>
          <p:nvPr>
            <p:ph type="ftr" sz="quarter" idx="10"/>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7" name="Rectangle 16"/>
          <p:cNvSpPr>
            <a:spLocks noGrp="1" noChangeArrowheads="1"/>
          </p:cNvSpPr>
          <p:nvPr>
            <p:ph type="sldNum" sz="quarter" idx="11"/>
          </p:nvPr>
        </p:nvSpPr>
        <p:spPr/>
        <p:txBody>
          <a:bodyPr/>
          <a:lstStyle>
            <a:lvl1pPr>
              <a:defRPr/>
            </a:lvl1pPr>
          </a:lstStyle>
          <a:p>
            <a:pPr>
              <a:defRPr/>
            </a:pPr>
            <a:fld id="{DAC4ECD8-5C0D-4978-9E85-839FA640F37E}" type="slidenum">
              <a:rPr lang="en-US"/>
              <a:pPr>
                <a:defRPr/>
              </a:pPr>
              <a:t>‹#›</a:t>
            </a:fld>
            <a:endParaRPr lang="en-US"/>
          </a:p>
        </p:txBody>
      </p:sp>
    </p:spTree>
    <p:extLst>
      <p:ext uri="{BB962C8B-B14F-4D97-AF65-F5344CB8AC3E}">
        <p14:creationId xmlns:p14="http://schemas.microsoft.com/office/powerpoint/2010/main" val="272467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143000"/>
            <a:ext cx="77724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xfrm>
            <a:off x="7162800" y="6477000"/>
            <a:ext cx="1905000" cy="457200"/>
          </a:xfrm>
          <a:prstGeom prst="rect">
            <a:avLst/>
          </a:prstGeom>
        </p:spPr>
        <p:txBody>
          <a:bodyPr/>
          <a:lstStyle>
            <a:lvl1pPr>
              <a:defRPr sz="1200">
                <a:solidFill>
                  <a:srgbClr val="3B4445"/>
                </a:solidFill>
              </a:defRPr>
            </a:lvl1pPr>
          </a:lstStyle>
          <a:p>
            <a:pPr>
              <a:defRPr/>
            </a:pPr>
            <a:fld id="{9E1D4DFB-05A4-4E49-8C5F-DBB9BC109519}"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solidFill>
                  <a:srgbClr val="3B444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B444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13"/>
          <p:cNvSpPr>
            <a:spLocks noGrp="1" noChangeArrowheads="1"/>
          </p:cNvSpPr>
          <p:nvPr>
            <p:ph type="sldNum" sz="quarter" idx="10"/>
          </p:nvPr>
        </p:nvSpPr>
        <p:spPr>
          <a:xfrm>
            <a:off x="7086600" y="6477000"/>
            <a:ext cx="1905000" cy="457200"/>
          </a:xfrm>
          <a:prstGeom prst="rect">
            <a:avLst/>
          </a:prstGeom>
        </p:spPr>
        <p:txBody>
          <a:bodyPr/>
          <a:lstStyle>
            <a:lvl1pPr>
              <a:defRPr sz="1200">
                <a:solidFill>
                  <a:srgbClr val="3B4445"/>
                </a:solidFill>
              </a:defRPr>
            </a:lvl1pPr>
          </a:lstStyle>
          <a:p>
            <a:pPr>
              <a:defRPr/>
            </a:pPr>
            <a:fld id="{B5B1D3E2-BFC2-4E38-A138-8743C1EAB7E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620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1430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xfrm>
            <a:off x="7086600" y="6477000"/>
            <a:ext cx="1905000" cy="457200"/>
          </a:xfrm>
          <a:prstGeom prst="rect">
            <a:avLst/>
          </a:prstGeom>
        </p:spPr>
        <p:txBody>
          <a:bodyPr/>
          <a:lstStyle>
            <a:lvl1pPr>
              <a:defRPr sz="1200">
                <a:solidFill>
                  <a:srgbClr val="3B4445"/>
                </a:solidFill>
              </a:defRPr>
            </a:lvl1pPr>
          </a:lstStyle>
          <a:p>
            <a:pPr>
              <a:defRPr/>
            </a:pPr>
            <a:fld id="{BC184422-105F-4206-827B-C9F8C0FAD222}"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30162"/>
            <a:ext cx="8001000" cy="808038"/>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763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6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763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6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xfrm>
            <a:off x="7086600" y="6477000"/>
            <a:ext cx="1905000" cy="457200"/>
          </a:xfrm>
          <a:prstGeom prst="rect">
            <a:avLst/>
          </a:prstGeom>
          <a:ln/>
        </p:spPr>
        <p:txBody>
          <a:bodyPr/>
          <a:lstStyle>
            <a:lvl1pPr>
              <a:defRPr sz="1200">
                <a:solidFill>
                  <a:srgbClr val="3B4445"/>
                </a:solidFill>
              </a:defRPr>
            </a:lvl1pPr>
          </a:lstStyle>
          <a:p>
            <a:pPr>
              <a:defRPr/>
            </a:pPr>
            <a:fld id="{BC2CDD67-DA31-42AD-B6D5-87A3F5C4B1F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93037" cy="700087"/>
          </a:xfrm>
        </p:spPr>
        <p:txBody>
          <a:bodyPr/>
          <a:lstStyle>
            <a:lvl1pPr>
              <a:defRPr>
                <a:solidFill>
                  <a:schemeClr val="tx1"/>
                </a:solidFill>
              </a:defRPr>
            </a:lvl1pPr>
          </a:lstStyle>
          <a:p>
            <a:r>
              <a:rPr lang="en-US" smtClean="0"/>
              <a:t>Click to edit Master title style</a:t>
            </a:r>
            <a:endParaRPr lang="en-US"/>
          </a:p>
        </p:txBody>
      </p:sp>
      <p:sp>
        <p:nvSpPr>
          <p:cNvPr id="3" name="Rectangle 13"/>
          <p:cNvSpPr>
            <a:spLocks noGrp="1" noChangeArrowheads="1"/>
          </p:cNvSpPr>
          <p:nvPr>
            <p:ph type="sldNum" sz="quarter" idx="10"/>
          </p:nvPr>
        </p:nvSpPr>
        <p:spPr>
          <a:xfrm>
            <a:off x="7086600" y="6477000"/>
            <a:ext cx="1905000" cy="457200"/>
          </a:xfrm>
          <a:prstGeom prst="rect">
            <a:avLst/>
          </a:prstGeom>
        </p:spPr>
        <p:txBody>
          <a:bodyPr/>
          <a:lstStyle>
            <a:lvl1pPr>
              <a:defRPr sz="1200">
                <a:solidFill>
                  <a:srgbClr val="3B4445"/>
                </a:solidFill>
              </a:defRPr>
            </a:lvl1pPr>
          </a:lstStyle>
          <a:p>
            <a:pPr>
              <a:defRPr/>
            </a:pPr>
            <a:fld id="{CB9CAC4E-107C-4C6A-8610-12D257A4A4F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xfrm>
            <a:off x="7086600" y="6477000"/>
            <a:ext cx="1905000" cy="457200"/>
          </a:xfrm>
          <a:prstGeom prst="rect">
            <a:avLst/>
          </a:prstGeom>
        </p:spPr>
        <p:txBody>
          <a:bodyPr/>
          <a:lstStyle>
            <a:lvl1pPr>
              <a:defRPr sz="1200">
                <a:solidFill>
                  <a:srgbClr val="3B4445"/>
                </a:solidFill>
              </a:defRPr>
            </a:lvl1pPr>
          </a:lstStyle>
          <a:p>
            <a:pPr>
              <a:defRPr/>
            </a:pPr>
            <a:fld id="{CB9CAC4E-107C-4C6A-8610-12D257A4A4F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1087"/>
            <a:ext cx="3008313" cy="1010766"/>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081087"/>
            <a:ext cx="5111750" cy="5091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243137"/>
            <a:ext cx="3008313" cy="4080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13"/>
          <p:cNvSpPr>
            <a:spLocks noGrp="1" noChangeArrowheads="1"/>
          </p:cNvSpPr>
          <p:nvPr>
            <p:ph type="sldNum" sz="quarter" idx="12"/>
          </p:nvPr>
        </p:nvSpPr>
        <p:spPr>
          <a:xfrm>
            <a:off x="7086600" y="6477000"/>
            <a:ext cx="1905000" cy="457200"/>
          </a:xfrm>
          <a:prstGeom prst="rect">
            <a:avLst/>
          </a:prstGeom>
        </p:spPr>
        <p:txBody>
          <a:bodyPr/>
          <a:lstStyle>
            <a:lvl1pPr>
              <a:defRPr sz="1200">
                <a:solidFill>
                  <a:srgbClr val="3B4445"/>
                </a:solidFill>
              </a:defRPr>
            </a:lvl1pPr>
          </a:lstStyle>
          <a:p>
            <a:pPr>
              <a:defRPr/>
            </a:pPr>
            <a:fld id="{D08F4CDE-61AD-4C07-A804-E4D89EE20B0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13"/>
          <p:cNvSpPr>
            <a:spLocks noGrp="1" noChangeArrowheads="1"/>
          </p:cNvSpPr>
          <p:nvPr>
            <p:ph type="sldNum" sz="quarter" idx="12"/>
          </p:nvPr>
        </p:nvSpPr>
        <p:spPr>
          <a:xfrm>
            <a:off x="7086600" y="6477000"/>
            <a:ext cx="1905000" cy="457200"/>
          </a:xfrm>
          <a:prstGeom prst="rect">
            <a:avLst/>
          </a:prstGeom>
        </p:spPr>
        <p:txBody>
          <a:bodyPr/>
          <a:lstStyle>
            <a:lvl1pPr>
              <a:defRPr sz="1200">
                <a:solidFill>
                  <a:srgbClr val="3B4445"/>
                </a:solidFill>
              </a:defRPr>
            </a:lvl1pPr>
          </a:lstStyle>
          <a:p>
            <a:pPr>
              <a:defRPr/>
            </a:pPr>
            <a:fld id="{B7B40F9D-D132-4795-84E0-4BAB53DCC70F}"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
          <p:cNvSpPr>
            <a:spLocks noGrp="1" noChangeArrowheads="1"/>
          </p:cNvSpPr>
          <p:nvPr>
            <p:ph type="body" idx="1"/>
          </p:nvPr>
        </p:nvSpPr>
        <p:spPr bwMode="auto">
          <a:xfrm>
            <a:off x="914400" y="11430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userDrawn="1"/>
        </p:nvSpPr>
        <p:spPr bwMode="auto">
          <a:xfrm>
            <a:off x="0" y="-1"/>
            <a:ext cx="9144000" cy="919163"/>
          </a:xfrm>
          <a:prstGeom prst="rect">
            <a:avLst/>
          </a:prstGeom>
          <a:solidFill>
            <a:srgbClr val="52A6E9"/>
          </a:solidFill>
          <a:ln w="9525" cap="flat" cmpd="sng" algn="ctr">
            <a:solidFill>
              <a:srgbClr val="52A6E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1027" name="Rectangle 9"/>
          <p:cNvSpPr>
            <a:spLocks noGrp="1" noChangeArrowheads="1"/>
          </p:cNvSpPr>
          <p:nvPr>
            <p:ph type="title"/>
          </p:nvPr>
        </p:nvSpPr>
        <p:spPr bwMode="auto">
          <a:xfrm>
            <a:off x="980281" y="109537"/>
            <a:ext cx="7183438" cy="7000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8" name="Rectangle 16"/>
          <p:cNvSpPr>
            <a:spLocks noGrp="1" noChangeArrowheads="1"/>
          </p:cNvSpPr>
          <p:nvPr>
            <p:ph type="sldNum" sz="quarter" idx="4"/>
          </p:nvPr>
        </p:nvSpPr>
        <p:spPr>
          <a:xfrm>
            <a:off x="7162800" y="6409150"/>
            <a:ext cx="1905000" cy="382587"/>
          </a:xfrm>
          <a:prstGeom prst="rect">
            <a:avLst/>
          </a:prstGeom>
        </p:spPr>
        <p:txBody>
          <a:bodyPr/>
          <a:lstStyle>
            <a:lvl1pPr algn="r">
              <a:defRPr sz="1200">
                <a:solidFill>
                  <a:srgbClr val="3B4445"/>
                </a:solidFill>
                <a:latin typeface="+mn-lt"/>
              </a:defRPr>
            </a:lvl1pPr>
          </a:lstStyle>
          <a:p>
            <a:pPr>
              <a:defRPr/>
            </a:pPr>
            <a:fld id="{FEC29843-A9A1-4A6C-BE91-610A37F119A0}" type="slidenum">
              <a:rPr lang="en-US" smtClean="0"/>
              <a:pPr>
                <a:defRPr/>
              </a:pPr>
              <a:t>‹#›</a:t>
            </a:fld>
            <a:endParaRPr lang="en-US" dirty="0"/>
          </a:p>
        </p:txBody>
      </p:sp>
      <p:cxnSp>
        <p:nvCxnSpPr>
          <p:cNvPr id="9" name="Straight Connector 8"/>
          <p:cNvCxnSpPr/>
          <p:nvPr userDrawn="1"/>
        </p:nvCxnSpPr>
        <p:spPr bwMode="auto">
          <a:xfrm>
            <a:off x="0" y="6323013"/>
            <a:ext cx="9144000" cy="0"/>
          </a:xfrm>
          <a:prstGeom prst="line">
            <a:avLst/>
          </a:prstGeom>
          <a:solidFill>
            <a:schemeClr val="accent1"/>
          </a:solidFill>
          <a:ln w="28575" cap="flat" cmpd="sng" algn="ctr">
            <a:solidFill>
              <a:srgbClr val="52A6E9"/>
            </a:solidFill>
            <a:prstDash val="solid"/>
            <a:round/>
            <a:headEnd type="none" w="med" len="med"/>
            <a:tailEnd type="none" w="med" len="med"/>
          </a:ln>
          <a:effectLst/>
        </p:spPr>
      </p:cxn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4763"/>
            <a:ext cx="914402" cy="919163"/>
          </a:xfrm>
          <a:prstGeom prst="rect">
            <a:avLst/>
          </a:prstGeom>
        </p:spPr>
      </p:pic>
      <p:sp>
        <p:nvSpPr>
          <p:cNvPr id="13" name="TextBox 11"/>
          <p:cNvSpPr txBox="1">
            <a:spLocks noChangeArrowheads="1"/>
          </p:cNvSpPr>
          <p:nvPr userDrawn="1"/>
        </p:nvSpPr>
        <p:spPr bwMode="auto">
          <a:xfrm>
            <a:off x="76200" y="6461944"/>
            <a:ext cx="2619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400">
                <a:solidFill>
                  <a:schemeClr val="tx1"/>
                </a:solidFill>
                <a:latin typeface="Times New Roman" pitchFamily="18" charset="0"/>
                <a:cs typeface="Arial" charset="0"/>
              </a:defRPr>
            </a:lvl9pPr>
          </a:lstStyle>
          <a:p>
            <a:r>
              <a:rPr lang="en-US" sz="1200" dirty="0">
                <a:solidFill>
                  <a:srgbClr val="3B4445"/>
                </a:solidFill>
              </a:rPr>
              <a:t>Copyright © </a:t>
            </a:r>
            <a:r>
              <a:rPr lang="en-US" sz="1200" dirty="0" smtClean="0">
                <a:solidFill>
                  <a:srgbClr val="3B4445"/>
                </a:solidFill>
              </a:rPr>
              <a:t>2014 </a:t>
            </a:r>
            <a:r>
              <a:rPr lang="en-US" sz="1200" dirty="0">
                <a:solidFill>
                  <a:srgbClr val="3B4445"/>
                </a:solidFill>
              </a:rPr>
              <a:t>by Timothy L. Faley</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8"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iming>
    <p:tnLst>
      <p:par>
        <p:cTn id="1" dur="indefinite" restart="never" nodeType="tmRoot"/>
      </p:par>
    </p:tnLst>
  </p:timing>
  <p:hf hdr="0" ftr="0"/>
  <p:txStyles>
    <p:titleStyle>
      <a:lvl1pPr algn="l" rtl="0" eaLnBrk="0" fontAlgn="base" hangingPunct="0">
        <a:spcBef>
          <a:spcPct val="0"/>
        </a:spcBef>
        <a:spcAft>
          <a:spcPct val="0"/>
        </a:spcAft>
        <a:defRPr sz="3600">
          <a:solidFill>
            <a:schemeClr val="tx1"/>
          </a:solidFill>
          <a:latin typeface="+mj-lt"/>
          <a:ea typeface="+mj-ea"/>
          <a:cs typeface="+mj-cs"/>
        </a:defRPr>
      </a:lvl1pPr>
      <a:lvl2pPr algn="l" rtl="0" eaLnBrk="0" fontAlgn="base" hangingPunct="0">
        <a:spcBef>
          <a:spcPct val="0"/>
        </a:spcBef>
        <a:spcAft>
          <a:spcPct val="0"/>
        </a:spcAft>
        <a:defRPr sz="3600">
          <a:solidFill>
            <a:srgbClr val="FFC000"/>
          </a:solidFill>
          <a:latin typeface="Times New Roman" pitchFamily="18" charset="0"/>
        </a:defRPr>
      </a:lvl2pPr>
      <a:lvl3pPr algn="l" rtl="0" eaLnBrk="0" fontAlgn="base" hangingPunct="0">
        <a:spcBef>
          <a:spcPct val="0"/>
        </a:spcBef>
        <a:spcAft>
          <a:spcPct val="0"/>
        </a:spcAft>
        <a:defRPr sz="3600">
          <a:solidFill>
            <a:srgbClr val="FFC000"/>
          </a:solidFill>
          <a:latin typeface="Times New Roman" pitchFamily="18" charset="0"/>
        </a:defRPr>
      </a:lvl3pPr>
      <a:lvl4pPr algn="l" rtl="0" eaLnBrk="0" fontAlgn="base" hangingPunct="0">
        <a:spcBef>
          <a:spcPct val="0"/>
        </a:spcBef>
        <a:spcAft>
          <a:spcPct val="0"/>
        </a:spcAft>
        <a:defRPr sz="3600">
          <a:solidFill>
            <a:srgbClr val="FFC000"/>
          </a:solidFill>
          <a:latin typeface="Times New Roman" pitchFamily="18" charset="0"/>
        </a:defRPr>
      </a:lvl4pPr>
      <a:lvl5pPr algn="l" rtl="0" eaLnBrk="0" fontAlgn="base" hangingPunct="0">
        <a:spcBef>
          <a:spcPct val="0"/>
        </a:spcBef>
        <a:spcAft>
          <a:spcPct val="0"/>
        </a:spcAft>
        <a:defRPr sz="3600">
          <a:solidFill>
            <a:srgbClr val="FFC000"/>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B4445"/>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52A6E9"/>
        </a:buClr>
        <a:buSzPct val="5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rgbClr val="3B4445"/>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52A6E9"/>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3B4445"/>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0" y="0"/>
            <a:ext cx="9144000" cy="2286000"/>
          </a:xfrm>
          <a:prstGeom prst="rect">
            <a:avLst/>
          </a:prstGeom>
          <a:gradFill flip="none" rotWithShape="1">
            <a:gsLst>
              <a:gs pos="57000">
                <a:srgbClr val="52A6E9"/>
              </a:gs>
              <a:gs pos="99000">
                <a:srgbClr val="3B4445"/>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0"/>
            <a:ext cx="2286000" cy="2286000"/>
          </a:xfrm>
          <a:prstGeom prst="rect">
            <a:avLst/>
          </a:prstGeom>
        </p:spPr>
      </p:pic>
      <p:sp>
        <p:nvSpPr>
          <p:cNvPr id="7" name="TextBox 6"/>
          <p:cNvSpPr txBox="1"/>
          <p:nvPr/>
        </p:nvSpPr>
        <p:spPr>
          <a:xfrm>
            <a:off x="2514600" y="173504"/>
            <a:ext cx="3727944" cy="1938992"/>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n-029" sz="4000" b="1" dirty="0" smtClean="0">
                <a:ln w="50800"/>
                <a:solidFill>
                  <a:srgbClr val="3B4445"/>
                </a:solidFill>
              </a:rPr>
              <a:t>The</a:t>
            </a:r>
          </a:p>
          <a:p>
            <a:r>
              <a:rPr lang="en-029" sz="4000" b="1" dirty="0" smtClean="0">
                <a:ln w="50800"/>
                <a:solidFill>
                  <a:srgbClr val="3B4445"/>
                </a:solidFill>
              </a:rPr>
              <a:t>Entrepreneurial</a:t>
            </a:r>
          </a:p>
          <a:p>
            <a:r>
              <a:rPr lang="en-029" sz="4000" b="1" dirty="0" smtClean="0">
                <a:ln w="50800"/>
                <a:solidFill>
                  <a:srgbClr val="3B4445"/>
                </a:solidFill>
              </a:rPr>
              <a:t>Arch</a:t>
            </a:r>
            <a:endParaRPr lang="en-US" sz="4000" b="1" dirty="0">
              <a:ln w="50800"/>
              <a:solidFill>
                <a:srgbClr val="3B4445"/>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7906" r="27640" b="19476"/>
          <a:stretch/>
        </p:blipFill>
        <p:spPr>
          <a:xfrm>
            <a:off x="7852892" y="4853176"/>
            <a:ext cx="1291107" cy="2004824"/>
          </a:xfrm>
          <a:prstGeom prst="rect">
            <a:avLst/>
          </a:prstGeom>
        </p:spPr>
      </p:pic>
      <p:sp>
        <p:nvSpPr>
          <p:cNvPr id="9" name="Subtitle 5"/>
          <p:cNvSpPr txBox="1">
            <a:spLocks/>
          </p:cNvSpPr>
          <p:nvPr/>
        </p:nvSpPr>
        <p:spPr bwMode="auto">
          <a:xfrm>
            <a:off x="0" y="3962400"/>
            <a:ext cx="91440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B4445"/>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52A6E9"/>
              </a:buClr>
              <a:buSzPct val="5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rgbClr val="3B4445"/>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52A6E9"/>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3B4445"/>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defRPr>
            </a:lvl9pPr>
          </a:lstStyle>
          <a:p>
            <a:pPr marL="0" indent="0" algn="ctr">
              <a:buNone/>
            </a:pPr>
            <a:r>
              <a:rPr lang="en-US" sz="2400" dirty="0">
                <a:solidFill>
                  <a:srgbClr val="3B4445"/>
                </a:solidFill>
              </a:rPr>
              <a:t>Timothy L. Faley Ph.D., MBA</a:t>
            </a:r>
          </a:p>
          <a:p>
            <a:pPr marL="0" indent="0" algn="ctr">
              <a:buNone/>
            </a:pPr>
            <a:r>
              <a:rPr lang="en-029" sz="1800" dirty="0" err="1">
                <a:solidFill>
                  <a:srgbClr val="3B4445"/>
                </a:solidFill>
              </a:rPr>
              <a:t>Kiril</a:t>
            </a:r>
            <a:r>
              <a:rPr lang="en-029" sz="1800" dirty="0">
                <a:solidFill>
                  <a:srgbClr val="3B4445"/>
                </a:solidFill>
              </a:rPr>
              <a:t> Sokoloff Distinguished Professor of Entrepreneurship</a:t>
            </a:r>
            <a:endParaRPr lang="en-US" sz="1800" dirty="0">
              <a:solidFill>
                <a:srgbClr val="3B4445"/>
              </a:solidFill>
            </a:endParaRPr>
          </a:p>
          <a:p>
            <a:pPr marL="0" indent="0" algn="ctr">
              <a:buNone/>
            </a:pPr>
            <a:r>
              <a:rPr lang="en-029" sz="1800" dirty="0">
                <a:solidFill>
                  <a:srgbClr val="3B4445"/>
                </a:solidFill>
              </a:rPr>
              <a:t>Special Assistant to the President for Entrepreneurial Initiatives</a:t>
            </a:r>
            <a:endParaRPr lang="en-US" sz="1800" dirty="0">
              <a:solidFill>
                <a:srgbClr val="3B4445"/>
              </a:solidFill>
            </a:endParaRPr>
          </a:p>
          <a:p>
            <a:pPr marL="0" indent="0" algn="ctr">
              <a:buNone/>
            </a:pPr>
            <a:r>
              <a:rPr lang="en-029" sz="1800" b="1" dirty="0">
                <a:solidFill>
                  <a:srgbClr val="3B4445"/>
                </a:solidFill>
              </a:rPr>
              <a:t>University of the Virgin Islands</a:t>
            </a:r>
            <a:endParaRPr lang="en-US" sz="1800" b="1" dirty="0">
              <a:solidFill>
                <a:srgbClr val="3B4445"/>
              </a:solidFill>
            </a:endParaRPr>
          </a:p>
        </p:txBody>
      </p:sp>
      <p:sp>
        <p:nvSpPr>
          <p:cNvPr id="11" name="Title 4"/>
          <p:cNvSpPr txBox="1">
            <a:spLocks/>
          </p:cNvSpPr>
          <p:nvPr/>
        </p:nvSpPr>
        <p:spPr bwMode="auto">
          <a:xfrm>
            <a:off x="0" y="2286000"/>
            <a:ext cx="9144000" cy="928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rgbClr val="3B4445"/>
                </a:solidFill>
                <a:latin typeface="+mj-lt"/>
                <a:ea typeface="+mj-ea"/>
                <a:cs typeface="+mj-cs"/>
              </a:defRPr>
            </a:lvl1pPr>
            <a:lvl2pPr algn="l" rtl="0" eaLnBrk="0" fontAlgn="base" hangingPunct="0">
              <a:spcBef>
                <a:spcPct val="0"/>
              </a:spcBef>
              <a:spcAft>
                <a:spcPct val="0"/>
              </a:spcAft>
              <a:defRPr sz="3600">
                <a:solidFill>
                  <a:srgbClr val="FFC000"/>
                </a:solidFill>
                <a:latin typeface="Times New Roman" pitchFamily="18" charset="0"/>
              </a:defRPr>
            </a:lvl2pPr>
            <a:lvl3pPr algn="l" rtl="0" eaLnBrk="0" fontAlgn="base" hangingPunct="0">
              <a:spcBef>
                <a:spcPct val="0"/>
              </a:spcBef>
              <a:spcAft>
                <a:spcPct val="0"/>
              </a:spcAft>
              <a:defRPr sz="3600">
                <a:solidFill>
                  <a:srgbClr val="FFC000"/>
                </a:solidFill>
                <a:latin typeface="Times New Roman" pitchFamily="18" charset="0"/>
              </a:defRPr>
            </a:lvl3pPr>
            <a:lvl4pPr algn="l" rtl="0" eaLnBrk="0" fontAlgn="base" hangingPunct="0">
              <a:spcBef>
                <a:spcPct val="0"/>
              </a:spcBef>
              <a:spcAft>
                <a:spcPct val="0"/>
              </a:spcAft>
              <a:defRPr sz="3600">
                <a:solidFill>
                  <a:srgbClr val="FFC000"/>
                </a:solidFill>
                <a:latin typeface="Times New Roman" pitchFamily="18" charset="0"/>
              </a:defRPr>
            </a:lvl4pPr>
            <a:lvl5pPr algn="l" rtl="0" eaLnBrk="0" fontAlgn="base" hangingPunct="0">
              <a:spcBef>
                <a:spcPct val="0"/>
              </a:spcBef>
              <a:spcAft>
                <a:spcPct val="0"/>
              </a:spcAft>
              <a:defRPr sz="3600">
                <a:solidFill>
                  <a:srgbClr val="FFC000"/>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a:lstStyle>
          <a:p>
            <a:pPr algn="ctr"/>
            <a:r>
              <a:rPr lang="en-US" sz="2800" kern="0" dirty="0" smtClean="0"/>
              <a:t>A Strategic Framework for Discovering, Developing and Renewing Firms </a:t>
            </a:r>
            <a:endParaRPr lang="en-US" sz="2800" kern="0" dirty="0"/>
          </a:p>
        </p:txBody>
      </p:sp>
    </p:spTree>
    <p:extLst>
      <p:ext uri="{BB962C8B-B14F-4D97-AF65-F5344CB8AC3E}">
        <p14:creationId xmlns:p14="http://schemas.microsoft.com/office/powerpoint/2010/main" val="3384813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182" t="23768" r="10188" b="22736"/>
          <a:stretch/>
        </p:blipFill>
        <p:spPr>
          <a:xfrm>
            <a:off x="2075893" y="2350480"/>
            <a:ext cx="5610657" cy="3057307"/>
          </a:xfrm>
          <a:prstGeom prst="rect">
            <a:avLst/>
          </a:prstGeom>
        </p:spPr>
      </p:pic>
      <p:sp>
        <p:nvSpPr>
          <p:cNvPr id="14340" name="TextBox 11"/>
          <p:cNvSpPr txBox="1">
            <a:spLocks noChangeArrowheads="1"/>
          </p:cNvSpPr>
          <p:nvPr/>
        </p:nvSpPr>
        <p:spPr bwMode="auto">
          <a:xfrm>
            <a:off x="6296025" y="5257800"/>
            <a:ext cx="261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solidFill>
                  <a:schemeClr val="bg1"/>
                </a:solidFill>
                <a:latin typeface="Times New Roman" pitchFamily="18" charset="0"/>
                <a:cs typeface="Times New Roman" pitchFamily="18" charset="0"/>
              </a:rPr>
              <a:t>Copyright © 2012 by Timothy L. Faley</a:t>
            </a:r>
          </a:p>
        </p:txBody>
      </p:sp>
      <p:sp>
        <p:nvSpPr>
          <p:cNvPr id="14341" name="TextBox 10"/>
          <p:cNvSpPr txBox="1">
            <a:spLocks noChangeArrowheads="1"/>
          </p:cNvSpPr>
          <p:nvPr/>
        </p:nvSpPr>
        <p:spPr bwMode="auto">
          <a:xfrm>
            <a:off x="6324600" y="4818063"/>
            <a:ext cx="938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Business</a:t>
            </a:r>
          </a:p>
        </p:txBody>
      </p:sp>
      <p:sp>
        <p:nvSpPr>
          <p:cNvPr id="14343" name="TextBox 39"/>
          <p:cNvSpPr txBox="1">
            <a:spLocks noChangeArrowheads="1"/>
          </p:cNvSpPr>
          <p:nvPr/>
        </p:nvSpPr>
        <p:spPr bwMode="auto">
          <a:xfrm>
            <a:off x="5011738" y="1929825"/>
            <a:ext cx="1693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Operationalize </a:t>
            </a:r>
            <a:r>
              <a:rPr lang="en-US" sz="1600" b="1" dirty="0" smtClean="0">
                <a:latin typeface="Times New Roman" pitchFamily="18" charset="0"/>
                <a:cs typeface="Times New Roman" pitchFamily="18" charset="0"/>
              </a:rPr>
              <a:t>Business</a:t>
            </a:r>
            <a:endParaRPr lang="en-US" sz="1600" b="1" dirty="0">
              <a:latin typeface="Times New Roman" pitchFamily="18" charset="0"/>
              <a:cs typeface="Times New Roman" pitchFamily="18" charset="0"/>
            </a:endParaRPr>
          </a:p>
        </p:txBody>
      </p:sp>
      <p:sp>
        <p:nvSpPr>
          <p:cNvPr id="14344" name="TextBox 40"/>
          <p:cNvSpPr txBox="1">
            <a:spLocks noChangeArrowheads="1"/>
          </p:cNvSpPr>
          <p:nvPr/>
        </p:nvSpPr>
        <p:spPr bwMode="auto">
          <a:xfrm>
            <a:off x="6443663" y="2805113"/>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Resource / </a:t>
            </a:r>
          </a:p>
          <a:p>
            <a:pPr eaLnBrk="1" hangingPunct="1"/>
            <a:r>
              <a:rPr lang="en-US" sz="1600" b="1" dirty="0">
                <a:latin typeface="Times New Roman" pitchFamily="18" charset="0"/>
                <a:cs typeface="Times New Roman" pitchFamily="18" charset="0"/>
              </a:rPr>
              <a:t>   Due Diligence </a:t>
            </a:r>
          </a:p>
        </p:txBody>
      </p:sp>
      <p:sp>
        <p:nvSpPr>
          <p:cNvPr id="14345" name="TextBox 41"/>
          <p:cNvSpPr txBox="1">
            <a:spLocks noChangeArrowheads="1"/>
          </p:cNvSpPr>
          <p:nvPr/>
        </p:nvSpPr>
        <p:spPr bwMode="auto">
          <a:xfrm>
            <a:off x="6915150" y="4030663"/>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Manage Growth </a:t>
            </a:r>
          </a:p>
        </p:txBody>
      </p:sp>
      <p:sp>
        <p:nvSpPr>
          <p:cNvPr id="14346" name="TextBox 43"/>
          <p:cNvSpPr txBox="1">
            <a:spLocks noChangeArrowheads="1"/>
          </p:cNvSpPr>
          <p:nvPr/>
        </p:nvSpPr>
        <p:spPr bwMode="auto">
          <a:xfrm>
            <a:off x="3111500" y="1974850"/>
            <a:ext cx="1216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Business</a:t>
            </a:r>
          </a:p>
          <a:p>
            <a:pPr eaLnBrk="1" hangingPunct="1"/>
            <a:r>
              <a:rPr lang="en-US" sz="1600" b="1" dirty="0">
                <a:latin typeface="Times New Roman" pitchFamily="18" charset="0"/>
                <a:cs typeface="Times New Roman" pitchFamily="18" charset="0"/>
              </a:rPr>
              <a:t>Assessment </a:t>
            </a:r>
          </a:p>
        </p:txBody>
      </p:sp>
      <p:sp>
        <p:nvSpPr>
          <p:cNvPr id="14347" name="TextBox 57"/>
          <p:cNvSpPr txBox="1">
            <a:spLocks noChangeArrowheads="1"/>
          </p:cNvSpPr>
          <p:nvPr/>
        </p:nvSpPr>
        <p:spPr bwMode="auto">
          <a:xfrm>
            <a:off x="1774825" y="2782888"/>
            <a:ext cx="1001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latin typeface="Times New Roman" pitchFamily="18" charset="0"/>
                <a:cs typeface="Times New Roman" pitchFamily="18" charset="0"/>
              </a:rPr>
              <a:t>Business Design </a:t>
            </a:r>
          </a:p>
        </p:txBody>
      </p:sp>
      <p:sp>
        <p:nvSpPr>
          <p:cNvPr id="14349" name="TextBox 58"/>
          <p:cNvSpPr txBox="1">
            <a:spLocks noChangeArrowheads="1"/>
          </p:cNvSpPr>
          <p:nvPr/>
        </p:nvSpPr>
        <p:spPr bwMode="auto">
          <a:xfrm>
            <a:off x="833438" y="3922713"/>
            <a:ext cx="14430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Opportunity</a:t>
            </a:r>
          </a:p>
          <a:p>
            <a:pPr algn="ctr" eaLnBrk="1" hangingPunct="1"/>
            <a:r>
              <a:rPr lang="en-US" sz="1600" b="1" dirty="0">
                <a:latin typeface="Times New Roman" pitchFamily="18" charset="0"/>
                <a:cs typeface="Times New Roman" pitchFamily="18" charset="0"/>
              </a:rPr>
              <a:t>Identification</a:t>
            </a:r>
          </a:p>
        </p:txBody>
      </p:sp>
      <p:sp>
        <p:nvSpPr>
          <p:cNvPr id="15" name="TextBox 14"/>
          <p:cNvSpPr txBox="1"/>
          <p:nvPr/>
        </p:nvSpPr>
        <p:spPr>
          <a:xfrm>
            <a:off x="2837181" y="4326732"/>
            <a:ext cx="2174557" cy="1384995"/>
          </a:xfrm>
          <a:prstGeom prst="rect">
            <a:avLst/>
          </a:prstGeom>
          <a:noFill/>
        </p:spPr>
        <p:txBody>
          <a:bodyPr wrap="square" rtlCol="0">
            <a:spAutoFit/>
          </a:bodyPr>
          <a:lstStyle/>
          <a:p>
            <a:pPr algn="ctr"/>
            <a:r>
              <a:rPr lang="en-US" sz="2800" b="1" dirty="0" smtClean="0">
                <a:solidFill>
                  <a:srgbClr val="FF0000"/>
                </a:solidFill>
              </a:rPr>
              <a:t>What problem are you solving?</a:t>
            </a:r>
            <a:endParaRPr lang="en-US" sz="2800" b="1" dirty="0">
              <a:solidFill>
                <a:srgbClr val="FF0000"/>
              </a:solidFill>
            </a:endParaRPr>
          </a:p>
        </p:txBody>
      </p:sp>
      <p:sp>
        <p:nvSpPr>
          <p:cNvPr id="16" name="Title 1"/>
          <p:cNvSpPr>
            <a:spLocks noGrp="1"/>
          </p:cNvSpPr>
          <p:nvPr>
            <p:ph type="title"/>
          </p:nvPr>
        </p:nvSpPr>
        <p:spPr>
          <a:xfrm>
            <a:off x="919162" y="152400"/>
            <a:ext cx="7386638" cy="1257300"/>
          </a:xfrm>
        </p:spPr>
        <p:txBody>
          <a:bodyPr/>
          <a:lstStyle/>
          <a:p>
            <a:pPr eaLnBrk="1" hangingPunct="1"/>
            <a:r>
              <a:rPr lang="en-US" dirty="0" smtClean="0"/>
              <a:t>Building a Business is a Process:</a:t>
            </a:r>
            <a:r>
              <a:rPr lang="en-US" dirty="0" smtClean="0">
                <a:solidFill>
                  <a:srgbClr val="0C1C8C"/>
                </a:solidFill>
              </a:rPr>
              <a:t>:  </a:t>
            </a:r>
            <a:r>
              <a:rPr lang="en-US" sz="3200" dirty="0" smtClean="0"/>
              <a:t>Stochastic, iterative one, but still a process</a:t>
            </a:r>
          </a:p>
        </p:txBody>
      </p:sp>
      <p:sp>
        <p:nvSpPr>
          <p:cNvPr id="14"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10</a:t>
            </a:fld>
            <a:endParaRPr lang="en-US" dirty="0"/>
          </a:p>
        </p:txBody>
      </p:sp>
    </p:spTree>
    <p:extLst>
      <p:ext uri="{BB962C8B-B14F-4D97-AF65-F5344CB8AC3E}">
        <p14:creationId xmlns:p14="http://schemas.microsoft.com/office/powerpoint/2010/main" val="3778134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11"/>
          <p:cNvSpPr txBox="1">
            <a:spLocks noChangeArrowheads="1"/>
          </p:cNvSpPr>
          <p:nvPr/>
        </p:nvSpPr>
        <p:spPr bwMode="auto">
          <a:xfrm>
            <a:off x="6296025" y="5257800"/>
            <a:ext cx="261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solidFill>
                  <a:schemeClr val="bg1"/>
                </a:solidFill>
                <a:latin typeface="Times New Roman" pitchFamily="18" charset="0"/>
                <a:cs typeface="Times New Roman" pitchFamily="18" charset="0"/>
              </a:rPr>
              <a:t>Copyright © 2012 by Timothy L. Faley</a:t>
            </a:r>
          </a:p>
        </p:txBody>
      </p:sp>
      <p:sp>
        <p:nvSpPr>
          <p:cNvPr id="18" name="Title 1"/>
          <p:cNvSpPr>
            <a:spLocks noGrp="1"/>
          </p:cNvSpPr>
          <p:nvPr>
            <p:ph type="title"/>
          </p:nvPr>
        </p:nvSpPr>
        <p:spPr>
          <a:xfrm>
            <a:off x="919162" y="152400"/>
            <a:ext cx="7386638" cy="1257300"/>
          </a:xfrm>
        </p:spPr>
        <p:txBody>
          <a:bodyPr/>
          <a:lstStyle/>
          <a:p>
            <a:pPr eaLnBrk="1" hangingPunct="1"/>
            <a:r>
              <a:rPr lang="en-US" dirty="0" smtClean="0"/>
              <a:t>Building a Business is a Process:</a:t>
            </a:r>
            <a:r>
              <a:rPr lang="en-US" dirty="0" smtClean="0">
                <a:solidFill>
                  <a:srgbClr val="0C1C8C"/>
                </a:solidFill>
              </a:rPr>
              <a:t>:  </a:t>
            </a:r>
            <a:r>
              <a:rPr lang="en-US" sz="3200" dirty="0" smtClean="0"/>
              <a:t>Stochastic, iterative one, but still a process</a:t>
            </a:r>
          </a:p>
        </p:txBody>
      </p:sp>
      <p:sp>
        <p:nvSpPr>
          <p:cNvPr id="1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11</a:t>
            </a:fld>
            <a:endParaRPr lang="en-US" dirty="0"/>
          </a:p>
        </p:txBody>
      </p:sp>
      <p:grpSp>
        <p:nvGrpSpPr>
          <p:cNvPr id="7" name="Group 6"/>
          <p:cNvGrpSpPr/>
          <p:nvPr/>
        </p:nvGrpSpPr>
        <p:grpSpPr>
          <a:xfrm>
            <a:off x="381000" y="1871330"/>
            <a:ext cx="8077200" cy="4376376"/>
            <a:chOff x="381000" y="1871330"/>
            <a:chExt cx="8077200" cy="4376376"/>
          </a:xfrm>
        </p:grpSpPr>
        <p:sp>
          <p:nvSpPr>
            <p:cNvPr id="14342" name="TextBox 11"/>
            <p:cNvSpPr txBox="1">
              <a:spLocks noChangeArrowheads="1"/>
            </p:cNvSpPr>
            <p:nvPr/>
          </p:nvSpPr>
          <p:spPr bwMode="auto">
            <a:xfrm>
              <a:off x="381000" y="5170488"/>
              <a:ext cx="28296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1600" dirty="0">
                  <a:latin typeface="Times New Roman" pitchFamily="18" charset="0"/>
                  <a:cs typeface="Times New Roman" pitchFamily="18" charset="0"/>
                </a:rPr>
                <a:t>Skills/Talents</a:t>
              </a:r>
            </a:p>
            <a:p>
              <a:pPr eaLnBrk="1" hangingPunct="1">
                <a:buFont typeface="Arial" charset="0"/>
                <a:buChar char="•"/>
              </a:pPr>
              <a:r>
                <a:rPr lang="en-US" sz="1600" dirty="0">
                  <a:latin typeface="Times New Roman" pitchFamily="18" charset="0"/>
                  <a:cs typeface="Times New Roman" pitchFamily="18" charset="0"/>
                </a:rPr>
                <a:t>Assets (physical/Intellectual</a:t>
              </a:r>
              <a:r>
                <a:rPr lang="en-US" sz="1600" dirty="0" smtClean="0">
                  <a:latin typeface="Times New Roman" pitchFamily="18" charset="0"/>
                  <a:cs typeface="Times New Roman" pitchFamily="18" charset="0"/>
                </a:rPr>
                <a:t>) </a:t>
              </a:r>
            </a:p>
            <a:p>
              <a:pPr eaLnBrk="1" hangingPunct="1">
                <a:buFont typeface="Arial" charset="0"/>
                <a:buChar char="•"/>
              </a:pPr>
              <a:r>
                <a:rPr lang="en-US" sz="1600" dirty="0" smtClean="0">
                  <a:latin typeface="Times New Roman" pitchFamily="18" charset="0"/>
                  <a:cs typeface="Times New Roman" pitchFamily="18" charset="0"/>
                </a:rPr>
                <a:t>Networks/Relationships</a:t>
              </a:r>
              <a:endParaRPr lang="en-US" sz="1600" dirty="0">
                <a:latin typeface="Times New Roman" pitchFamily="18" charset="0"/>
                <a:cs typeface="Times New Roman" pitchFamily="18" charset="0"/>
              </a:endParaRPr>
            </a:p>
            <a:p>
              <a:pPr eaLnBrk="1" hangingPunct="1">
                <a:buFont typeface="Arial" charset="0"/>
                <a:buChar char="•"/>
              </a:pPr>
              <a:r>
                <a:rPr lang="en-US" sz="1600" dirty="0">
                  <a:latin typeface="Times New Roman" pitchFamily="18" charset="0"/>
                  <a:cs typeface="Times New Roman" pitchFamily="18" charset="0"/>
                </a:rPr>
                <a:t>Interests/Passions/Aspirations</a:t>
              </a:r>
            </a:p>
          </p:txBody>
        </p:sp>
        <p:grpSp>
          <p:nvGrpSpPr>
            <p:cNvPr id="6" name="Group 5"/>
            <p:cNvGrpSpPr/>
            <p:nvPr/>
          </p:nvGrpSpPr>
          <p:grpSpPr>
            <a:xfrm>
              <a:off x="833438" y="1871330"/>
              <a:ext cx="7624762" cy="3579701"/>
              <a:chOff x="833438" y="1871330"/>
              <a:chExt cx="7624762" cy="3579701"/>
            </a:xfrm>
          </p:grpSpPr>
          <p:grpSp>
            <p:nvGrpSpPr>
              <p:cNvPr id="3" name="Group 2"/>
              <p:cNvGrpSpPr/>
              <p:nvPr/>
            </p:nvGrpSpPr>
            <p:grpSpPr>
              <a:xfrm>
                <a:off x="833438" y="1871330"/>
                <a:ext cx="7624762" cy="3386470"/>
                <a:chOff x="833438" y="1871330"/>
                <a:chExt cx="7624762" cy="338647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5411" b="25333"/>
                <a:stretch/>
              </p:blipFill>
              <p:spPr>
                <a:xfrm>
                  <a:off x="838184" y="1871330"/>
                  <a:ext cx="7620016" cy="3386470"/>
                </a:xfrm>
                <a:prstGeom prst="rect">
                  <a:avLst/>
                </a:prstGeom>
              </p:spPr>
            </p:pic>
            <p:sp>
              <p:nvSpPr>
                <p:cNvPr id="14341" name="TextBox 10"/>
                <p:cNvSpPr txBox="1">
                  <a:spLocks noChangeArrowheads="1"/>
                </p:cNvSpPr>
                <p:nvPr/>
              </p:nvSpPr>
              <p:spPr bwMode="auto">
                <a:xfrm>
                  <a:off x="6324600" y="4818063"/>
                  <a:ext cx="938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Business</a:t>
                  </a:r>
                </a:p>
              </p:txBody>
            </p:sp>
            <p:sp>
              <p:nvSpPr>
                <p:cNvPr id="14343" name="TextBox 39"/>
                <p:cNvSpPr txBox="1">
                  <a:spLocks noChangeArrowheads="1"/>
                </p:cNvSpPr>
                <p:nvPr/>
              </p:nvSpPr>
              <p:spPr bwMode="auto">
                <a:xfrm>
                  <a:off x="5011738" y="1952050"/>
                  <a:ext cx="1693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Operationalize </a:t>
                  </a:r>
                  <a:r>
                    <a:rPr lang="en-US" sz="1600" b="1" dirty="0" smtClean="0">
                      <a:latin typeface="Times New Roman" pitchFamily="18" charset="0"/>
                      <a:cs typeface="Times New Roman" pitchFamily="18" charset="0"/>
                    </a:rPr>
                    <a:t>Business</a:t>
                  </a:r>
                  <a:endParaRPr lang="en-US" sz="1600" b="1" dirty="0">
                    <a:latin typeface="Times New Roman" pitchFamily="18" charset="0"/>
                    <a:cs typeface="Times New Roman" pitchFamily="18" charset="0"/>
                  </a:endParaRPr>
                </a:p>
              </p:txBody>
            </p:sp>
            <p:sp>
              <p:nvSpPr>
                <p:cNvPr id="14344" name="TextBox 40"/>
                <p:cNvSpPr txBox="1">
                  <a:spLocks noChangeArrowheads="1"/>
                </p:cNvSpPr>
                <p:nvPr/>
              </p:nvSpPr>
              <p:spPr bwMode="auto">
                <a:xfrm>
                  <a:off x="6443663" y="2794000"/>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Resource / </a:t>
                  </a:r>
                </a:p>
                <a:p>
                  <a:pPr eaLnBrk="1" hangingPunct="1"/>
                  <a:r>
                    <a:rPr lang="en-US" sz="1600" b="1" dirty="0">
                      <a:latin typeface="Times New Roman" pitchFamily="18" charset="0"/>
                      <a:cs typeface="Times New Roman" pitchFamily="18" charset="0"/>
                    </a:rPr>
                    <a:t>   Due Diligence </a:t>
                  </a:r>
                </a:p>
              </p:txBody>
            </p:sp>
            <p:sp>
              <p:nvSpPr>
                <p:cNvPr id="14345" name="TextBox 41"/>
                <p:cNvSpPr txBox="1">
                  <a:spLocks noChangeArrowheads="1"/>
                </p:cNvSpPr>
                <p:nvPr/>
              </p:nvSpPr>
              <p:spPr bwMode="auto">
                <a:xfrm>
                  <a:off x="6915150" y="3976688"/>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Manage Growth </a:t>
                  </a:r>
                </a:p>
              </p:txBody>
            </p:sp>
            <p:sp>
              <p:nvSpPr>
                <p:cNvPr id="14346" name="TextBox 43"/>
                <p:cNvSpPr txBox="1">
                  <a:spLocks noChangeArrowheads="1"/>
                </p:cNvSpPr>
                <p:nvPr/>
              </p:nvSpPr>
              <p:spPr bwMode="auto">
                <a:xfrm>
                  <a:off x="3111500" y="1952337"/>
                  <a:ext cx="1216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Business</a:t>
                  </a:r>
                </a:p>
                <a:p>
                  <a:pPr eaLnBrk="1" hangingPunct="1"/>
                  <a:r>
                    <a:rPr lang="en-US" sz="1600" b="1" dirty="0">
                      <a:latin typeface="Times New Roman" pitchFamily="18" charset="0"/>
                      <a:cs typeface="Times New Roman" pitchFamily="18" charset="0"/>
                    </a:rPr>
                    <a:t>Assessment </a:t>
                  </a:r>
                </a:p>
              </p:txBody>
            </p:sp>
            <p:sp>
              <p:nvSpPr>
                <p:cNvPr id="14347" name="TextBox 57"/>
                <p:cNvSpPr txBox="1">
                  <a:spLocks noChangeArrowheads="1"/>
                </p:cNvSpPr>
                <p:nvPr/>
              </p:nvSpPr>
              <p:spPr bwMode="auto">
                <a:xfrm>
                  <a:off x="1774825" y="2793207"/>
                  <a:ext cx="1001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Business Design </a:t>
                  </a:r>
                </a:p>
              </p:txBody>
            </p:sp>
            <p:sp>
              <p:nvSpPr>
                <p:cNvPr id="14348" name="TextBox 17"/>
                <p:cNvSpPr txBox="1">
                  <a:spLocks noChangeArrowheads="1"/>
                </p:cNvSpPr>
                <p:nvPr/>
              </p:nvSpPr>
              <p:spPr bwMode="auto">
                <a:xfrm>
                  <a:off x="1828800" y="4818063"/>
                  <a:ext cx="1236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latin typeface="Times New Roman" pitchFamily="18" charset="0"/>
                      <a:cs typeface="Times New Roman" pitchFamily="18" charset="0"/>
                    </a:rPr>
                    <a:t>Capabilities</a:t>
                  </a:r>
                </a:p>
              </p:txBody>
            </p:sp>
            <p:sp>
              <p:nvSpPr>
                <p:cNvPr id="14349" name="TextBox 58"/>
                <p:cNvSpPr txBox="1">
                  <a:spLocks noChangeArrowheads="1"/>
                </p:cNvSpPr>
                <p:nvPr/>
              </p:nvSpPr>
              <p:spPr bwMode="auto">
                <a:xfrm>
                  <a:off x="833438" y="3975895"/>
                  <a:ext cx="14430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Opportunity</a:t>
                  </a:r>
                </a:p>
                <a:p>
                  <a:pPr algn="ctr" eaLnBrk="1" hangingPunct="1"/>
                  <a:r>
                    <a:rPr lang="en-US" sz="1600" b="1" dirty="0">
                      <a:latin typeface="Times New Roman" pitchFamily="18" charset="0"/>
                      <a:cs typeface="Times New Roman" pitchFamily="18" charset="0"/>
                    </a:rPr>
                    <a:t>Identification</a:t>
                  </a:r>
                </a:p>
              </p:txBody>
            </p:sp>
            <p:sp>
              <p:nvSpPr>
                <p:cNvPr id="14350" name="TextBox 58"/>
                <p:cNvSpPr txBox="1">
                  <a:spLocks noChangeArrowheads="1"/>
                </p:cNvSpPr>
                <p:nvPr/>
              </p:nvSpPr>
              <p:spPr bwMode="auto">
                <a:xfrm>
                  <a:off x="3619492" y="3327737"/>
                  <a:ext cx="205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smtClean="0">
                      <a:latin typeface="Times New Roman" pitchFamily="18" charset="0"/>
                      <a:cs typeface="Times New Roman" pitchFamily="18" charset="0"/>
                    </a:rPr>
                    <a:t>The</a:t>
                  </a:r>
                </a:p>
                <a:p>
                  <a:pPr algn="ctr" eaLnBrk="1" hangingPunct="1"/>
                  <a:r>
                    <a:rPr lang="en-US" sz="2000" b="1" dirty="0" smtClean="0">
                      <a:latin typeface="Times New Roman" pitchFamily="18" charset="0"/>
                      <a:cs typeface="Times New Roman" pitchFamily="18" charset="0"/>
                    </a:rPr>
                    <a:t>Entrepreneurial</a:t>
                  </a:r>
                  <a:endParaRPr lang="en-US" sz="2000" b="1" dirty="0">
                    <a:latin typeface="Times New Roman" pitchFamily="18" charset="0"/>
                    <a:cs typeface="Times New Roman" pitchFamily="18" charset="0"/>
                  </a:endParaRPr>
                </a:p>
                <a:p>
                  <a:pPr algn="ctr" eaLnBrk="1" hangingPunct="1"/>
                  <a:r>
                    <a:rPr lang="en-US" sz="2000" b="1" dirty="0">
                      <a:latin typeface="Times New Roman" pitchFamily="18" charset="0"/>
                      <a:cs typeface="Times New Roman" pitchFamily="18" charset="0"/>
                    </a:rPr>
                    <a:t>Arch</a:t>
                  </a:r>
                </a:p>
              </p:txBody>
            </p:sp>
          </p:grpSp>
          <p:sp>
            <p:nvSpPr>
              <p:cNvPr id="5" name="TextBox 4"/>
              <p:cNvSpPr txBox="1"/>
              <p:nvPr/>
            </p:nvSpPr>
            <p:spPr>
              <a:xfrm>
                <a:off x="6019800" y="5174032"/>
                <a:ext cx="2427139" cy="276999"/>
              </a:xfrm>
              <a:prstGeom prst="rect">
                <a:avLst/>
              </a:prstGeom>
              <a:noFill/>
            </p:spPr>
            <p:txBody>
              <a:bodyPr wrap="none" rtlCol="0">
                <a:spAutoFit/>
              </a:bodyPr>
              <a:lstStyle/>
              <a:p>
                <a:r>
                  <a:rPr lang="en-US" sz="1200" dirty="0">
                    <a:solidFill>
                      <a:srgbClr val="3B4445"/>
                    </a:solidFill>
                    <a:cs typeface="Times New Roman" pitchFamily="18" charset="0"/>
                  </a:rPr>
                  <a:t>Copyright © 2014 Timothy L. </a:t>
                </a:r>
                <a:r>
                  <a:rPr lang="en-US" sz="1200" dirty="0" smtClean="0">
                    <a:solidFill>
                      <a:srgbClr val="3B4445"/>
                    </a:solidFill>
                    <a:cs typeface="Times New Roman" pitchFamily="18" charset="0"/>
                  </a:rPr>
                  <a:t>Faley</a:t>
                </a:r>
                <a:endParaRPr lang="en-US" sz="1200" dirty="0">
                  <a:solidFill>
                    <a:srgbClr val="3B4445"/>
                  </a:solidFill>
                  <a:cs typeface="Times New Roman" pitchFamily="18" charset="0"/>
                </a:endParaRPr>
              </a:p>
            </p:txBody>
          </p:sp>
        </p:grpSp>
      </p:grpSp>
    </p:spTree>
    <p:extLst>
      <p:ext uri="{BB962C8B-B14F-4D97-AF65-F5344CB8AC3E}">
        <p14:creationId xmlns:p14="http://schemas.microsoft.com/office/powerpoint/2010/main" val="1601531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84" y="990588"/>
            <a:ext cx="7620016" cy="5715012"/>
          </a:xfrm>
          <a:prstGeom prst="rect">
            <a:avLst/>
          </a:prstGeom>
        </p:spPr>
      </p:pic>
      <p:sp>
        <p:nvSpPr>
          <p:cNvPr id="14340" name="TextBox 11"/>
          <p:cNvSpPr txBox="1">
            <a:spLocks noChangeArrowheads="1"/>
          </p:cNvSpPr>
          <p:nvPr/>
        </p:nvSpPr>
        <p:spPr bwMode="auto">
          <a:xfrm>
            <a:off x="6296025" y="5257800"/>
            <a:ext cx="261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solidFill>
                  <a:schemeClr val="bg1"/>
                </a:solidFill>
                <a:latin typeface="Times New Roman" pitchFamily="18" charset="0"/>
                <a:cs typeface="Times New Roman" pitchFamily="18" charset="0"/>
              </a:rPr>
              <a:t>Copyright © 2012 by Timothy L. Faley</a:t>
            </a:r>
          </a:p>
        </p:txBody>
      </p:sp>
      <p:sp>
        <p:nvSpPr>
          <p:cNvPr id="14341" name="TextBox 10"/>
          <p:cNvSpPr txBox="1">
            <a:spLocks noChangeArrowheads="1"/>
          </p:cNvSpPr>
          <p:nvPr/>
        </p:nvSpPr>
        <p:spPr bwMode="auto">
          <a:xfrm>
            <a:off x="6324600" y="4818063"/>
            <a:ext cx="938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Business</a:t>
            </a:r>
          </a:p>
        </p:txBody>
      </p:sp>
      <p:sp>
        <p:nvSpPr>
          <p:cNvPr id="14342" name="TextBox 11"/>
          <p:cNvSpPr txBox="1">
            <a:spLocks noChangeArrowheads="1"/>
          </p:cNvSpPr>
          <p:nvPr/>
        </p:nvSpPr>
        <p:spPr bwMode="auto">
          <a:xfrm>
            <a:off x="381000" y="5170488"/>
            <a:ext cx="28289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1600" dirty="0">
                <a:latin typeface="Times New Roman" pitchFamily="18" charset="0"/>
                <a:cs typeface="Times New Roman" pitchFamily="18" charset="0"/>
              </a:rPr>
              <a:t>Skills/Talents</a:t>
            </a:r>
          </a:p>
          <a:p>
            <a:pPr eaLnBrk="1" hangingPunct="1">
              <a:buFont typeface="Arial" charset="0"/>
              <a:buChar char="•"/>
            </a:pPr>
            <a:r>
              <a:rPr lang="en-US" sz="1600" dirty="0">
                <a:latin typeface="Times New Roman" pitchFamily="18" charset="0"/>
                <a:cs typeface="Times New Roman" pitchFamily="18" charset="0"/>
              </a:rPr>
              <a:t>Assets (physical/Intellectual)</a:t>
            </a:r>
          </a:p>
          <a:p>
            <a:pPr eaLnBrk="1" hangingPunct="1">
              <a:buFont typeface="Arial" charset="0"/>
              <a:buChar char="•"/>
            </a:pPr>
            <a:r>
              <a:rPr lang="en-US" sz="1600" dirty="0">
                <a:latin typeface="Times New Roman" pitchFamily="18" charset="0"/>
                <a:cs typeface="Times New Roman" pitchFamily="18" charset="0"/>
              </a:rPr>
              <a:t>Networks/Relationships</a:t>
            </a:r>
          </a:p>
          <a:p>
            <a:pPr eaLnBrk="1" hangingPunct="1">
              <a:buFont typeface="Arial" charset="0"/>
              <a:buChar char="•"/>
            </a:pPr>
            <a:r>
              <a:rPr lang="en-US" sz="1600" dirty="0">
                <a:latin typeface="Times New Roman" pitchFamily="18" charset="0"/>
                <a:cs typeface="Times New Roman" pitchFamily="18" charset="0"/>
              </a:rPr>
              <a:t>Interests/Passions/Aspirations</a:t>
            </a:r>
          </a:p>
        </p:txBody>
      </p:sp>
      <p:sp>
        <p:nvSpPr>
          <p:cNvPr id="14343" name="TextBox 39"/>
          <p:cNvSpPr txBox="1">
            <a:spLocks noChangeArrowheads="1"/>
          </p:cNvSpPr>
          <p:nvPr/>
        </p:nvSpPr>
        <p:spPr bwMode="auto">
          <a:xfrm>
            <a:off x="5011738" y="1929825"/>
            <a:ext cx="1693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Operationalize </a:t>
            </a:r>
            <a:r>
              <a:rPr lang="en-US" sz="1600" b="1" dirty="0" smtClean="0">
                <a:latin typeface="Times New Roman" pitchFamily="18" charset="0"/>
                <a:cs typeface="Times New Roman" pitchFamily="18" charset="0"/>
              </a:rPr>
              <a:t>Business</a:t>
            </a:r>
            <a:endParaRPr lang="en-US" sz="1600" b="1" dirty="0">
              <a:latin typeface="Times New Roman" pitchFamily="18" charset="0"/>
              <a:cs typeface="Times New Roman" pitchFamily="18" charset="0"/>
            </a:endParaRPr>
          </a:p>
        </p:txBody>
      </p:sp>
      <p:sp>
        <p:nvSpPr>
          <p:cNvPr id="14344" name="TextBox 40"/>
          <p:cNvSpPr txBox="1">
            <a:spLocks noChangeArrowheads="1"/>
          </p:cNvSpPr>
          <p:nvPr/>
        </p:nvSpPr>
        <p:spPr bwMode="auto">
          <a:xfrm>
            <a:off x="6443663" y="2805113"/>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Resource / </a:t>
            </a:r>
          </a:p>
          <a:p>
            <a:pPr eaLnBrk="1" hangingPunct="1"/>
            <a:r>
              <a:rPr lang="en-US" sz="1600" b="1" dirty="0">
                <a:latin typeface="Times New Roman" pitchFamily="18" charset="0"/>
                <a:cs typeface="Times New Roman" pitchFamily="18" charset="0"/>
              </a:rPr>
              <a:t>   Due Diligence </a:t>
            </a:r>
          </a:p>
        </p:txBody>
      </p:sp>
      <p:sp>
        <p:nvSpPr>
          <p:cNvPr id="14345" name="TextBox 41"/>
          <p:cNvSpPr txBox="1">
            <a:spLocks noChangeArrowheads="1"/>
          </p:cNvSpPr>
          <p:nvPr/>
        </p:nvSpPr>
        <p:spPr bwMode="auto">
          <a:xfrm>
            <a:off x="6915150" y="4030663"/>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Manage Growth </a:t>
            </a:r>
          </a:p>
        </p:txBody>
      </p:sp>
      <p:sp>
        <p:nvSpPr>
          <p:cNvPr id="14346" name="TextBox 43"/>
          <p:cNvSpPr txBox="1">
            <a:spLocks noChangeArrowheads="1"/>
          </p:cNvSpPr>
          <p:nvPr/>
        </p:nvSpPr>
        <p:spPr bwMode="auto">
          <a:xfrm>
            <a:off x="3111500" y="1974850"/>
            <a:ext cx="1216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Business</a:t>
            </a:r>
          </a:p>
          <a:p>
            <a:pPr eaLnBrk="1" hangingPunct="1"/>
            <a:r>
              <a:rPr lang="en-US" sz="1600" b="1" dirty="0">
                <a:latin typeface="Times New Roman" pitchFamily="18" charset="0"/>
                <a:cs typeface="Times New Roman" pitchFamily="18" charset="0"/>
              </a:rPr>
              <a:t>Assessment </a:t>
            </a:r>
          </a:p>
        </p:txBody>
      </p:sp>
      <p:sp>
        <p:nvSpPr>
          <p:cNvPr id="14347" name="TextBox 57"/>
          <p:cNvSpPr txBox="1">
            <a:spLocks noChangeArrowheads="1"/>
          </p:cNvSpPr>
          <p:nvPr/>
        </p:nvSpPr>
        <p:spPr bwMode="auto">
          <a:xfrm>
            <a:off x="1774825" y="2782888"/>
            <a:ext cx="1001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latin typeface="Times New Roman" pitchFamily="18" charset="0"/>
                <a:cs typeface="Times New Roman" pitchFamily="18" charset="0"/>
              </a:rPr>
              <a:t>Business Design </a:t>
            </a:r>
          </a:p>
        </p:txBody>
      </p:sp>
      <p:sp>
        <p:nvSpPr>
          <p:cNvPr id="14348" name="TextBox 17"/>
          <p:cNvSpPr txBox="1">
            <a:spLocks noChangeArrowheads="1"/>
          </p:cNvSpPr>
          <p:nvPr/>
        </p:nvSpPr>
        <p:spPr bwMode="auto">
          <a:xfrm>
            <a:off x="1828800" y="4818063"/>
            <a:ext cx="1236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latin typeface="Times New Roman" pitchFamily="18" charset="0"/>
                <a:cs typeface="Times New Roman" pitchFamily="18" charset="0"/>
              </a:rPr>
              <a:t>Capabilities</a:t>
            </a:r>
          </a:p>
        </p:txBody>
      </p:sp>
      <p:sp>
        <p:nvSpPr>
          <p:cNvPr id="14349" name="TextBox 58"/>
          <p:cNvSpPr txBox="1">
            <a:spLocks noChangeArrowheads="1"/>
          </p:cNvSpPr>
          <p:nvPr/>
        </p:nvSpPr>
        <p:spPr bwMode="auto">
          <a:xfrm>
            <a:off x="833438" y="3922713"/>
            <a:ext cx="14430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Opportunity</a:t>
            </a:r>
          </a:p>
          <a:p>
            <a:pPr algn="ctr" eaLnBrk="1" hangingPunct="1"/>
            <a:r>
              <a:rPr lang="en-US" sz="1600" b="1" dirty="0">
                <a:latin typeface="Times New Roman" pitchFamily="18" charset="0"/>
                <a:cs typeface="Times New Roman" pitchFamily="18" charset="0"/>
              </a:rPr>
              <a:t>Identification</a:t>
            </a:r>
          </a:p>
        </p:txBody>
      </p:sp>
      <p:sp>
        <p:nvSpPr>
          <p:cNvPr id="14350" name="TextBox 58"/>
          <p:cNvSpPr txBox="1">
            <a:spLocks noChangeArrowheads="1"/>
          </p:cNvSpPr>
          <p:nvPr/>
        </p:nvSpPr>
        <p:spPr bwMode="auto">
          <a:xfrm>
            <a:off x="3543300" y="3556000"/>
            <a:ext cx="205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smtClean="0">
                <a:latin typeface="Times New Roman" pitchFamily="18" charset="0"/>
                <a:cs typeface="Times New Roman" pitchFamily="18" charset="0"/>
              </a:rPr>
              <a:t>The</a:t>
            </a:r>
          </a:p>
          <a:p>
            <a:pPr algn="ctr" eaLnBrk="1" hangingPunct="1"/>
            <a:r>
              <a:rPr lang="en-US" sz="2000" b="1" dirty="0" smtClean="0">
                <a:latin typeface="Times New Roman" pitchFamily="18" charset="0"/>
                <a:cs typeface="Times New Roman" pitchFamily="18" charset="0"/>
              </a:rPr>
              <a:t>Entrepreneurial</a:t>
            </a:r>
            <a:endParaRPr lang="en-US" sz="2000" b="1" dirty="0">
              <a:latin typeface="Times New Roman" pitchFamily="18" charset="0"/>
              <a:cs typeface="Times New Roman" pitchFamily="18" charset="0"/>
            </a:endParaRPr>
          </a:p>
          <a:p>
            <a:pPr algn="ctr" eaLnBrk="1" hangingPunct="1"/>
            <a:r>
              <a:rPr lang="en-US" sz="2000" b="1" dirty="0">
                <a:latin typeface="Times New Roman" pitchFamily="18" charset="0"/>
                <a:cs typeface="Times New Roman" pitchFamily="18" charset="0"/>
              </a:rPr>
              <a:t>Arch</a:t>
            </a:r>
          </a:p>
        </p:txBody>
      </p:sp>
      <p:sp>
        <p:nvSpPr>
          <p:cNvPr id="14338" name="Title 1"/>
          <p:cNvSpPr>
            <a:spLocks noGrp="1"/>
          </p:cNvSpPr>
          <p:nvPr>
            <p:ph type="title"/>
          </p:nvPr>
        </p:nvSpPr>
        <p:spPr>
          <a:xfrm>
            <a:off x="950119" y="0"/>
            <a:ext cx="7386638" cy="838200"/>
          </a:xfrm>
        </p:spPr>
        <p:txBody>
          <a:bodyPr/>
          <a:lstStyle/>
          <a:p>
            <a:pPr eaLnBrk="1" hangingPunct="1"/>
            <a:r>
              <a:rPr lang="en-US" dirty="0"/>
              <a:t>Two halves</a:t>
            </a:r>
            <a:r>
              <a:rPr lang="en-US" sz="3200" dirty="0"/>
              <a:t>:  Discovery and Execution</a:t>
            </a:r>
            <a:endParaRPr lang="en-US" sz="3200" dirty="0" smtClean="0">
              <a:solidFill>
                <a:srgbClr val="0C1C8C"/>
              </a:solidFill>
            </a:endParaRPr>
          </a:p>
        </p:txBody>
      </p:sp>
      <p:sp>
        <p:nvSpPr>
          <p:cNvPr id="21"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12</a:t>
            </a:fld>
            <a:endParaRPr lang="en-US" dirty="0"/>
          </a:p>
        </p:txBody>
      </p:sp>
    </p:spTree>
    <p:extLst>
      <p:ext uri="{BB962C8B-B14F-4D97-AF65-F5344CB8AC3E}">
        <p14:creationId xmlns:p14="http://schemas.microsoft.com/office/powerpoint/2010/main" val="899325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993062" cy="700087"/>
          </a:xfrm>
        </p:spPr>
        <p:txBody>
          <a:bodyPr/>
          <a:lstStyle/>
          <a:p>
            <a:r>
              <a:rPr lang="en-US" dirty="0" smtClean="0"/>
              <a:t>Capability Map:  </a:t>
            </a:r>
            <a:r>
              <a:rPr lang="en-US" sz="3200" dirty="0" smtClean="0"/>
              <a:t>Foundation of Discovery</a:t>
            </a:r>
            <a:endParaRPr lang="en-US"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4585"/>
            <a:ext cx="4535424" cy="335767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5424" y="2094585"/>
            <a:ext cx="4458614" cy="3357677"/>
          </a:xfrm>
          <a:prstGeom prst="rect">
            <a:avLst/>
          </a:prstGeom>
        </p:spPr>
      </p:pic>
      <p:sp>
        <p:nvSpPr>
          <p:cNvPr id="15" name="TextBox 14"/>
          <p:cNvSpPr txBox="1"/>
          <p:nvPr/>
        </p:nvSpPr>
        <p:spPr>
          <a:xfrm>
            <a:off x="1095917" y="1600200"/>
            <a:ext cx="2343590" cy="369332"/>
          </a:xfrm>
          <a:prstGeom prst="rect">
            <a:avLst/>
          </a:prstGeom>
          <a:noFill/>
        </p:spPr>
        <p:txBody>
          <a:bodyPr wrap="none" rtlCol="0">
            <a:spAutoFit/>
          </a:bodyPr>
          <a:lstStyle/>
          <a:p>
            <a:r>
              <a:rPr lang="en-US" sz="1800" b="1" u="sng" dirty="0" smtClean="0">
                <a:solidFill>
                  <a:srgbClr val="3B4445"/>
                </a:solidFill>
              </a:rPr>
              <a:t>Team Capability Map</a:t>
            </a:r>
            <a:endParaRPr lang="en-US" sz="1800" b="1" u="sng" dirty="0">
              <a:solidFill>
                <a:srgbClr val="3B4445"/>
              </a:solidFill>
            </a:endParaRPr>
          </a:p>
        </p:txBody>
      </p:sp>
      <p:sp>
        <p:nvSpPr>
          <p:cNvPr id="17" name="TextBox 16"/>
          <p:cNvSpPr txBox="1"/>
          <p:nvPr/>
        </p:nvSpPr>
        <p:spPr>
          <a:xfrm>
            <a:off x="5351523" y="1600200"/>
            <a:ext cx="2826415" cy="369332"/>
          </a:xfrm>
          <a:prstGeom prst="rect">
            <a:avLst/>
          </a:prstGeom>
          <a:noFill/>
        </p:spPr>
        <p:txBody>
          <a:bodyPr wrap="none" rtlCol="0">
            <a:spAutoFit/>
          </a:bodyPr>
          <a:lstStyle/>
          <a:p>
            <a:r>
              <a:rPr lang="en-US" sz="1800" b="1" u="sng" dirty="0" smtClean="0">
                <a:solidFill>
                  <a:srgbClr val="3B4445"/>
                </a:solidFill>
              </a:rPr>
              <a:t>Corporate Capability Map</a:t>
            </a:r>
            <a:endParaRPr lang="en-US" sz="1800" b="1" u="sng" dirty="0">
              <a:solidFill>
                <a:srgbClr val="3B4445"/>
              </a:solidFill>
            </a:endParaRPr>
          </a:p>
        </p:txBody>
      </p:sp>
      <p:sp>
        <p:nvSpPr>
          <p:cNvPr id="8"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13</a:t>
            </a:fld>
            <a:endParaRPr lang="en-US" dirty="0"/>
          </a:p>
        </p:txBody>
      </p:sp>
    </p:spTree>
    <p:extLst>
      <p:ext uri="{BB962C8B-B14F-4D97-AF65-F5344CB8AC3E}">
        <p14:creationId xmlns:p14="http://schemas.microsoft.com/office/powerpoint/2010/main" val="256595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4624" b="24440"/>
          <a:stretch/>
        </p:blipFill>
        <p:spPr>
          <a:xfrm>
            <a:off x="838184" y="3352800"/>
            <a:ext cx="7620016" cy="2911019"/>
          </a:xfrm>
          <a:prstGeom prst="rect">
            <a:avLst/>
          </a:prstGeom>
        </p:spPr>
      </p:pic>
      <p:sp>
        <p:nvSpPr>
          <p:cNvPr id="2" name="Title 1"/>
          <p:cNvSpPr>
            <a:spLocks noGrp="1"/>
          </p:cNvSpPr>
          <p:nvPr>
            <p:ph type="title"/>
          </p:nvPr>
        </p:nvSpPr>
        <p:spPr/>
        <p:txBody>
          <a:bodyPr/>
          <a:lstStyle/>
          <a:p>
            <a:r>
              <a:rPr lang="en-US" dirty="0" smtClean="0"/>
              <a:t>First Stages are very iterative</a:t>
            </a:r>
            <a:endParaRPr lang="en-US" dirty="0"/>
          </a:p>
        </p:txBody>
      </p:sp>
      <p:sp>
        <p:nvSpPr>
          <p:cNvPr id="8" name="TextBox 7"/>
          <p:cNvSpPr txBox="1"/>
          <p:nvPr/>
        </p:nvSpPr>
        <p:spPr>
          <a:xfrm>
            <a:off x="6419838" y="5785145"/>
            <a:ext cx="845103" cy="310855"/>
          </a:xfrm>
          <a:prstGeom prst="rect">
            <a:avLst/>
          </a:prstGeom>
          <a:noFill/>
        </p:spPr>
        <p:txBody>
          <a:bodyPr wrap="none" rtlCol="0">
            <a:spAutoFit/>
          </a:bodyPr>
          <a:lstStyle/>
          <a:p>
            <a:r>
              <a:rPr lang="en-US" b="1" dirty="0" smtClean="0"/>
              <a:t>Business</a:t>
            </a:r>
            <a:endParaRPr lang="en-US" b="1" dirty="0"/>
          </a:p>
        </p:txBody>
      </p:sp>
      <p:sp>
        <p:nvSpPr>
          <p:cNvPr id="13" name="TextBox 39"/>
          <p:cNvSpPr txBox="1">
            <a:spLocks noChangeArrowheads="1"/>
          </p:cNvSpPr>
          <p:nvPr/>
        </p:nvSpPr>
        <p:spPr bwMode="auto">
          <a:xfrm>
            <a:off x="5106736" y="3048000"/>
            <a:ext cx="1447601" cy="528452"/>
          </a:xfrm>
          <a:prstGeom prst="rect">
            <a:avLst/>
          </a:prstGeom>
          <a:noFill/>
          <a:ln w="9525">
            <a:noFill/>
            <a:miter lim="800000"/>
            <a:headEnd/>
            <a:tailEnd/>
          </a:ln>
        </p:spPr>
        <p:txBody>
          <a:bodyPr>
            <a:spAutoFit/>
          </a:bodyPr>
          <a:lstStyle/>
          <a:p>
            <a:pPr algn="ctr"/>
            <a:r>
              <a:rPr lang="en-US" b="1" dirty="0" smtClean="0">
                <a:solidFill>
                  <a:schemeClr val="tx1"/>
                </a:solidFill>
                <a:latin typeface="Times New Roman" pitchFamily="18" charset="0"/>
                <a:cs typeface="Times New Roman" pitchFamily="18" charset="0"/>
              </a:rPr>
              <a:t>Operationalize Business </a:t>
            </a:r>
            <a:endParaRPr lang="en-US" b="1" dirty="0">
              <a:solidFill>
                <a:schemeClr val="tx1"/>
              </a:solidFill>
              <a:latin typeface="Times New Roman" pitchFamily="18" charset="0"/>
              <a:cs typeface="Times New Roman" pitchFamily="18" charset="0"/>
            </a:endParaRPr>
          </a:p>
        </p:txBody>
      </p:sp>
      <p:sp>
        <p:nvSpPr>
          <p:cNvPr id="14" name="TextBox 40"/>
          <p:cNvSpPr txBox="1">
            <a:spLocks noChangeArrowheads="1"/>
          </p:cNvSpPr>
          <p:nvPr/>
        </p:nvSpPr>
        <p:spPr bwMode="auto">
          <a:xfrm>
            <a:off x="6539097" y="3865442"/>
            <a:ext cx="1447825" cy="528452"/>
          </a:xfrm>
          <a:prstGeom prst="rect">
            <a:avLst/>
          </a:prstGeom>
          <a:noFill/>
          <a:ln w="9525">
            <a:noFill/>
            <a:miter lim="800000"/>
            <a:headEnd/>
            <a:tailEnd/>
          </a:ln>
        </p:spPr>
        <p:txBody>
          <a:bodyPr>
            <a:spAutoFit/>
          </a:bodyPr>
          <a:lstStyle/>
          <a:p>
            <a:r>
              <a:rPr lang="en-US" b="1" dirty="0">
                <a:solidFill>
                  <a:schemeClr val="tx1"/>
                </a:solidFill>
                <a:latin typeface="Times New Roman" pitchFamily="18" charset="0"/>
                <a:cs typeface="Times New Roman" pitchFamily="18" charset="0"/>
              </a:rPr>
              <a:t>Resource / </a:t>
            </a:r>
          </a:p>
          <a:p>
            <a:r>
              <a:rPr lang="en-US" b="1" dirty="0">
                <a:solidFill>
                  <a:schemeClr val="tx1"/>
                </a:solidFill>
                <a:latin typeface="Times New Roman" pitchFamily="18" charset="0"/>
                <a:cs typeface="Times New Roman" pitchFamily="18" charset="0"/>
              </a:rPr>
              <a:t>   Due Diligence </a:t>
            </a:r>
          </a:p>
        </p:txBody>
      </p:sp>
      <p:sp>
        <p:nvSpPr>
          <p:cNvPr id="15" name="TextBox 41"/>
          <p:cNvSpPr txBox="1">
            <a:spLocks noChangeArrowheads="1"/>
          </p:cNvSpPr>
          <p:nvPr/>
        </p:nvSpPr>
        <p:spPr bwMode="auto">
          <a:xfrm>
            <a:off x="7010375" y="5125078"/>
            <a:ext cx="1447825" cy="310855"/>
          </a:xfrm>
          <a:prstGeom prst="rect">
            <a:avLst/>
          </a:prstGeom>
          <a:noFill/>
          <a:ln w="9525">
            <a:noFill/>
            <a:miter lim="800000"/>
            <a:headEnd/>
            <a:tailEnd/>
          </a:ln>
        </p:spPr>
        <p:txBody>
          <a:bodyPr>
            <a:spAutoFit/>
          </a:bodyPr>
          <a:lstStyle/>
          <a:p>
            <a:r>
              <a:rPr lang="en-US" b="1" dirty="0">
                <a:solidFill>
                  <a:schemeClr val="tx1"/>
                </a:solidFill>
                <a:latin typeface="Times New Roman" pitchFamily="18" charset="0"/>
                <a:cs typeface="Times New Roman" pitchFamily="18" charset="0"/>
              </a:rPr>
              <a:t>Manage Growth </a:t>
            </a:r>
          </a:p>
        </p:txBody>
      </p:sp>
      <p:sp>
        <p:nvSpPr>
          <p:cNvPr id="16" name="TextBox 43"/>
          <p:cNvSpPr txBox="1">
            <a:spLocks noChangeArrowheads="1"/>
          </p:cNvSpPr>
          <p:nvPr/>
        </p:nvSpPr>
        <p:spPr bwMode="auto">
          <a:xfrm>
            <a:off x="3143238" y="3048000"/>
            <a:ext cx="1215497" cy="528452"/>
          </a:xfrm>
          <a:prstGeom prst="rect">
            <a:avLst/>
          </a:prstGeom>
          <a:noFill/>
          <a:ln w="9525">
            <a:noFill/>
            <a:miter lim="800000"/>
            <a:headEnd/>
            <a:tailEnd/>
          </a:ln>
        </p:spPr>
        <p:txBody>
          <a:bodyPr>
            <a:spAutoFit/>
          </a:bodyPr>
          <a:lstStyle/>
          <a:p>
            <a:pPr algn="ctr"/>
            <a:r>
              <a:rPr lang="en-US" b="1" dirty="0">
                <a:solidFill>
                  <a:schemeClr val="tx1"/>
                </a:solidFill>
                <a:latin typeface="Times New Roman" pitchFamily="18" charset="0"/>
                <a:cs typeface="Times New Roman" pitchFamily="18" charset="0"/>
              </a:rPr>
              <a:t>Business</a:t>
            </a:r>
          </a:p>
          <a:p>
            <a:pPr algn="ctr"/>
            <a:r>
              <a:rPr lang="en-US" b="1" dirty="0">
                <a:solidFill>
                  <a:schemeClr val="tx1"/>
                </a:solidFill>
                <a:latin typeface="Times New Roman" pitchFamily="18" charset="0"/>
                <a:cs typeface="Times New Roman" pitchFamily="18" charset="0"/>
              </a:rPr>
              <a:t>Assessment </a:t>
            </a:r>
          </a:p>
        </p:txBody>
      </p:sp>
      <p:sp>
        <p:nvSpPr>
          <p:cNvPr id="17" name="TextBox 57"/>
          <p:cNvSpPr txBox="1">
            <a:spLocks noChangeArrowheads="1"/>
          </p:cNvSpPr>
          <p:nvPr/>
        </p:nvSpPr>
        <p:spPr bwMode="auto">
          <a:xfrm>
            <a:off x="1870462" y="3865442"/>
            <a:ext cx="1001574" cy="528452"/>
          </a:xfrm>
          <a:prstGeom prst="rect">
            <a:avLst/>
          </a:prstGeom>
          <a:noFill/>
          <a:ln w="9525">
            <a:noFill/>
            <a:miter lim="800000"/>
            <a:headEnd/>
            <a:tailEnd/>
          </a:ln>
        </p:spPr>
        <p:txBody>
          <a:bodyPr>
            <a:spAutoFit/>
          </a:bodyPr>
          <a:lstStyle/>
          <a:p>
            <a:pPr algn="ctr"/>
            <a:r>
              <a:rPr lang="en-US" b="1" dirty="0">
                <a:solidFill>
                  <a:schemeClr val="tx1"/>
                </a:solidFill>
                <a:latin typeface="Times New Roman" pitchFamily="18" charset="0"/>
                <a:cs typeface="Times New Roman" pitchFamily="18" charset="0"/>
              </a:rPr>
              <a:t>Business Design </a:t>
            </a:r>
          </a:p>
        </p:txBody>
      </p:sp>
      <p:sp>
        <p:nvSpPr>
          <p:cNvPr id="18" name="TextBox 58"/>
          <p:cNvSpPr txBox="1">
            <a:spLocks noChangeArrowheads="1"/>
          </p:cNvSpPr>
          <p:nvPr/>
        </p:nvSpPr>
        <p:spPr bwMode="auto">
          <a:xfrm>
            <a:off x="928186" y="5016280"/>
            <a:ext cx="1443063" cy="528452"/>
          </a:xfrm>
          <a:prstGeom prst="rect">
            <a:avLst/>
          </a:prstGeom>
          <a:noFill/>
          <a:ln w="9525">
            <a:noFill/>
            <a:miter lim="800000"/>
            <a:headEnd/>
            <a:tailEnd/>
          </a:ln>
        </p:spPr>
        <p:txBody>
          <a:bodyPr>
            <a:spAutoFit/>
          </a:bodyPr>
          <a:lstStyle/>
          <a:p>
            <a:pPr algn="ctr"/>
            <a:r>
              <a:rPr lang="en-US" b="1" dirty="0">
                <a:solidFill>
                  <a:schemeClr val="tx1"/>
                </a:solidFill>
                <a:latin typeface="Times New Roman" pitchFamily="18" charset="0"/>
                <a:cs typeface="Times New Roman" pitchFamily="18" charset="0"/>
              </a:rPr>
              <a:t>Opportunity</a:t>
            </a:r>
          </a:p>
          <a:p>
            <a:pPr algn="ctr"/>
            <a:r>
              <a:rPr lang="en-US" b="1" dirty="0">
                <a:solidFill>
                  <a:schemeClr val="tx1"/>
                </a:solidFill>
                <a:latin typeface="Times New Roman" pitchFamily="18" charset="0"/>
                <a:cs typeface="Times New Roman" pitchFamily="18" charset="0"/>
              </a:rPr>
              <a:t>Identification</a:t>
            </a:r>
          </a:p>
        </p:txBody>
      </p:sp>
      <p:sp>
        <p:nvSpPr>
          <p:cNvPr id="19" name="TextBox 18"/>
          <p:cNvSpPr txBox="1"/>
          <p:nvPr/>
        </p:nvSpPr>
        <p:spPr>
          <a:xfrm>
            <a:off x="1924038" y="5785145"/>
            <a:ext cx="1101584" cy="310855"/>
          </a:xfrm>
          <a:prstGeom prst="rect">
            <a:avLst/>
          </a:prstGeom>
          <a:noFill/>
        </p:spPr>
        <p:txBody>
          <a:bodyPr wrap="none" rtlCol="0">
            <a:spAutoFit/>
          </a:bodyPr>
          <a:lstStyle/>
          <a:p>
            <a:r>
              <a:rPr lang="en-US" b="1" dirty="0" smtClean="0"/>
              <a:t>Capabilities</a:t>
            </a:r>
            <a:endParaRPr lang="en-US" b="1" dirty="0"/>
          </a:p>
        </p:txBody>
      </p:sp>
      <p:sp>
        <p:nvSpPr>
          <p:cNvPr id="21" name="TextBox 58"/>
          <p:cNvSpPr txBox="1">
            <a:spLocks noChangeArrowheads="1"/>
          </p:cNvSpPr>
          <p:nvPr/>
        </p:nvSpPr>
        <p:spPr bwMode="auto">
          <a:xfrm>
            <a:off x="3448038" y="4495800"/>
            <a:ext cx="2458698" cy="830997"/>
          </a:xfrm>
          <a:prstGeom prst="rect">
            <a:avLst/>
          </a:prstGeom>
          <a:noFill/>
          <a:ln w="9525">
            <a:noFill/>
            <a:miter lim="800000"/>
            <a:headEnd/>
            <a:tailEnd/>
          </a:ln>
        </p:spPr>
        <p:txBody>
          <a:bodyPr wrap="square">
            <a:spAutoFit/>
          </a:bodyPr>
          <a:lstStyle/>
          <a:p>
            <a:pPr algn="ctr"/>
            <a:r>
              <a:rPr lang="en-US" sz="1600" b="1" dirty="0" smtClean="0">
                <a:solidFill>
                  <a:schemeClr val="tx1"/>
                </a:solidFill>
                <a:latin typeface="Times New Roman" pitchFamily="18" charset="0"/>
                <a:cs typeface="Times New Roman" pitchFamily="18" charset="0"/>
              </a:rPr>
              <a:t>The</a:t>
            </a:r>
          </a:p>
          <a:p>
            <a:pPr algn="ctr"/>
            <a:r>
              <a:rPr lang="en-US" sz="1600" b="1" dirty="0" smtClean="0">
                <a:solidFill>
                  <a:schemeClr val="tx1"/>
                </a:solidFill>
                <a:latin typeface="Times New Roman" pitchFamily="18" charset="0"/>
                <a:cs typeface="Times New Roman" pitchFamily="18" charset="0"/>
              </a:rPr>
              <a:t>ENTREPRENEURIAL</a:t>
            </a:r>
          </a:p>
          <a:p>
            <a:pPr algn="ctr"/>
            <a:r>
              <a:rPr lang="en-US" sz="1600" b="1" dirty="0" smtClean="0">
                <a:cs typeface="Times New Roman" pitchFamily="18" charset="0"/>
              </a:rPr>
              <a:t>ARCH</a:t>
            </a:r>
            <a:endParaRPr lang="en-US" sz="1600" b="1" dirty="0">
              <a:solidFill>
                <a:schemeClr val="tx1"/>
              </a:solidFill>
              <a:cs typeface="Times New Roman" pitchFamily="18" charset="0"/>
            </a:endParaRPr>
          </a:p>
        </p:txBody>
      </p:sp>
      <p:grpSp>
        <p:nvGrpSpPr>
          <p:cNvPr id="10" name="Group 9"/>
          <p:cNvGrpSpPr/>
          <p:nvPr/>
        </p:nvGrpSpPr>
        <p:grpSpPr>
          <a:xfrm>
            <a:off x="2089599" y="3839166"/>
            <a:ext cx="1923065" cy="2384079"/>
            <a:chOff x="1994361" y="2229831"/>
            <a:chExt cx="1923065" cy="2384079"/>
          </a:xfrm>
        </p:grpSpPr>
        <p:sp>
          <p:nvSpPr>
            <p:cNvPr id="6" name="Oval 5"/>
            <p:cNvSpPr>
              <a:spLocks noChangeAspect="1"/>
            </p:cNvSpPr>
            <p:nvPr/>
          </p:nvSpPr>
          <p:spPr bwMode="auto">
            <a:xfrm>
              <a:off x="2053837" y="3962400"/>
              <a:ext cx="651510" cy="65151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2" name="Oval 21"/>
            <p:cNvSpPr>
              <a:spLocks noChangeAspect="1"/>
            </p:cNvSpPr>
            <p:nvPr/>
          </p:nvSpPr>
          <p:spPr bwMode="auto">
            <a:xfrm>
              <a:off x="2148337" y="2992901"/>
              <a:ext cx="1027328" cy="102732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4" name="Oval 23"/>
            <p:cNvSpPr>
              <a:spLocks noChangeAspect="1"/>
            </p:cNvSpPr>
            <p:nvPr/>
          </p:nvSpPr>
          <p:spPr bwMode="auto">
            <a:xfrm>
              <a:off x="2839136" y="2229831"/>
              <a:ext cx="1027328" cy="102732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9" name="Isosceles Triangle 8"/>
            <p:cNvSpPr>
              <a:spLocks noChangeAspect="1"/>
            </p:cNvSpPr>
            <p:nvPr/>
          </p:nvSpPr>
          <p:spPr bwMode="auto">
            <a:xfrm rot="2400000">
              <a:off x="3010069" y="3715448"/>
              <a:ext cx="151916" cy="130963"/>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0" name="Isosceles Triangle 19"/>
            <p:cNvSpPr>
              <a:spLocks noChangeAspect="1"/>
            </p:cNvSpPr>
            <p:nvPr/>
          </p:nvSpPr>
          <p:spPr bwMode="auto">
            <a:xfrm rot="840000">
              <a:off x="2779162" y="2554123"/>
              <a:ext cx="151916" cy="130963"/>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3" name="Isosceles Triangle 22"/>
            <p:cNvSpPr>
              <a:spLocks noChangeAspect="1"/>
            </p:cNvSpPr>
            <p:nvPr/>
          </p:nvSpPr>
          <p:spPr bwMode="auto">
            <a:xfrm rot="-840000">
              <a:off x="2212034" y="3072043"/>
              <a:ext cx="151916" cy="130963"/>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5" name="Isosceles Triangle 24"/>
            <p:cNvSpPr>
              <a:spLocks noChangeAspect="1"/>
            </p:cNvSpPr>
            <p:nvPr/>
          </p:nvSpPr>
          <p:spPr bwMode="auto">
            <a:xfrm rot="-9660000">
              <a:off x="3765510" y="2835074"/>
              <a:ext cx="151916" cy="130963"/>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6" name="Isosceles Triangle 25"/>
            <p:cNvSpPr>
              <a:spLocks noChangeAspect="1"/>
            </p:cNvSpPr>
            <p:nvPr/>
          </p:nvSpPr>
          <p:spPr bwMode="auto">
            <a:xfrm rot="600000">
              <a:off x="1994361" y="4149354"/>
              <a:ext cx="136725" cy="117867"/>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7" name="Isosceles Triangle 26"/>
            <p:cNvSpPr>
              <a:spLocks noChangeAspect="1"/>
            </p:cNvSpPr>
            <p:nvPr/>
          </p:nvSpPr>
          <p:spPr bwMode="auto">
            <a:xfrm rot="-3660000">
              <a:off x="2613775" y="4212639"/>
              <a:ext cx="136724" cy="117867"/>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grpSp>
      <p:sp>
        <p:nvSpPr>
          <p:cNvPr id="28" name="Content Placeholder 7"/>
          <p:cNvSpPr>
            <a:spLocks noGrp="1"/>
          </p:cNvSpPr>
          <p:nvPr>
            <p:ph idx="1"/>
          </p:nvPr>
        </p:nvSpPr>
        <p:spPr>
          <a:xfrm>
            <a:off x="1066800" y="1143000"/>
            <a:ext cx="7772400" cy="4876800"/>
          </a:xfrm>
        </p:spPr>
        <p:txBody>
          <a:bodyPr/>
          <a:lstStyle/>
          <a:p>
            <a:r>
              <a:rPr lang="en-029" sz="2000" dirty="0" smtClean="0"/>
              <a:t>It is a </a:t>
            </a:r>
            <a:r>
              <a:rPr lang="en-029" sz="2000" b="1" dirty="0" smtClean="0"/>
              <a:t>hypothesis-directed discovery/learning process</a:t>
            </a:r>
          </a:p>
          <a:p>
            <a:pPr lvl="1"/>
            <a:r>
              <a:rPr lang="en-029" sz="1800" dirty="0" smtClean="0"/>
              <a:t>What you learn in a subsequent stage changes your position in the prior </a:t>
            </a:r>
          </a:p>
          <a:p>
            <a:r>
              <a:rPr lang="en-029" sz="2000" dirty="0" smtClean="0"/>
              <a:t>Move quickly – don’t fall in love with your first idea</a:t>
            </a:r>
          </a:p>
          <a:p>
            <a:r>
              <a:rPr lang="en-029" sz="2000" dirty="0" smtClean="0"/>
              <a:t>Requires constant </a:t>
            </a:r>
            <a:r>
              <a:rPr lang="en-029" sz="2000" b="1" dirty="0" smtClean="0"/>
              <a:t>“zooming-in and zooming-out”</a:t>
            </a:r>
          </a:p>
          <a:p>
            <a:pPr lvl="1"/>
            <a:r>
              <a:rPr lang="en-029" sz="1800" dirty="0" smtClean="0"/>
              <a:t>Taking both a narrow, detailed view and broad, “big picture” perspective</a:t>
            </a:r>
          </a:p>
        </p:txBody>
      </p:sp>
      <p:sp>
        <p:nvSpPr>
          <p:cNvPr id="29"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14</a:t>
            </a:fld>
            <a:endParaRPr lang="en-US" dirty="0"/>
          </a:p>
        </p:txBody>
      </p:sp>
    </p:spTree>
    <p:extLst>
      <p:ext uri="{BB962C8B-B14F-4D97-AF65-F5344CB8AC3E}">
        <p14:creationId xmlns:p14="http://schemas.microsoft.com/office/powerpoint/2010/main" val="1618789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Typical Business</a:t>
            </a:r>
          </a:p>
        </p:txBody>
      </p:sp>
      <p:sp>
        <p:nvSpPr>
          <p:cNvPr id="25609" name="Text Box 9"/>
          <p:cNvSpPr txBox="1">
            <a:spLocks noChangeArrowheads="1"/>
          </p:cNvSpPr>
          <p:nvPr/>
        </p:nvSpPr>
        <p:spPr bwMode="auto">
          <a:xfrm>
            <a:off x="3670300" y="5378450"/>
            <a:ext cx="1511300" cy="641350"/>
          </a:xfrm>
          <a:prstGeom prst="rect">
            <a:avLst/>
          </a:prstGeom>
          <a:noFill/>
          <a:ln w="9525">
            <a:noFill/>
            <a:miter lim="800000"/>
            <a:headEnd/>
            <a:tailEnd/>
          </a:ln>
        </p:spPr>
        <p:txBody>
          <a:bodyPr wrap="none">
            <a:spAutoFit/>
          </a:bodyPr>
          <a:lstStyle/>
          <a:p>
            <a:pPr algn="ctr"/>
            <a:r>
              <a:rPr lang="en-US" sz="1800"/>
              <a:t>Capture Value</a:t>
            </a:r>
          </a:p>
          <a:p>
            <a:pPr algn="ctr"/>
            <a:r>
              <a:rPr lang="en-US" sz="1800"/>
              <a:t>From offering</a:t>
            </a:r>
          </a:p>
        </p:txBody>
      </p:sp>
      <p:sp>
        <p:nvSpPr>
          <p:cNvPr id="25603" name="Oval 3"/>
          <p:cNvSpPr>
            <a:spLocks noChangeArrowheads="1"/>
          </p:cNvSpPr>
          <p:nvPr/>
        </p:nvSpPr>
        <p:spPr bwMode="auto">
          <a:xfrm>
            <a:off x="1219200" y="3009900"/>
            <a:ext cx="1752600" cy="685800"/>
          </a:xfrm>
          <a:prstGeom prst="ellipse">
            <a:avLst/>
          </a:prstGeom>
          <a:solidFill>
            <a:srgbClr val="52A6E9"/>
          </a:solidFill>
          <a:ln w="9525">
            <a:solidFill>
              <a:schemeClr val="tx1"/>
            </a:solidFill>
            <a:round/>
            <a:headEnd/>
            <a:tailEnd/>
          </a:ln>
        </p:spPr>
        <p:txBody>
          <a:bodyPr wrap="none" anchor="ctr"/>
          <a:lstStyle/>
          <a:p>
            <a:pPr algn="ctr"/>
            <a:r>
              <a:rPr lang="en-US" sz="1800" b="1" dirty="0">
                <a:solidFill>
                  <a:schemeClr val="bg1"/>
                </a:solidFill>
              </a:rPr>
              <a:t>My Company</a:t>
            </a:r>
          </a:p>
        </p:txBody>
      </p:sp>
      <p:sp>
        <p:nvSpPr>
          <p:cNvPr id="25604" name="Oval 4"/>
          <p:cNvSpPr>
            <a:spLocks noChangeArrowheads="1"/>
          </p:cNvSpPr>
          <p:nvPr/>
        </p:nvSpPr>
        <p:spPr bwMode="auto">
          <a:xfrm>
            <a:off x="5943600" y="3009900"/>
            <a:ext cx="1752600" cy="685800"/>
          </a:xfrm>
          <a:prstGeom prst="ellipse">
            <a:avLst/>
          </a:prstGeom>
          <a:solidFill>
            <a:srgbClr val="52A6E9"/>
          </a:solidFill>
          <a:ln w="9525">
            <a:solidFill>
              <a:schemeClr val="tx1"/>
            </a:solidFill>
            <a:round/>
            <a:headEnd/>
            <a:tailEnd/>
          </a:ln>
        </p:spPr>
        <p:txBody>
          <a:bodyPr wrap="none" anchor="ctr"/>
          <a:lstStyle/>
          <a:p>
            <a:pPr algn="ctr"/>
            <a:r>
              <a:rPr lang="en-US" sz="1800" b="1">
                <a:solidFill>
                  <a:schemeClr val="bg1"/>
                </a:solidFill>
              </a:rPr>
              <a:t>My Customer</a:t>
            </a:r>
          </a:p>
        </p:txBody>
      </p:sp>
      <p:cxnSp>
        <p:nvCxnSpPr>
          <p:cNvPr id="25605" name="AutoShape 5"/>
          <p:cNvCxnSpPr>
            <a:cxnSpLocks noChangeShapeType="1"/>
            <a:stCxn id="25603" idx="0"/>
            <a:endCxn id="25604" idx="0"/>
          </p:cNvCxnSpPr>
          <p:nvPr/>
        </p:nvCxnSpPr>
        <p:spPr bwMode="auto">
          <a:xfrm rot="5400000" flipV="1">
            <a:off x="4456906" y="648494"/>
            <a:ext cx="1588" cy="4724400"/>
          </a:xfrm>
          <a:prstGeom prst="curvedConnector3">
            <a:avLst>
              <a:gd name="adj1" fmla="val -87500000"/>
            </a:avLst>
          </a:prstGeom>
          <a:noFill/>
          <a:ln w="57150">
            <a:solidFill>
              <a:schemeClr val="tx1"/>
            </a:solidFill>
            <a:round/>
            <a:headEnd/>
            <a:tailEnd type="triangle" w="med" len="med"/>
          </a:ln>
        </p:spPr>
      </p:cxnSp>
      <p:cxnSp>
        <p:nvCxnSpPr>
          <p:cNvPr id="25606" name="AutoShape 6"/>
          <p:cNvCxnSpPr>
            <a:cxnSpLocks noChangeShapeType="1"/>
            <a:stCxn id="25604" idx="4"/>
            <a:endCxn id="25603" idx="4"/>
          </p:cNvCxnSpPr>
          <p:nvPr/>
        </p:nvCxnSpPr>
        <p:spPr bwMode="auto">
          <a:xfrm rot="5400000">
            <a:off x="4456906" y="1334294"/>
            <a:ext cx="1588" cy="4724400"/>
          </a:xfrm>
          <a:prstGeom prst="curvedConnector3">
            <a:avLst>
              <a:gd name="adj1" fmla="val 97600032"/>
            </a:avLst>
          </a:prstGeom>
          <a:noFill/>
          <a:ln w="57150">
            <a:solidFill>
              <a:srgbClr val="009900"/>
            </a:solidFill>
            <a:round/>
            <a:headEnd/>
            <a:tailEnd type="triangle" w="med" len="med"/>
          </a:ln>
        </p:spPr>
      </p:cxnSp>
      <p:pic>
        <p:nvPicPr>
          <p:cNvPr id="25611" name="Picture 11" descr="MCj04316310000[1]"/>
          <p:cNvPicPr>
            <a:picLocks noChangeAspect="1" noChangeArrowheads="1"/>
          </p:cNvPicPr>
          <p:nvPr/>
        </p:nvPicPr>
        <p:blipFill>
          <a:blip r:embed="rId3" cstate="print"/>
          <a:srcRect/>
          <a:stretch>
            <a:fillRect/>
          </a:stretch>
        </p:blipFill>
        <p:spPr bwMode="auto">
          <a:xfrm>
            <a:off x="3810000" y="4343400"/>
            <a:ext cx="1295400" cy="1295400"/>
          </a:xfrm>
          <a:prstGeom prst="rect">
            <a:avLst/>
          </a:prstGeom>
          <a:noFill/>
          <a:ln w="9525">
            <a:noFill/>
            <a:miter lim="800000"/>
            <a:headEnd/>
            <a:tailEnd/>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1858" t="9250" r="9326" b="16359"/>
          <a:stretch/>
        </p:blipFill>
        <p:spPr>
          <a:xfrm>
            <a:off x="3833113" y="1295400"/>
            <a:ext cx="1211075" cy="1143094"/>
          </a:xfrm>
          <a:prstGeom prst="rect">
            <a:avLst/>
          </a:prstGeom>
        </p:spPr>
      </p:pic>
      <p:sp>
        <p:nvSpPr>
          <p:cNvPr id="25607" name="Text Box 7"/>
          <p:cNvSpPr txBox="1">
            <a:spLocks noChangeArrowheads="1"/>
          </p:cNvSpPr>
          <p:nvPr/>
        </p:nvSpPr>
        <p:spPr bwMode="auto">
          <a:xfrm>
            <a:off x="2971800" y="1066800"/>
            <a:ext cx="3022600" cy="366713"/>
          </a:xfrm>
          <a:prstGeom prst="rect">
            <a:avLst/>
          </a:prstGeom>
          <a:noFill/>
          <a:ln w="9525">
            <a:noFill/>
            <a:miter lim="800000"/>
            <a:headEnd/>
            <a:tailEnd/>
          </a:ln>
        </p:spPr>
        <p:txBody>
          <a:bodyPr wrap="none">
            <a:spAutoFit/>
          </a:bodyPr>
          <a:lstStyle/>
          <a:p>
            <a:r>
              <a:rPr lang="en-US" sz="1800" dirty="0" smtClean="0"/>
              <a:t>Deliver Product </a:t>
            </a:r>
            <a:r>
              <a:rPr lang="en-US" sz="1800" dirty="0"/>
              <a:t>and/or Service</a:t>
            </a:r>
          </a:p>
        </p:txBody>
      </p:sp>
      <p:sp>
        <p:nvSpPr>
          <p:cNvPr id="15"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15</a:t>
            </a:fld>
            <a:endParaRPr lang="en-US" dirty="0"/>
          </a:p>
        </p:txBody>
      </p:sp>
    </p:spTree>
    <p:extLst>
      <p:ext uri="{BB962C8B-B14F-4D97-AF65-F5344CB8AC3E}">
        <p14:creationId xmlns:p14="http://schemas.microsoft.com/office/powerpoint/2010/main" val="3238992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Zoom In slightly for a closer look</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1672" y="152400"/>
            <a:ext cx="990600" cy="990600"/>
          </a:xfrm>
          <a:prstGeom prst="rect">
            <a:avLst/>
          </a:prstGeom>
        </p:spPr>
      </p:pic>
      <p:sp>
        <p:nvSpPr>
          <p:cNvPr id="25608" name="Text Box 8"/>
          <p:cNvSpPr txBox="1">
            <a:spLocks noChangeArrowheads="1"/>
          </p:cNvSpPr>
          <p:nvPr/>
        </p:nvSpPr>
        <p:spPr bwMode="auto">
          <a:xfrm>
            <a:off x="7568288" y="2971800"/>
            <a:ext cx="1633781" cy="1477328"/>
          </a:xfrm>
          <a:prstGeom prst="rect">
            <a:avLst/>
          </a:prstGeom>
          <a:noFill/>
          <a:ln w="9525">
            <a:noFill/>
            <a:miter lim="800000"/>
            <a:headEnd/>
            <a:tailEnd/>
          </a:ln>
        </p:spPr>
        <p:txBody>
          <a:bodyPr wrap="none">
            <a:spAutoFit/>
          </a:bodyPr>
          <a:lstStyle/>
          <a:p>
            <a:pPr algn="ctr"/>
            <a:r>
              <a:rPr lang="en-US" sz="1800" dirty="0" smtClean="0"/>
              <a:t>Customer is the</a:t>
            </a:r>
          </a:p>
          <a:p>
            <a:pPr algn="ctr"/>
            <a:r>
              <a:rPr lang="en-US" sz="1800" b="1" dirty="0" smtClean="0"/>
              <a:t>“Owner”</a:t>
            </a:r>
          </a:p>
          <a:p>
            <a:pPr algn="ctr"/>
            <a:r>
              <a:rPr lang="en-US" sz="1800" dirty="0" smtClean="0"/>
              <a:t>of the issue</a:t>
            </a:r>
          </a:p>
          <a:p>
            <a:pPr algn="ctr"/>
            <a:r>
              <a:rPr lang="en-US" sz="1800" dirty="0"/>
              <a:t>y</a:t>
            </a:r>
            <a:r>
              <a:rPr lang="en-US" sz="1800" dirty="0" smtClean="0"/>
              <a:t>our offering</a:t>
            </a:r>
          </a:p>
          <a:p>
            <a:pPr algn="ctr"/>
            <a:r>
              <a:rPr lang="en-US" sz="1800" dirty="0" smtClean="0"/>
              <a:t>solves</a:t>
            </a:r>
            <a:endParaRPr lang="en-US" sz="1800" dirty="0"/>
          </a:p>
        </p:txBody>
      </p:sp>
      <p:sp>
        <p:nvSpPr>
          <p:cNvPr id="24" name="Text Box 7"/>
          <p:cNvSpPr txBox="1">
            <a:spLocks noChangeArrowheads="1"/>
          </p:cNvSpPr>
          <p:nvPr/>
        </p:nvSpPr>
        <p:spPr bwMode="auto">
          <a:xfrm>
            <a:off x="3765084" y="4321421"/>
            <a:ext cx="1492716" cy="369332"/>
          </a:xfrm>
          <a:prstGeom prst="rect">
            <a:avLst/>
          </a:prstGeom>
          <a:noFill/>
          <a:ln w="9525">
            <a:noFill/>
            <a:miter lim="800000"/>
            <a:headEnd/>
            <a:tailEnd/>
          </a:ln>
        </p:spPr>
        <p:txBody>
          <a:bodyPr wrap="none">
            <a:spAutoFit/>
          </a:bodyPr>
          <a:lstStyle/>
          <a:p>
            <a:pPr algn="ctr"/>
            <a:r>
              <a:rPr lang="en-US" sz="1800" b="1" dirty="0" smtClean="0">
                <a:solidFill>
                  <a:srgbClr val="009900"/>
                </a:solidFill>
              </a:rPr>
              <a:t>Monetization</a:t>
            </a:r>
            <a:endParaRPr lang="en-US" sz="1800" b="1" dirty="0">
              <a:solidFill>
                <a:srgbClr val="009900"/>
              </a:solidFill>
            </a:endParaRPr>
          </a:p>
        </p:txBody>
      </p:sp>
      <p:sp>
        <p:nvSpPr>
          <p:cNvPr id="28" name="Text Box 7"/>
          <p:cNvSpPr txBox="1">
            <a:spLocks noChangeArrowheads="1"/>
          </p:cNvSpPr>
          <p:nvPr/>
        </p:nvSpPr>
        <p:spPr bwMode="auto">
          <a:xfrm rot="20672307">
            <a:off x="3307765" y="2402266"/>
            <a:ext cx="1107997" cy="369332"/>
          </a:xfrm>
          <a:prstGeom prst="rect">
            <a:avLst/>
          </a:prstGeom>
          <a:noFill/>
          <a:ln w="9525">
            <a:noFill/>
            <a:miter lim="800000"/>
            <a:headEnd/>
            <a:tailEnd/>
          </a:ln>
        </p:spPr>
        <p:txBody>
          <a:bodyPr wrap="none">
            <a:spAutoFit/>
          </a:bodyPr>
          <a:lstStyle/>
          <a:p>
            <a:pPr algn="ctr"/>
            <a:r>
              <a:rPr lang="en-US" sz="1800" b="1" dirty="0" smtClean="0">
                <a:solidFill>
                  <a:srgbClr val="663300"/>
                </a:solidFill>
              </a:rPr>
              <a:t>Activities</a:t>
            </a:r>
            <a:endParaRPr lang="en-US" sz="1800" b="1" dirty="0">
              <a:solidFill>
                <a:srgbClr val="663300"/>
              </a:solidFill>
            </a:endParaRPr>
          </a:p>
        </p:txBody>
      </p:sp>
      <p:grpSp>
        <p:nvGrpSpPr>
          <p:cNvPr id="5" name="Group 4"/>
          <p:cNvGrpSpPr/>
          <p:nvPr/>
        </p:nvGrpSpPr>
        <p:grpSpPr>
          <a:xfrm>
            <a:off x="4504404" y="3016069"/>
            <a:ext cx="1485899" cy="1485899"/>
            <a:chOff x="4504404" y="3016069"/>
            <a:chExt cx="1485899" cy="1485899"/>
          </a:xfrm>
        </p:grpSpPr>
        <p:sp>
          <p:nvSpPr>
            <p:cNvPr id="25" name="Arc 24"/>
            <p:cNvSpPr/>
            <p:nvPr/>
          </p:nvSpPr>
          <p:spPr bwMode="auto">
            <a:xfrm rot="5400000">
              <a:off x="4504404" y="3016069"/>
              <a:ext cx="1485899" cy="1485899"/>
            </a:xfrm>
            <a:prstGeom prst="arc">
              <a:avLst>
                <a:gd name="adj1" fmla="val 18764926"/>
                <a:gd name="adj2" fmla="val 0"/>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cxnSp>
          <p:nvCxnSpPr>
            <p:cNvPr id="3" name="Straight Connector 2"/>
            <p:cNvCxnSpPr/>
            <p:nvPr/>
          </p:nvCxnSpPr>
          <p:spPr bwMode="auto">
            <a:xfrm>
              <a:off x="5716458" y="4180564"/>
              <a:ext cx="156627" cy="142568"/>
            </a:xfrm>
            <a:prstGeom prst="line">
              <a:avLst/>
            </a:prstGeom>
            <a:solidFill>
              <a:schemeClr val="accent1"/>
            </a:solidFill>
            <a:ln w="28575" cap="flat" cmpd="sng" algn="ctr">
              <a:solidFill>
                <a:srgbClr val="009900"/>
              </a:solidFill>
              <a:prstDash val="solid"/>
              <a:round/>
              <a:headEnd type="none" w="med" len="med"/>
              <a:tailEnd type="none" w="med" len="med"/>
            </a:ln>
            <a:effectLst/>
          </p:spPr>
        </p:cxnSp>
      </p:grpSp>
      <p:grpSp>
        <p:nvGrpSpPr>
          <p:cNvPr id="33" name="Group 32"/>
          <p:cNvGrpSpPr/>
          <p:nvPr/>
        </p:nvGrpSpPr>
        <p:grpSpPr>
          <a:xfrm flipH="1">
            <a:off x="3004739" y="3016069"/>
            <a:ext cx="1485899" cy="1485899"/>
            <a:chOff x="4504404" y="3016069"/>
            <a:chExt cx="1485899" cy="1485899"/>
          </a:xfrm>
        </p:grpSpPr>
        <p:sp>
          <p:nvSpPr>
            <p:cNvPr id="34" name="Arc 33"/>
            <p:cNvSpPr/>
            <p:nvPr/>
          </p:nvSpPr>
          <p:spPr bwMode="auto">
            <a:xfrm rot="5400000">
              <a:off x="4504404" y="3016069"/>
              <a:ext cx="1485899" cy="1485899"/>
            </a:xfrm>
            <a:prstGeom prst="arc">
              <a:avLst>
                <a:gd name="adj1" fmla="val 18764926"/>
                <a:gd name="adj2" fmla="val 0"/>
              </a:avLst>
            </a:prstGeom>
            <a:noFill/>
            <a:ln w="28575"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cxnSp>
          <p:nvCxnSpPr>
            <p:cNvPr id="35" name="Straight Connector 34"/>
            <p:cNvCxnSpPr/>
            <p:nvPr/>
          </p:nvCxnSpPr>
          <p:spPr bwMode="auto">
            <a:xfrm>
              <a:off x="5716458" y="4180564"/>
              <a:ext cx="156627" cy="142568"/>
            </a:xfrm>
            <a:prstGeom prst="line">
              <a:avLst/>
            </a:prstGeom>
            <a:solidFill>
              <a:schemeClr val="accent1"/>
            </a:solidFill>
            <a:ln w="28575" cap="flat" cmpd="sng" algn="ctr">
              <a:solidFill>
                <a:srgbClr val="009900"/>
              </a:solidFill>
              <a:prstDash val="solid"/>
              <a:round/>
              <a:headEnd type="none" w="med" len="med"/>
              <a:tailEnd type="none" w="med" len="med"/>
            </a:ln>
            <a:effectLst/>
          </p:spPr>
        </p:cxnSp>
      </p:grpSp>
      <p:grpSp>
        <p:nvGrpSpPr>
          <p:cNvPr id="6" name="Group 5"/>
          <p:cNvGrpSpPr/>
          <p:nvPr/>
        </p:nvGrpSpPr>
        <p:grpSpPr>
          <a:xfrm rot="21018910">
            <a:off x="3768492" y="2429844"/>
            <a:ext cx="1485899" cy="1485899"/>
            <a:chOff x="3768492" y="2429844"/>
            <a:chExt cx="1485899" cy="1485899"/>
          </a:xfrm>
        </p:grpSpPr>
        <p:sp>
          <p:nvSpPr>
            <p:cNvPr id="37" name="Arc 36"/>
            <p:cNvSpPr/>
            <p:nvPr/>
          </p:nvSpPr>
          <p:spPr bwMode="auto">
            <a:xfrm rot="4401551" flipH="1">
              <a:off x="3768492" y="2429844"/>
              <a:ext cx="1485899" cy="1485899"/>
            </a:xfrm>
            <a:prstGeom prst="arc">
              <a:avLst>
                <a:gd name="adj1" fmla="val 18764926"/>
                <a:gd name="adj2" fmla="val 20675186"/>
              </a:avLst>
            </a:prstGeom>
            <a:noFill/>
            <a:ln w="28575" cap="flat" cmpd="sng" algn="ctr">
              <a:solidFill>
                <a:srgbClr val="66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cxnSp>
          <p:nvCxnSpPr>
            <p:cNvPr id="38" name="Straight Connector 37"/>
            <p:cNvCxnSpPr/>
            <p:nvPr/>
          </p:nvCxnSpPr>
          <p:spPr bwMode="auto">
            <a:xfrm rot="9801551" flipH="1">
              <a:off x="4816487" y="2472556"/>
              <a:ext cx="156627" cy="142568"/>
            </a:xfrm>
            <a:prstGeom prst="line">
              <a:avLst/>
            </a:prstGeom>
            <a:solidFill>
              <a:schemeClr val="accent1"/>
            </a:solidFill>
            <a:ln w="28575" cap="flat" cmpd="sng" algn="ctr">
              <a:solidFill>
                <a:srgbClr val="663300"/>
              </a:solidFill>
              <a:prstDash val="solid"/>
              <a:round/>
              <a:headEnd type="none" w="med" len="med"/>
              <a:tailEnd type="none" w="med" len="med"/>
            </a:ln>
            <a:effectLst/>
          </p:spPr>
        </p:cxnSp>
      </p:grpSp>
      <p:grpSp>
        <p:nvGrpSpPr>
          <p:cNvPr id="43" name="Group 42"/>
          <p:cNvGrpSpPr/>
          <p:nvPr/>
        </p:nvGrpSpPr>
        <p:grpSpPr>
          <a:xfrm rot="20649630" flipH="1">
            <a:off x="2835327" y="2678759"/>
            <a:ext cx="1485899" cy="1485899"/>
            <a:chOff x="3768492" y="2429844"/>
            <a:chExt cx="1485899" cy="1485899"/>
          </a:xfrm>
        </p:grpSpPr>
        <p:sp>
          <p:nvSpPr>
            <p:cNvPr id="44" name="Arc 43"/>
            <p:cNvSpPr/>
            <p:nvPr/>
          </p:nvSpPr>
          <p:spPr bwMode="auto">
            <a:xfrm rot="4401551" flipH="1">
              <a:off x="3768492" y="2429844"/>
              <a:ext cx="1485899" cy="1485899"/>
            </a:xfrm>
            <a:prstGeom prst="arc">
              <a:avLst>
                <a:gd name="adj1" fmla="val 18764926"/>
                <a:gd name="adj2" fmla="val 20675186"/>
              </a:avLst>
            </a:prstGeom>
            <a:noFill/>
            <a:ln w="28575" cap="flat" cmpd="sng" algn="ctr">
              <a:solidFill>
                <a:srgbClr val="66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cxnSp>
          <p:nvCxnSpPr>
            <p:cNvPr id="45" name="Straight Connector 44"/>
            <p:cNvCxnSpPr/>
            <p:nvPr/>
          </p:nvCxnSpPr>
          <p:spPr bwMode="auto">
            <a:xfrm rot="9801551" flipH="1">
              <a:off x="4816487" y="2472556"/>
              <a:ext cx="156627" cy="142568"/>
            </a:xfrm>
            <a:prstGeom prst="line">
              <a:avLst/>
            </a:prstGeom>
            <a:solidFill>
              <a:schemeClr val="accent1"/>
            </a:solidFill>
            <a:ln w="28575" cap="flat" cmpd="sng" algn="ctr">
              <a:solidFill>
                <a:srgbClr val="663300"/>
              </a:solidFill>
              <a:prstDash val="solid"/>
              <a:round/>
              <a:headEnd type="none" w="med" len="med"/>
              <a:tailEnd type="none" w="med" len="med"/>
            </a:ln>
            <a:effectLst/>
          </p:spPr>
        </p:cxn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914400"/>
            <a:ext cx="6698951" cy="5528615"/>
          </a:xfrm>
          <a:prstGeom prst="rect">
            <a:avLst/>
          </a:prstGeom>
        </p:spPr>
      </p:pic>
      <p:sp>
        <p:nvSpPr>
          <p:cNvPr id="21"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16</a:t>
            </a:fld>
            <a:endParaRPr lang="en-US" dirty="0"/>
          </a:p>
        </p:txBody>
      </p:sp>
    </p:spTree>
    <p:extLst>
      <p:ext uri="{BB962C8B-B14F-4D97-AF65-F5344CB8AC3E}">
        <p14:creationId xmlns:p14="http://schemas.microsoft.com/office/powerpoint/2010/main" val="3162837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3390900" y="2979683"/>
            <a:ext cx="960383" cy="289714"/>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1935217" y="5589342"/>
            <a:ext cx="941175" cy="289714"/>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4634812" y="5390043"/>
            <a:ext cx="941175" cy="289714"/>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7388648" y="2979683"/>
            <a:ext cx="1392939" cy="289714"/>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3" name="Title 2"/>
          <p:cNvSpPr>
            <a:spLocks noGrp="1"/>
          </p:cNvSpPr>
          <p:nvPr>
            <p:ph type="title"/>
          </p:nvPr>
        </p:nvSpPr>
        <p:spPr>
          <a:xfrm>
            <a:off x="962025" y="152400"/>
            <a:ext cx="8029575" cy="700087"/>
          </a:xfrm>
        </p:spPr>
        <p:txBody>
          <a:bodyPr/>
          <a:lstStyle/>
          <a:p>
            <a:r>
              <a:rPr lang="en-US" dirty="0" smtClean="0"/>
              <a:t>Generalizing: 4 Pillars for Every Business</a:t>
            </a:r>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0000" t="14001" r="12966" b="23379"/>
          <a:stretch/>
        </p:blipFill>
        <p:spPr>
          <a:xfrm>
            <a:off x="1295400" y="990600"/>
            <a:ext cx="6563845" cy="4598742"/>
          </a:xfrm>
          <a:prstGeom prst="rect">
            <a:avLst/>
          </a:prstGeom>
        </p:spPr>
      </p:pic>
      <p:sp>
        <p:nvSpPr>
          <p:cNvPr id="12" name="TextBox 11"/>
          <p:cNvSpPr txBox="1"/>
          <p:nvPr/>
        </p:nvSpPr>
        <p:spPr>
          <a:xfrm>
            <a:off x="1489841" y="5094982"/>
            <a:ext cx="1981200" cy="1077218"/>
          </a:xfrm>
          <a:prstGeom prst="rect">
            <a:avLst/>
          </a:prstGeom>
          <a:noFill/>
        </p:spPr>
        <p:txBody>
          <a:bodyPr wrap="square" rtlCol="0">
            <a:spAutoFit/>
          </a:bodyPr>
          <a:lstStyle/>
          <a:p>
            <a:pPr algn="ctr"/>
            <a:r>
              <a:rPr lang="en-US" sz="1600" dirty="0" smtClean="0"/>
              <a:t>What problem are you trying to solve?</a:t>
            </a:r>
          </a:p>
          <a:p>
            <a:pPr algn="ctr"/>
            <a:r>
              <a:rPr lang="en-US" sz="1600" dirty="0" smtClean="0"/>
              <a:t>(Motivation to change)</a:t>
            </a:r>
            <a:endParaRPr lang="en-US" sz="1600" dirty="0"/>
          </a:p>
        </p:txBody>
      </p:sp>
      <p:sp>
        <p:nvSpPr>
          <p:cNvPr id="13" name="TextBox 12"/>
          <p:cNvSpPr txBox="1"/>
          <p:nvPr/>
        </p:nvSpPr>
        <p:spPr>
          <a:xfrm>
            <a:off x="4114800" y="5094982"/>
            <a:ext cx="1981200" cy="584775"/>
          </a:xfrm>
          <a:prstGeom prst="rect">
            <a:avLst/>
          </a:prstGeom>
          <a:noFill/>
        </p:spPr>
        <p:txBody>
          <a:bodyPr wrap="square" rtlCol="0">
            <a:spAutoFit/>
          </a:bodyPr>
          <a:lstStyle/>
          <a:p>
            <a:pPr algn="ctr"/>
            <a:r>
              <a:rPr lang="en-US" sz="1600" dirty="0" smtClean="0"/>
              <a:t>Who has this issue?</a:t>
            </a:r>
          </a:p>
          <a:p>
            <a:pPr algn="ctr"/>
            <a:r>
              <a:rPr lang="en-US" sz="1600" dirty="0" smtClean="0"/>
              <a:t>(Owner)</a:t>
            </a:r>
            <a:endParaRPr lang="en-US" sz="1600" dirty="0"/>
          </a:p>
        </p:txBody>
      </p:sp>
      <p:sp>
        <p:nvSpPr>
          <p:cNvPr id="14" name="TextBox 13"/>
          <p:cNvSpPr txBox="1"/>
          <p:nvPr/>
        </p:nvSpPr>
        <p:spPr>
          <a:xfrm>
            <a:off x="7162800" y="2438400"/>
            <a:ext cx="1981200" cy="830997"/>
          </a:xfrm>
          <a:prstGeom prst="rect">
            <a:avLst/>
          </a:prstGeom>
          <a:noFill/>
        </p:spPr>
        <p:txBody>
          <a:bodyPr wrap="square" rtlCol="0">
            <a:spAutoFit/>
          </a:bodyPr>
          <a:lstStyle/>
          <a:p>
            <a:pPr algn="ctr"/>
            <a:r>
              <a:rPr lang="en-US" sz="1600" dirty="0" smtClean="0"/>
              <a:t>Can you make money doing this?</a:t>
            </a:r>
          </a:p>
          <a:p>
            <a:pPr algn="ctr"/>
            <a:r>
              <a:rPr lang="en-US" sz="1600" dirty="0" smtClean="0"/>
              <a:t>(Monetization)</a:t>
            </a:r>
            <a:endParaRPr lang="en-US" sz="1600" dirty="0"/>
          </a:p>
        </p:txBody>
      </p:sp>
      <p:sp>
        <p:nvSpPr>
          <p:cNvPr id="15" name="TextBox 14"/>
          <p:cNvSpPr txBox="1"/>
          <p:nvPr/>
        </p:nvSpPr>
        <p:spPr>
          <a:xfrm>
            <a:off x="2895600" y="2438400"/>
            <a:ext cx="1981200" cy="830997"/>
          </a:xfrm>
          <a:prstGeom prst="rect">
            <a:avLst/>
          </a:prstGeom>
          <a:noFill/>
        </p:spPr>
        <p:txBody>
          <a:bodyPr wrap="square" rtlCol="0">
            <a:spAutoFit/>
          </a:bodyPr>
          <a:lstStyle/>
          <a:p>
            <a:pPr algn="ctr"/>
            <a:r>
              <a:rPr lang="en-US" sz="1600" dirty="0" smtClean="0"/>
              <a:t>What can </a:t>
            </a:r>
            <a:r>
              <a:rPr lang="en-US" sz="1600" i="1" dirty="0" smtClean="0"/>
              <a:t>you</a:t>
            </a:r>
            <a:r>
              <a:rPr lang="en-US" sz="1600" dirty="0" smtClean="0"/>
              <a:t> do about it?</a:t>
            </a:r>
          </a:p>
          <a:p>
            <a:pPr algn="ctr"/>
            <a:r>
              <a:rPr lang="en-US" sz="1600" dirty="0" smtClean="0"/>
              <a:t>(Activity)</a:t>
            </a:r>
            <a:endParaRPr lang="en-US" sz="1600" dirty="0"/>
          </a:p>
        </p:txBody>
      </p:sp>
      <p:sp>
        <p:nvSpPr>
          <p:cNvPr id="1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17</a:t>
            </a:fld>
            <a:endParaRPr lang="en-US" dirty="0"/>
          </a:p>
        </p:txBody>
      </p:sp>
    </p:spTree>
    <p:extLst>
      <p:ext uri="{BB962C8B-B14F-4D97-AF65-F5344CB8AC3E}">
        <p14:creationId xmlns:p14="http://schemas.microsoft.com/office/powerpoint/2010/main" val="1686300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Zooming in on one of the Pillars</a:t>
            </a:r>
            <a:endParaRPr lang="en-US" dirty="0"/>
          </a:p>
        </p:txBody>
      </p:sp>
      <p:sp>
        <p:nvSpPr>
          <p:cNvPr id="4" name="Slide Number Placeholder 3"/>
          <p:cNvSpPr>
            <a:spLocks noGrp="1"/>
          </p:cNvSpPr>
          <p:nvPr>
            <p:ph type="sldNum" sz="quarter" idx="4294967295"/>
          </p:nvPr>
        </p:nvSpPr>
        <p:spPr>
          <a:xfrm>
            <a:off x="7042150" y="6477000"/>
            <a:ext cx="1905000" cy="457200"/>
          </a:xfrm>
          <a:prstGeom prst="rect">
            <a:avLst/>
          </a:prstGeom>
        </p:spPr>
        <p:txBody>
          <a:bodyPr/>
          <a:lstStyle/>
          <a:p>
            <a:pPr algn="r">
              <a:defRPr/>
            </a:pPr>
            <a:fld id="{4D6F8EAF-F09C-4ABC-A386-EB508159BD24}" type="slidenum">
              <a:rPr lang="en-US" smtClean="0"/>
              <a:pPr algn="r">
                <a:defRPr/>
              </a:pPr>
              <a:t>18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514464"/>
            <a:ext cx="3124201" cy="3124201"/>
          </a:xfrm>
          <a:prstGeom prst="rect">
            <a:avLst/>
          </a:prstGeom>
        </p:spPr>
      </p:pic>
      <p:sp>
        <p:nvSpPr>
          <p:cNvPr id="6" name="TextBox 5"/>
          <p:cNvSpPr txBox="1"/>
          <p:nvPr/>
        </p:nvSpPr>
        <p:spPr>
          <a:xfrm>
            <a:off x="2295848" y="4188821"/>
            <a:ext cx="2550699" cy="830997"/>
          </a:xfrm>
          <a:prstGeom prst="rect">
            <a:avLst/>
          </a:prstGeom>
          <a:noFill/>
        </p:spPr>
        <p:txBody>
          <a:bodyPr wrap="none" rtlCol="0">
            <a:spAutoFit/>
          </a:bodyPr>
          <a:lstStyle/>
          <a:p>
            <a:pPr algn="ctr"/>
            <a:r>
              <a:rPr lang="en-US" sz="2400" dirty="0" smtClean="0"/>
              <a:t>Who has the issue?</a:t>
            </a:r>
          </a:p>
          <a:p>
            <a:pPr algn="ctr"/>
            <a:r>
              <a:rPr lang="en-US" sz="2400" dirty="0" smtClean="0"/>
              <a:t>(Issue </a:t>
            </a:r>
            <a:r>
              <a:rPr lang="en-US" sz="2400" b="1" dirty="0" smtClean="0"/>
              <a:t>“Owner”</a:t>
            </a:r>
            <a:r>
              <a:rPr lang="en-US" sz="2400" dirty="0" smtClean="0"/>
              <a:t>)</a:t>
            </a:r>
            <a:endParaRPr lang="en-US" sz="2400" b="1"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979020"/>
            <a:ext cx="2209801" cy="2209801"/>
          </a:xfrm>
          <a:prstGeom prst="rect">
            <a:avLst/>
          </a:prstGeom>
        </p:spPr>
      </p:pic>
    </p:spTree>
    <p:extLst>
      <p:ext uri="{BB962C8B-B14F-4D97-AF65-F5344CB8AC3E}">
        <p14:creationId xmlns:p14="http://schemas.microsoft.com/office/powerpoint/2010/main" val="398589611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8857" y="3635538"/>
            <a:ext cx="602272" cy="602272"/>
          </a:xfrm>
          <a:prstGeom prst="rect">
            <a:avLst/>
          </a:prstGeom>
        </p:spPr>
      </p:pic>
      <p:pic>
        <p:nvPicPr>
          <p:cNvPr id="123" name="Picture 1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954" y="5535007"/>
            <a:ext cx="602272" cy="602272"/>
          </a:xfrm>
          <a:prstGeom prst="rect">
            <a:avLst/>
          </a:prstGeom>
        </p:spPr>
      </p:pic>
      <p:sp>
        <p:nvSpPr>
          <p:cNvPr id="2" name="Title 1"/>
          <p:cNvSpPr>
            <a:spLocks noGrp="1"/>
          </p:cNvSpPr>
          <p:nvPr>
            <p:ph type="title"/>
          </p:nvPr>
        </p:nvSpPr>
        <p:spPr>
          <a:xfrm>
            <a:off x="988039" y="381000"/>
            <a:ext cx="7927361" cy="685800"/>
          </a:xfrm>
        </p:spPr>
        <p:txBody>
          <a:bodyPr/>
          <a:lstStyle/>
          <a:p>
            <a:r>
              <a:rPr lang="en-US" dirty="0" smtClean="0"/>
              <a:t>Zoom in on issue “Owner” pillar to </a:t>
            </a:r>
            <a:br>
              <a:rPr lang="en-US" dirty="0" smtClean="0"/>
            </a:br>
            <a:r>
              <a:rPr lang="en-US" dirty="0"/>
              <a:t>	</a:t>
            </a:r>
            <a:r>
              <a:rPr lang="en-US" dirty="0" smtClean="0"/>
              <a:t>			four different levels</a:t>
            </a:r>
            <a:endParaRPr lang="en-US" dirty="0"/>
          </a:p>
        </p:txBody>
      </p:sp>
      <p:grpSp>
        <p:nvGrpSpPr>
          <p:cNvPr id="9" name="Group 8"/>
          <p:cNvGrpSpPr/>
          <p:nvPr/>
        </p:nvGrpSpPr>
        <p:grpSpPr>
          <a:xfrm>
            <a:off x="1280537" y="2991987"/>
            <a:ext cx="1905000" cy="994835"/>
            <a:chOff x="4800600" y="5108661"/>
            <a:chExt cx="1905000" cy="994835"/>
          </a:xfrm>
          <a:solidFill>
            <a:srgbClr val="4F81BD"/>
          </a:solidFill>
        </p:grpSpPr>
        <p:sp>
          <p:nvSpPr>
            <p:cNvPr id="10" name="Oval 9"/>
            <p:cNvSpPr/>
            <p:nvPr/>
          </p:nvSpPr>
          <p:spPr>
            <a:xfrm>
              <a:off x="5198534" y="5388062"/>
              <a:ext cx="228600" cy="228600"/>
            </a:xfrm>
            <a:prstGeom prst="ellipse">
              <a:avLst/>
            </a:prstGeom>
            <a:grp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70190" y="5587029"/>
              <a:ext cx="228600" cy="228600"/>
            </a:xfrm>
            <a:prstGeom prst="ellipse">
              <a:avLst/>
            </a:prstGeom>
            <a:grp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98534" y="5874896"/>
              <a:ext cx="228600" cy="228600"/>
            </a:xfrm>
            <a:prstGeom prst="ellipse">
              <a:avLst/>
            </a:prstGeom>
            <a:grp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00600" y="5680162"/>
              <a:ext cx="228600" cy="228600"/>
            </a:xfrm>
            <a:prstGeom prst="ellipse">
              <a:avLst/>
            </a:prstGeom>
            <a:grp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70190" y="5108661"/>
              <a:ext cx="228600" cy="228600"/>
            </a:xfrm>
            <a:prstGeom prst="ellipse">
              <a:avLst/>
            </a:prstGeom>
            <a:grp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019800" y="5337261"/>
              <a:ext cx="228600" cy="228600"/>
            </a:xfrm>
            <a:prstGeom prst="ellipse">
              <a:avLst/>
            </a:prstGeom>
            <a:grp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19800" y="5794462"/>
              <a:ext cx="228600" cy="228600"/>
            </a:xfrm>
            <a:prstGeom prst="ellipse">
              <a:avLst/>
            </a:prstGeom>
            <a:grp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77000" y="5472729"/>
              <a:ext cx="228600" cy="228600"/>
            </a:xfrm>
            <a:prstGeom prst="ellipse">
              <a:avLst/>
            </a:prstGeom>
            <a:grp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13" idx="7"/>
              <a:endCxn id="10" idx="3"/>
            </p:cNvCxnSpPr>
            <p:nvPr/>
          </p:nvCxnSpPr>
          <p:spPr>
            <a:xfrm flipV="1">
              <a:off x="4995722" y="5583184"/>
              <a:ext cx="236290" cy="130456"/>
            </a:xfrm>
            <a:prstGeom prst="straightConnector1">
              <a:avLst/>
            </a:prstGeom>
            <a:grp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5"/>
              <a:endCxn id="11" idx="1"/>
            </p:cNvCxnSpPr>
            <p:nvPr/>
          </p:nvCxnSpPr>
          <p:spPr>
            <a:xfrm>
              <a:off x="5393656" y="5583184"/>
              <a:ext cx="210012" cy="37323"/>
            </a:xfrm>
            <a:prstGeom prst="straightConnector1">
              <a:avLst/>
            </a:prstGeom>
            <a:grp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7"/>
              <a:endCxn id="14" idx="3"/>
            </p:cNvCxnSpPr>
            <p:nvPr/>
          </p:nvCxnSpPr>
          <p:spPr>
            <a:xfrm flipV="1">
              <a:off x="5393656" y="5303783"/>
              <a:ext cx="210012" cy="117757"/>
            </a:xfrm>
            <a:prstGeom prst="straightConnector1">
              <a:avLst/>
            </a:prstGeom>
            <a:grp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6"/>
            </p:cNvCxnSpPr>
            <p:nvPr/>
          </p:nvCxnSpPr>
          <p:spPr>
            <a:xfrm flipV="1">
              <a:off x="5427134" y="5794462"/>
              <a:ext cx="176534" cy="194734"/>
            </a:xfrm>
            <a:prstGeom prst="straightConnector1">
              <a:avLst/>
            </a:prstGeom>
            <a:grp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794945" y="5502362"/>
              <a:ext cx="224855" cy="135078"/>
            </a:xfrm>
            <a:prstGeom prst="straightConnector1">
              <a:avLst/>
            </a:prstGeom>
            <a:grp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7"/>
              <a:endCxn id="17" idx="3"/>
            </p:cNvCxnSpPr>
            <p:nvPr/>
          </p:nvCxnSpPr>
          <p:spPr>
            <a:xfrm flipV="1">
              <a:off x="6214922" y="5667851"/>
              <a:ext cx="295556" cy="160089"/>
            </a:xfrm>
            <a:prstGeom prst="straightConnector1">
              <a:avLst/>
            </a:prstGeom>
            <a:grp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5" idx="1"/>
            </p:cNvCxnSpPr>
            <p:nvPr/>
          </p:nvCxnSpPr>
          <p:spPr>
            <a:xfrm>
              <a:off x="5815967" y="5263372"/>
              <a:ext cx="237311" cy="107367"/>
            </a:xfrm>
            <a:prstGeom prst="straightConnector1">
              <a:avLst/>
            </a:prstGeom>
            <a:grp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6"/>
              <a:endCxn id="17" idx="2"/>
            </p:cNvCxnSpPr>
            <p:nvPr/>
          </p:nvCxnSpPr>
          <p:spPr>
            <a:xfrm>
              <a:off x="6248400" y="5451561"/>
              <a:ext cx="228600" cy="135468"/>
            </a:xfrm>
            <a:prstGeom prst="straightConnector1">
              <a:avLst/>
            </a:prstGeom>
            <a:grp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5"/>
              <a:endCxn id="16" idx="1"/>
            </p:cNvCxnSpPr>
            <p:nvPr/>
          </p:nvCxnSpPr>
          <p:spPr>
            <a:xfrm>
              <a:off x="5765312" y="5782151"/>
              <a:ext cx="287966" cy="45789"/>
            </a:xfrm>
            <a:prstGeom prst="straightConnector1">
              <a:avLst/>
            </a:prstGeom>
            <a:grp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4"/>
              <a:endCxn id="11" idx="0"/>
            </p:cNvCxnSpPr>
            <p:nvPr/>
          </p:nvCxnSpPr>
          <p:spPr>
            <a:xfrm>
              <a:off x="5684490" y="5337261"/>
              <a:ext cx="0" cy="249768"/>
            </a:xfrm>
            <a:prstGeom prst="straightConnector1">
              <a:avLst/>
            </a:prstGeom>
            <a:grp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6" idx="0"/>
            </p:cNvCxnSpPr>
            <p:nvPr/>
          </p:nvCxnSpPr>
          <p:spPr>
            <a:xfrm>
              <a:off x="6134100" y="5587029"/>
              <a:ext cx="0" cy="207433"/>
            </a:xfrm>
            <a:prstGeom prst="straightConnector1">
              <a:avLst/>
            </a:prstGeom>
            <a:grp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0"/>
              <a:endCxn id="10" idx="4"/>
            </p:cNvCxnSpPr>
            <p:nvPr/>
          </p:nvCxnSpPr>
          <p:spPr>
            <a:xfrm flipV="1">
              <a:off x="5312834" y="5616662"/>
              <a:ext cx="0" cy="258234"/>
            </a:xfrm>
            <a:prstGeom prst="straightConnector1">
              <a:avLst/>
            </a:prstGeom>
            <a:grp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2"/>
              <a:endCxn id="13" idx="5"/>
            </p:cNvCxnSpPr>
            <p:nvPr/>
          </p:nvCxnSpPr>
          <p:spPr>
            <a:xfrm flipH="1" flipV="1">
              <a:off x="4995722" y="5875284"/>
              <a:ext cx="202812" cy="113912"/>
            </a:xfrm>
            <a:prstGeom prst="straightConnector1">
              <a:avLst/>
            </a:prstGeom>
            <a:grp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4116274" y="4440727"/>
            <a:ext cx="632152" cy="532339"/>
            <a:chOff x="6193868" y="609600"/>
            <a:chExt cx="1447800" cy="1219200"/>
          </a:xfrm>
          <a:solidFill>
            <a:srgbClr val="4F81BD"/>
          </a:solidFill>
        </p:grpSpPr>
        <p:sp>
          <p:nvSpPr>
            <p:cNvPr id="70" name="Rectangle 69"/>
            <p:cNvSpPr/>
            <p:nvPr/>
          </p:nvSpPr>
          <p:spPr>
            <a:xfrm>
              <a:off x="6193868" y="1143000"/>
              <a:ext cx="1447800" cy="6858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6295740" y="1295400"/>
              <a:ext cx="1283812" cy="152400"/>
              <a:chOff x="6295740" y="1295400"/>
              <a:chExt cx="1283812" cy="152400"/>
            </a:xfrm>
            <a:grpFill/>
          </p:grpSpPr>
          <p:sp>
            <p:nvSpPr>
              <p:cNvPr id="80" name="Rectangle 79"/>
              <p:cNvSpPr/>
              <p:nvPr/>
            </p:nvSpPr>
            <p:spPr>
              <a:xfrm>
                <a:off x="6295740"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52202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748304"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974586"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200868"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42715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6305550" y="1523458"/>
              <a:ext cx="1283812" cy="152400"/>
              <a:chOff x="6295740" y="1295400"/>
              <a:chExt cx="1283812" cy="152400"/>
            </a:xfrm>
            <a:grpFill/>
          </p:grpSpPr>
          <p:sp>
            <p:nvSpPr>
              <p:cNvPr id="74" name="Rectangle 73"/>
              <p:cNvSpPr/>
              <p:nvPr/>
            </p:nvSpPr>
            <p:spPr>
              <a:xfrm>
                <a:off x="6295740"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52202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48304"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974586"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200868"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42715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rapezoid 72"/>
            <p:cNvSpPr/>
            <p:nvPr/>
          </p:nvSpPr>
          <p:spPr>
            <a:xfrm>
              <a:off x="6218516" y="609600"/>
              <a:ext cx="258484" cy="533400"/>
            </a:xfrm>
            <a:prstGeom prst="trapezoid">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4800600" y="4877861"/>
            <a:ext cx="632152" cy="532339"/>
            <a:chOff x="6193868" y="609600"/>
            <a:chExt cx="1447800" cy="1219200"/>
          </a:xfrm>
          <a:solidFill>
            <a:srgbClr val="4F81BD"/>
          </a:solidFill>
        </p:grpSpPr>
        <p:sp>
          <p:nvSpPr>
            <p:cNvPr id="87" name="Rectangle 86"/>
            <p:cNvSpPr/>
            <p:nvPr/>
          </p:nvSpPr>
          <p:spPr>
            <a:xfrm>
              <a:off x="6193868" y="1143000"/>
              <a:ext cx="1447800" cy="6858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6295740" y="1295400"/>
              <a:ext cx="1283812" cy="152400"/>
              <a:chOff x="6295740" y="1295400"/>
              <a:chExt cx="1283812" cy="152400"/>
            </a:xfrm>
            <a:grpFill/>
          </p:grpSpPr>
          <p:sp>
            <p:nvSpPr>
              <p:cNvPr id="97" name="Rectangle 96"/>
              <p:cNvSpPr/>
              <p:nvPr/>
            </p:nvSpPr>
            <p:spPr>
              <a:xfrm>
                <a:off x="6295740"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52202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748304"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6974586"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7200868"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742715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6305550" y="1523458"/>
              <a:ext cx="1283812" cy="152400"/>
              <a:chOff x="6295740" y="1295400"/>
              <a:chExt cx="1283812" cy="152400"/>
            </a:xfrm>
            <a:grpFill/>
          </p:grpSpPr>
          <p:sp>
            <p:nvSpPr>
              <p:cNvPr id="91" name="Rectangle 90"/>
              <p:cNvSpPr/>
              <p:nvPr/>
            </p:nvSpPr>
            <p:spPr>
              <a:xfrm>
                <a:off x="6295740"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52202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6748304"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974586"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200868"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42715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rapezoid 89"/>
            <p:cNvSpPr/>
            <p:nvPr/>
          </p:nvSpPr>
          <p:spPr>
            <a:xfrm>
              <a:off x="6218516" y="609600"/>
              <a:ext cx="258484" cy="533400"/>
            </a:xfrm>
            <a:prstGeom prst="trapezoid">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3886200" y="5030261"/>
            <a:ext cx="632152" cy="532339"/>
            <a:chOff x="6193868" y="609600"/>
            <a:chExt cx="1447800" cy="1219200"/>
          </a:xfrm>
          <a:solidFill>
            <a:srgbClr val="4F81BD"/>
          </a:solidFill>
        </p:grpSpPr>
        <p:sp>
          <p:nvSpPr>
            <p:cNvPr id="104" name="Rectangle 103"/>
            <p:cNvSpPr/>
            <p:nvPr/>
          </p:nvSpPr>
          <p:spPr>
            <a:xfrm>
              <a:off x="6193868" y="1143000"/>
              <a:ext cx="1447800" cy="6858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a:off x="6295740" y="1295400"/>
              <a:ext cx="1283812" cy="152400"/>
              <a:chOff x="6295740" y="1295400"/>
              <a:chExt cx="1283812" cy="152400"/>
            </a:xfrm>
            <a:grpFill/>
          </p:grpSpPr>
          <p:sp>
            <p:nvSpPr>
              <p:cNvPr id="114" name="Rectangle 113"/>
              <p:cNvSpPr/>
              <p:nvPr/>
            </p:nvSpPr>
            <p:spPr>
              <a:xfrm>
                <a:off x="6295740"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652202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6748304"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6974586"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7200868"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742715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6305550" y="1523458"/>
              <a:ext cx="1283812" cy="152400"/>
              <a:chOff x="6295740" y="1295400"/>
              <a:chExt cx="1283812" cy="152400"/>
            </a:xfrm>
            <a:grpFill/>
          </p:grpSpPr>
          <p:sp>
            <p:nvSpPr>
              <p:cNvPr id="108" name="Rectangle 107"/>
              <p:cNvSpPr/>
              <p:nvPr/>
            </p:nvSpPr>
            <p:spPr>
              <a:xfrm>
                <a:off x="6295740"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52202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6748304"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974586"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7200868"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742715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Trapezoid 106"/>
            <p:cNvSpPr/>
            <p:nvPr/>
          </p:nvSpPr>
          <p:spPr>
            <a:xfrm>
              <a:off x="6218516" y="609600"/>
              <a:ext cx="258484" cy="533400"/>
            </a:xfrm>
            <a:prstGeom prst="trapezoid">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6858000" y="6137279"/>
            <a:ext cx="229396" cy="492121"/>
            <a:chOff x="7344534" y="6061079"/>
            <a:chExt cx="229396" cy="492121"/>
          </a:xfrm>
        </p:grpSpPr>
        <p:sp>
          <p:nvSpPr>
            <p:cNvPr id="136" name="Rounded Rectangle 135"/>
            <p:cNvSpPr/>
            <p:nvPr/>
          </p:nvSpPr>
          <p:spPr>
            <a:xfrm rot="16200000">
              <a:off x="7336630" y="6364755"/>
              <a:ext cx="245203" cy="131687"/>
            </a:xfrm>
            <a:prstGeom prst="round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rot="16200000">
              <a:off x="7370818" y="6143915"/>
              <a:ext cx="176827" cy="229396"/>
            </a:xfrm>
            <a:prstGeom prst="round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401882" y="6096923"/>
              <a:ext cx="114698" cy="95582"/>
            </a:xfrm>
            <a:prstGeom prst="ellipse">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401882" y="6061079"/>
              <a:ext cx="114698" cy="114698"/>
            </a:xfrm>
            <a:prstGeom prst="ellipse">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TextBox 144"/>
          <p:cNvSpPr txBox="1"/>
          <p:nvPr/>
        </p:nvSpPr>
        <p:spPr>
          <a:xfrm>
            <a:off x="1779891" y="1872572"/>
            <a:ext cx="889987"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Society</a:t>
            </a:r>
            <a:endParaRPr lang="en-US" sz="1800" b="1" dirty="0">
              <a:latin typeface="Times New Roman" panose="02020603050405020304" pitchFamily="18" charset="0"/>
              <a:cs typeface="Times New Roman" panose="02020603050405020304" pitchFamily="18" charset="0"/>
            </a:endParaRPr>
          </a:p>
        </p:txBody>
      </p:sp>
      <p:sp>
        <p:nvSpPr>
          <p:cNvPr id="146" name="TextBox 145"/>
          <p:cNvSpPr txBox="1"/>
          <p:nvPr/>
        </p:nvSpPr>
        <p:spPr>
          <a:xfrm>
            <a:off x="3389293" y="3327761"/>
            <a:ext cx="3791423" cy="369332"/>
          </a:xfrm>
          <a:prstGeom prst="rect">
            <a:avLst/>
          </a:prstGeom>
          <a:noFill/>
        </p:spPr>
        <p:txBody>
          <a:bodyPr wrap="none" rtlCol="0">
            <a:spAutoFit/>
          </a:bodyPr>
          <a:lstStyle/>
          <a:p>
            <a:r>
              <a:rPr lang="en-US" sz="1800" b="1" dirty="0" smtClean="0">
                <a:latin typeface="Times New Roman" panose="02020603050405020304" pitchFamily="18" charset="0"/>
                <a:cs typeface="Times New Roman" panose="02020603050405020304" pitchFamily="18" charset="0"/>
              </a:rPr>
              <a:t>Industry</a:t>
            </a:r>
            <a:r>
              <a:rPr lang="en-US" sz="1600"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(ecosystem or network of businesses)</a:t>
            </a:r>
            <a:endParaRPr lang="en-US" dirty="0">
              <a:latin typeface="Times New Roman" panose="02020603050405020304" pitchFamily="18" charset="0"/>
              <a:cs typeface="Times New Roman" panose="02020603050405020304" pitchFamily="18" charset="0"/>
            </a:endParaRPr>
          </a:p>
        </p:txBody>
      </p:sp>
      <p:sp>
        <p:nvSpPr>
          <p:cNvPr id="147" name="TextBox 146"/>
          <p:cNvSpPr txBox="1"/>
          <p:nvPr/>
        </p:nvSpPr>
        <p:spPr>
          <a:xfrm>
            <a:off x="7124329" y="6336268"/>
            <a:ext cx="1159292" cy="369332"/>
          </a:xfrm>
          <a:prstGeom prst="rect">
            <a:avLst/>
          </a:prstGeom>
          <a:noFill/>
        </p:spPr>
        <p:txBody>
          <a:bodyPr wrap="none" rtlCol="0">
            <a:spAutoFit/>
          </a:bodyPr>
          <a:lstStyle/>
          <a:p>
            <a:pPr algn="ctr"/>
            <a:r>
              <a:rPr lang="en-US" sz="1800" b="1" dirty="0" smtClean="0">
                <a:latin typeface="Times New Roman" panose="02020603050405020304" pitchFamily="18" charset="0"/>
                <a:cs typeface="Times New Roman" panose="02020603050405020304" pitchFamily="18" charset="0"/>
              </a:rPr>
              <a:t>Customer</a:t>
            </a:r>
            <a:endParaRPr lang="en-US" sz="1800" b="1" dirty="0">
              <a:latin typeface="Times New Roman" panose="02020603050405020304" pitchFamily="18" charset="0"/>
              <a:cs typeface="Times New Roman" panose="02020603050405020304" pitchFamily="18" charset="0"/>
            </a:endParaRPr>
          </a:p>
        </p:txBody>
      </p:sp>
      <p:sp>
        <p:nvSpPr>
          <p:cNvPr id="148" name="TextBox 147"/>
          <p:cNvSpPr txBox="1"/>
          <p:nvPr/>
        </p:nvSpPr>
        <p:spPr>
          <a:xfrm>
            <a:off x="5613151" y="4916269"/>
            <a:ext cx="1043877" cy="646331"/>
          </a:xfrm>
          <a:prstGeom prst="rect">
            <a:avLst/>
          </a:prstGeom>
          <a:noFill/>
        </p:spPr>
        <p:txBody>
          <a:bodyPr wrap="none" rtlCol="0">
            <a:spAutoFit/>
          </a:bodyPr>
          <a:lstStyle/>
          <a:p>
            <a:pPr algn="ctr"/>
            <a:r>
              <a:rPr lang="en-US" sz="1800" b="1" dirty="0" smtClean="0">
                <a:latin typeface="Times New Roman" panose="02020603050405020304" pitchFamily="18" charset="0"/>
                <a:cs typeface="Times New Roman" panose="02020603050405020304" pitchFamily="18" charset="0"/>
              </a:rPr>
              <a:t>Industry</a:t>
            </a:r>
          </a:p>
          <a:p>
            <a:pPr algn="ctr"/>
            <a:r>
              <a:rPr lang="en-US" sz="1800" b="1" dirty="0" smtClean="0">
                <a:latin typeface="Times New Roman" panose="02020603050405020304" pitchFamily="18" charset="0"/>
                <a:cs typeface="Times New Roman" panose="02020603050405020304" pitchFamily="18" charset="0"/>
              </a:rPr>
              <a:t>Segment</a:t>
            </a:r>
            <a:endParaRPr lang="en-US" sz="1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062" y="1068815"/>
            <a:ext cx="1572829" cy="19660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601" y="2247823"/>
            <a:ext cx="602272" cy="602272"/>
          </a:xfrm>
          <a:prstGeom prst="rect">
            <a:avLst/>
          </a:prstGeom>
        </p:spPr>
      </p:pic>
      <p:sp>
        <p:nvSpPr>
          <p:cNvPr id="120" name="Slide Number Placeholder 3"/>
          <p:cNvSpPr>
            <a:spLocks noGrp="1"/>
          </p:cNvSpPr>
          <p:nvPr>
            <p:ph type="sldNum" sz="quarter" idx="4294967295"/>
          </p:nvPr>
        </p:nvSpPr>
        <p:spPr>
          <a:xfrm>
            <a:off x="7042150" y="6477000"/>
            <a:ext cx="1905000" cy="457200"/>
          </a:xfrm>
          <a:prstGeom prst="rect">
            <a:avLst/>
          </a:prstGeom>
        </p:spPr>
        <p:txBody>
          <a:bodyPr/>
          <a:lstStyle/>
          <a:p>
            <a:pPr algn="r">
              <a:defRPr/>
            </a:pPr>
            <a:fld id="{4D6F8EAF-F09C-4ABC-A386-EB508159BD24}" type="slidenum">
              <a:rPr lang="en-US" smtClean="0"/>
              <a:pPr algn="r">
                <a:defRPr/>
              </a:pPr>
              <a:t>19</a:t>
            </a:fld>
            <a:endParaRPr lang="en-US" dirty="0"/>
          </a:p>
        </p:txBody>
      </p:sp>
    </p:spTree>
    <p:extLst>
      <p:ext uri="{BB962C8B-B14F-4D97-AF65-F5344CB8AC3E}">
        <p14:creationId xmlns:p14="http://schemas.microsoft.com/office/powerpoint/2010/main" val="546722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628650"/>
            <a:ext cx="3120511" cy="4694334"/>
          </a:xfrm>
          <a:prstGeom prst="rect">
            <a:avLst/>
          </a:prstGeom>
        </p:spPr>
      </p:pic>
      <p:sp>
        <p:nvSpPr>
          <p:cNvPr id="2" name="TextBox 1"/>
          <p:cNvSpPr txBox="1"/>
          <p:nvPr/>
        </p:nvSpPr>
        <p:spPr>
          <a:xfrm>
            <a:off x="3424559" y="5539115"/>
            <a:ext cx="2519792" cy="738664"/>
          </a:xfrm>
          <a:prstGeom prst="rect">
            <a:avLst/>
          </a:prstGeom>
          <a:noFill/>
        </p:spPr>
        <p:txBody>
          <a:bodyPr wrap="none" rtlCol="0">
            <a:spAutoFit/>
          </a:bodyPr>
          <a:lstStyle/>
          <a:p>
            <a:pPr algn="ctr"/>
            <a:r>
              <a:rPr lang="en-029" dirty="0" smtClean="0"/>
              <a:t>Cambridge Press, 2014</a:t>
            </a:r>
          </a:p>
          <a:p>
            <a:pPr algn="ctr"/>
            <a:r>
              <a:rPr lang="en-029" dirty="0" smtClean="0"/>
              <a:t>Available at:</a:t>
            </a:r>
          </a:p>
          <a:p>
            <a:pPr algn="ctr"/>
            <a:r>
              <a:rPr lang="en-029" b="1" dirty="0" smtClean="0"/>
              <a:t>www.entrepreneurialarch.com</a:t>
            </a:r>
            <a:endParaRPr lang="en-US" b="1" dirty="0"/>
          </a:p>
        </p:txBody>
      </p:sp>
      <p:sp>
        <p:nvSpPr>
          <p:cNvPr id="5"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2</a:t>
            </a:fld>
            <a:endParaRPr lang="en-US" dirty="0"/>
          </a:p>
        </p:txBody>
      </p:sp>
    </p:spTree>
    <p:extLst>
      <p:ext uri="{BB962C8B-B14F-4D97-AF65-F5344CB8AC3E}">
        <p14:creationId xmlns:p14="http://schemas.microsoft.com/office/powerpoint/2010/main" val="2426213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086999" y="2566001"/>
            <a:ext cx="7711033" cy="203802"/>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1086999" y="2996598"/>
            <a:ext cx="7711033" cy="203802"/>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1093568" y="3017520"/>
            <a:ext cx="7898032" cy="2314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Times New Roman" pitchFamily="18" charset="0"/>
            </a:endParaRPr>
          </a:p>
        </p:txBody>
      </p:sp>
      <p:sp>
        <p:nvSpPr>
          <p:cNvPr id="12" name="Rectangle 11"/>
          <p:cNvSpPr/>
          <p:nvPr/>
        </p:nvSpPr>
        <p:spPr bwMode="auto">
          <a:xfrm>
            <a:off x="1086999" y="3200400"/>
            <a:ext cx="7893913" cy="2491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1103866" y="0"/>
            <a:ext cx="8229600" cy="808038"/>
          </a:xfrm>
        </p:spPr>
        <p:txBody>
          <a:bodyPr/>
          <a:lstStyle/>
          <a:p>
            <a:r>
              <a:rPr lang="en-029" dirty="0" smtClean="0"/>
              <a:t>Every Business:  4 Components </a:t>
            </a:r>
            <a:endParaRPr lang="en-US" dirty="0"/>
          </a:p>
        </p:txBody>
      </p:sp>
      <p:sp>
        <p:nvSpPr>
          <p:cNvPr id="5" name="TextBox 4"/>
          <p:cNvSpPr txBox="1"/>
          <p:nvPr/>
        </p:nvSpPr>
        <p:spPr>
          <a:xfrm>
            <a:off x="4669551" y="2285762"/>
            <a:ext cx="1702710" cy="1169551"/>
          </a:xfrm>
          <a:prstGeom prst="rect">
            <a:avLst/>
          </a:prstGeom>
          <a:noFill/>
        </p:spPr>
        <p:txBody>
          <a:bodyPr wrap="none" rtlCol="0">
            <a:spAutoFit/>
          </a:bodyPr>
          <a:lstStyle/>
          <a:p>
            <a:r>
              <a:rPr lang="en-US" b="1" u="sng" dirty="0" smtClean="0"/>
              <a:t>Activity (what/how)</a:t>
            </a:r>
          </a:p>
          <a:p>
            <a:pPr marL="342900" indent="-342900">
              <a:buFont typeface="Arial" pitchFamily="34" charset="0"/>
              <a:buChar char="•"/>
            </a:pPr>
            <a:r>
              <a:rPr lang="en-US" dirty="0" smtClean="0"/>
              <a:t>Opening</a:t>
            </a:r>
          </a:p>
          <a:p>
            <a:pPr marL="342900" indent="-342900">
              <a:buFont typeface="Arial" pitchFamily="34" charset="0"/>
              <a:buChar char="•"/>
            </a:pPr>
            <a:r>
              <a:rPr lang="en-US" dirty="0" smtClean="0"/>
              <a:t>Capabilities</a:t>
            </a:r>
            <a:endParaRPr lang="en-US" dirty="0"/>
          </a:p>
          <a:p>
            <a:pPr marL="342900" indent="-342900">
              <a:buFont typeface="Arial" pitchFamily="34" charset="0"/>
              <a:buChar char="•"/>
            </a:pPr>
            <a:r>
              <a:rPr lang="en-US" dirty="0" smtClean="0"/>
              <a:t>Approach</a:t>
            </a:r>
            <a:endParaRPr lang="en-US" dirty="0"/>
          </a:p>
          <a:p>
            <a:pPr marL="342900" indent="-342900">
              <a:buFont typeface="Arial" pitchFamily="34" charset="0"/>
              <a:buChar char="•"/>
            </a:pPr>
            <a:r>
              <a:rPr lang="en-US" dirty="0" smtClean="0"/>
              <a:t>Offering/Action</a:t>
            </a:r>
            <a:endParaRPr lang="en-US" dirty="0"/>
          </a:p>
        </p:txBody>
      </p:sp>
      <p:sp>
        <p:nvSpPr>
          <p:cNvPr id="15" name="TextBox 14"/>
          <p:cNvSpPr txBox="1"/>
          <p:nvPr/>
        </p:nvSpPr>
        <p:spPr>
          <a:xfrm>
            <a:off x="2801250" y="2285762"/>
            <a:ext cx="1694695" cy="1169551"/>
          </a:xfrm>
          <a:prstGeom prst="rect">
            <a:avLst/>
          </a:prstGeom>
          <a:noFill/>
        </p:spPr>
        <p:txBody>
          <a:bodyPr wrap="none" rtlCol="0">
            <a:spAutoFit/>
          </a:bodyPr>
          <a:lstStyle/>
          <a:p>
            <a:r>
              <a:rPr lang="en-US" b="1" u="sng" dirty="0" smtClean="0"/>
              <a:t>Motive (why)</a:t>
            </a:r>
          </a:p>
          <a:p>
            <a:pPr marL="285750" indent="-285750">
              <a:buFont typeface="Arial" pitchFamily="34" charset="0"/>
              <a:buChar char="•"/>
            </a:pPr>
            <a:r>
              <a:rPr lang="en-US" dirty="0" smtClean="0"/>
              <a:t>Macro Driver</a:t>
            </a:r>
          </a:p>
          <a:p>
            <a:pPr marL="285750" indent="-285750">
              <a:buFont typeface="Arial" pitchFamily="34" charset="0"/>
              <a:buChar char="•"/>
            </a:pPr>
            <a:r>
              <a:rPr lang="en-US" dirty="0" smtClean="0"/>
              <a:t>General </a:t>
            </a:r>
            <a:r>
              <a:rPr lang="en-US" dirty="0"/>
              <a:t>Problem</a:t>
            </a:r>
          </a:p>
          <a:p>
            <a:pPr marL="285750" indent="-285750">
              <a:buFont typeface="Arial" pitchFamily="34" charset="0"/>
              <a:buChar char="•"/>
            </a:pPr>
            <a:r>
              <a:rPr lang="en-US" dirty="0"/>
              <a:t>Specific Issue</a:t>
            </a:r>
          </a:p>
          <a:p>
            <a:pPr marL="285750" indent="-285750">
              <a:buFont typeface="Arial" pitchFamily="34" charset="0"/>
              <a:buChar char="•"/>
            </a:pPr>
            <a:r>
              <a:rPr lang="en-US" dirty="0" smtClean="0"/>
              <a:t>Need/Desire</a:t>
            </a:r>
            <a:endParaRPr lang="en-US" dirty="0"/>
          </a:p>
        </p:txBody>
      </p:sp>
      <p:cxnSp>
        <p:nvCxnSpPr>
          <p:cNvPr id="23" name="Straight Arrow Connector 22"/>
          <p:cNvCxnSpPr/>
          <p:nvPr/>
        </p:nvCxnSpPr>
        <p:spPr bwMode="auto">
          <a:xfrm>
            <a:off x="980288" y="2491844"/>
            <a:ext cx="0" cy="937156"/>
          </a:xfrm>
          <a:prstGeom prst="straightConnector1">
            <a:avLst/>
          </a:prstGeom>
          <a:solidFill>
            <a:schemeClr val="accent1"/>
          </a:solidFill>
          <a:ln w="28575" cap="flat" cmpd="sng" algn="ctr">
            <a:solidFill>
              <a:schemeClr val="bg2"/>
            </a:solidFill>
            <a:prstDash val="solid"/>
            <a:round/>
            <a:headEnd type="arrow" w="med" len="med"/>
            <a:tailEnd type="arrow" w="med" len="med"/>
          </a:ln>
          <a:effectLst/>
        </p:spPr>
      </p:cxnSp>
      <p:sp>
        <p:nvSpPr>
          <p:cNvPr id="24" name="TextBox 23"/>
          <p:cNvSpPr txBox="1"/>
          <p:nvPr/>
        </p:nvSpPr>
        <p:spPr>
          <a:xfrm rot="16200000">
            <a:off x="76873" y="2731533"/>
            <a:ext cx="1435008" cy="307777"/>
          </a:xfrm>
          <a:prstGeom prst="rect">
            <a:avLst/>
          </a:prstGeom>
          <a:noFill/>
        </p:spPr>
        <p:txBody>
          <a:bodyPr wrap="none" rtlCol="0">
            <a:spAutoFit/>
          </a:bodyPr>
          <a:lstStyle/>
          <a:p>
            <a:r>
              <a:rPr lang="en-US" b="1" dirty="0" smtClean="0"/>
              <a:t>Zooming In/Out</a:t>
            </a:r>
            <a:endParaRPr lang="en-US" b="1" dirty="0"/>
          </a:p>
        </p:txBody>
      </p:sp>
      <p:sp>
        <p:nvSpPr>
          <p:cNvPr id="25" name="TextBox 24"/>
          <p:cNvSpPr txBox="1"/>
          <p:nvPr/>
        </p:nvSpPr>
        <p:spPr>
          <a:xfrm>
            <a:off x="6691675" y="2285762"/>
            <a:ext cx="2307042" cy="1600438"/>
          </a:xfrm>
          <a:prstGeom prst="rect">
            <a:avLst/>
          </a:prstGeom>
          <a:noFill/>
        </p:spPr>
        <p:txBody>
          <a:bodyPr wrap="none" rtlCol="0">
            <a:spAutoFit/>
          </a:bodyPr>
          <a:lstStyle/>
          <a:p>
            <a:r>
              <a:rPr lang="en-US" b="1" u="sng" dirty="0" smtClean="0"/>
              <a:t>Monetization</a:t>
            </a:r>
          </a:p>
          <a:p>
            <a:pPr marL="342900" indent="-342900">
              <a:buFont typeface="Arial" pitchFamily="34" charset="0"/>
              <a:buChar char="•"/>
            </a:pPr>
            <a:r>
              <a:rPr lang="en-US" dirty="0" smtClean="0"/>
              <a:t>Potential to create value</a:t>
            </a:r>
          </a:p>
          <a:p>
            <a:pPr marL="342900" indent="-342900">
              <a:buFont typeface="Arial" pitchFamily="34" charset="0"/>
              <a:buChar char="•"/>
            </a:pPr>
            <a:r>
              <a:rPr lang="en-US" dirty="0" smtClean="0"/>
              <a:t>Create value</a:t>
            </a:r>
          </a:p>
          <a:p>
            <a:pPr marL="342900" indent="-342900">
              <a:buFont typeface="Arial" pitchFamily="34" charset="0"/>
              <a:buChar char="•"/>
            </a:pPr>
            <a:r>
              <a:rPr lang="en-US" dirty="0" smtClean="0"/>
              <a:t>H. Value / Capture value</a:t>
            </a:r>
            <a:endParaRPr lang="en-US" dirty="0"/>
          </a:p>
          <a:p>
            <a:pPr marL="342900" indent="-342900">
              <a:buFont typeface="Arial" pitchFamily="34" charset="0"/>
              <a:buChar char="•"/>
            </a:pPr>
            <a:r>
              <a:rPr lang="en-US" dirty="0" smtClean="0"/>
              <a:t>Revenue model</a:t>
            </a:r>
          </a:p>
          <a:p>
            <a:pPr marL="342900" indent="-342900">
              <a:buFont typeface="Arial" pitchFamily="34" charset="0"/>
              <a:buChar char="•"/>
            </a:pPr>
            <a:r>
              <a:rPr lang="en-US" dirty="0"/>
              <a:t>Margin </a:t>
            </a:r>
            <a:r>
              <a:rPr lang="en-US" dirty="0" smtClean="0"/>
              <a:t>Assessment</a:t>
            </a:r>
          </a:p>
          <a:p>
            <a:pPr marL="342900" indent="-342900">
              <a:buFont typeface="Arial" pitchFamily="34" charset="0"/>
              <a:buChar char="•"/>
            </a:pPr>
            <a:r>
              <a:rPr lang="en-US" dirty="0" err="1" smtClean="0"/>
              <a:t>Investability</a:t>
            </a:r>
            <a:r>
              <a:rPr lang="en-US" dirty="0"/>
              <a:t> </a:t>
            </a:r>
            <a:r>
              <a:rPr lang="en-US" dirty="0" smtClean="0"/>
              <a:t>Analysis</a:t>
            </a:r>
          </a:p>
        </p:txBody>
      </p:sp>
      <p:sp>
        <p:nvSpPr>
          <p:cNvPr id="11"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20</a:t>
            </a:fld>
            <a:endParaRPr lang="en-US" dirty="0"/>
          </a:p>
        </p:txBody>
      </p:sp>
      <p:sp>
        <p:nvSpPr>
          <p:cNvPr id="29" name="TextBox 28"/>
          <p:cNvSpPr txBox="1"/>
          <p:nvPr/>
        </p:nvSpPr>
        <p:spPr>
          <a:xfrm>
            <a:off x="1103866" y="2285762"/>
            <a:ext cx="1715534" cy="1169551"/>
          </a:xfrm>
          <a:prstGeom prst="rect">
            <a:avLst/>
          </a:prstGeom>
          <a:noFill/>
        </p:spPr>
        <p:txBody>
          <a:bodyPr wrap="none" rtlCol="0">
            <a:spAutoFit/>
          </a:bodyPr>
          <a:lstStyle/>
          <a:p>
            <a:r>
              <a:rPr lang="en-US" b="1" u="sng" dirty="0" smtClean="0"/>
              <a:t>Owner (who)</a:t>
            </a:r>
          </a:p>
          <a:p>
            <a:pPr marL="285750" indent="-285750">
              <a:buFont typeface="Arial" pitchFamily="34" charset="0"/>
              <a:buChar char="•"/>
            </a:pPr>
            <a:r>
              <a:rPr lang="en-US" dirty="0" smtClean="0"/>
              <a:t>Society</a:t>
            </a:r>
          </a:p>
          <a:p>
            <a:pPr marL="285750" indent="-285750">
              <a:buFont typeface="Arial" pitchFamily="34" charset="0"/>
              <a:buChar char="•"/>
            </a:pPr>
            <a:r>
              <a:rPr lang="en-US" dirty="0" smtClean="0"/>
              <a:t>Industry</a:t>
            </a:r>
            <a:endParaRPr lang="en-US" dirty="0"/>
          </a:p>
          <a:p>
            <a:pPr marL="285750" indent="-285750">
              <a:buFont typeface="Arial" pitchFamily="34" charset="0"/>
              <a:buChar char="•"/>
            </a:pPr>
            <a:r>
              <a:rPr lang="en-US" dirty="0"/>
              <a:t>Industry segment</a:t>
            </a:r>
          </a:p>
          <a:p>
            <a:pPr marL="285750" indent="-285750">
              <a:buFont typeface="Arial" pitchFamily="34" charset="0"/>
              <a:buChar char="•"/>
            </a:pPr>
            <a:r>
              <a:rPr lang="en-US" dirty="0" smtClean="0"/>
              <a:t>Customer</a:t>
            </a:r>
            <a:endParaRPr lang="en-US" dirty="0"/>
          </a:p>
        </p:txBody>
      </p:sp>
      <p:sp>
        <p:nvSpPr>
          <p:cNvPr id="7" name="Rectangle 6"/>
          <p:cNvSpPr/>
          <p:nvPr/>
        </p:nvSpPr>
        <p:spPr bwMode="auto">
          <a:xfrm>
            <a:off x="1097687" y="2769803"/>
            <a:ext cx="7883225" cy="20199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grpSp>
        <p:nvGrpSpPr>
          <p:cNvPr id="3" name="Group 2"/>
          <p:cNvGrpSpPr/>
          <p:nvPr/>
        </p:nvGrpSpPr>
        <p:grpSpPr>
          <a:xfrm>
            <a:off x="278255" y="2667000"/>
            <a:ext cx="407545" cy="292100"/>
            <a:chOff x="1436732" y="5156201"/>
            <a:chExt cx="998190" cy="715434"/>
          </a:xfrm>
        </p:grpSpPr>
        <p:sp>
          <p:nvSpPr>
            <p:cNvPr id="21" name="Oval 20"/>
            <p:cNvSpPr/>
            <p:nvPr/>
          </p:nvSpPr>
          <p:spPr>
            <a:xfrm>
              <a:off x="1834666" y="5156201"/>
              <a:ext cx="228600" cy="228600"/>
            </a:xfrm>
            <a:prstGeom prst="ellipse">
              <a:avLst/>
            </a:prstGeom>
            <a:solidFill>
              <a:srgbClr val="4F81BD"/>
            </a:solid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06322" y="5355168"/>
              <a:ext cx="228600" cy="228600"/>
            </a:xfrm>
            <a:prstGeom prst="ellipse">
              <a:avLst/>
            </a:prstGeom>
            <a:solidFill>
              <a:srgbClr val="4F81BD"/>
            </a:solid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34666" y="5643035"/>
              <a:ext cx="228600" cy="228600"/>
            </a:xfrm>
            <a:prstGeom prst="ellipse">
              <a:avLst/>
            </a:prstGeom>
            <a:solidFill>
              <a:srgbClr val="4F81BD"/>
            </a:solid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436732" y="5448301"/>
              <a:ext cx="228600" cy="228600"/>
            </a:xfrm>
            <a:prstGeom prst="ellipse">
              <a:avLst/>
            </a:prstGeom>
            <a:solidFill>
              <a:srgbClr val="4F81BD"/>
            </a:solid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stCxn id="30" idx="7"/>
              <a:endCxn id="21" idx="3"/>
            </p:cNvCxnSpPr>
            <p:nvPr/>
          </p:nvCxnSpPr>
          <p:spPr>
            <a:xfrm flipV="1">
              <a:off x="1631854" y="5351323"/>
              <a:ext cx="236290" cy="130456"/>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1" idx="5"/>
              <a:endCxn id="26" idx="1"/>
            </p:cNvCxnSpPr>
            <p:nvPr/>
          </p:nvCxnSpPr>
          <p:spPr>
            <a:xfrm>
              <a:off x="2029788" y="5351323"/>
              <a:ext cx="210012" cy="37323"/>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 idx="6"/>
            </p:cNvCxnSpPr>
            <p:nvPr/>
          </p:nvCxnSpPr>
          <p:spPr>
            <a:xfrm flipV="1">
              <a:off x="2063266" y="5562601"/>
              <a:ext cx="176534" cy="194734"/>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0"/>
              <a:endCxn id="21" idx="4"/>
            </p:cNvCxnSpPr>
            <p:nvPr/>
          </p:nvCxnSpPr>
          <p:spPr>
            <a:xfrm flipV="1">
              <a:off x="1948966" y="5384801"/>
              <a:ext cx="0" cy="258234"/>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8" idx="2"/>
              <a:endCxn id="30" idx="5"/>
            </p:cNvCxnSpPr>
            <p:nvPr/>
          </p:nvCxnSpPr>
          <p:spPr>
            <a:xfrm flipH="1" flipV="1">
              <a:off x="1631854" y="5643423"/>
              <a:ext cx="202812" cy="113912"/>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52400" y="2920046"/>
            <a:ext cx="242433" cy="204154"/>
            <a:chOff x="6193868" y="609600"/>
            <a:chExt cx="1447800" cy="1219200"/>
          </a:xfrm>
          <a:solidFill>
            <a:srgbClr val="4F81BD"/>
          </a:solidFill>
        </p:grpSpPr>
        <p:sp>
          <p:nvSpPr>
            <p:cNvPr id="49" name="Rectangle 48"/>
            <p:cNvSpPr/>
            <p:nvPr/>
          </p:nvSpPr>
          <p:spPr>
            <a:xfrm>
              <a:off x="6193868" y="1143000"/>
              <a:ext cx="1447800" cy="6858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6295740" y="1295400"/>
              <a:ext cx="1283812" cy="152400"/>
              <a:chOff x="6295740" y="1295400"/>
              <a:chExt cx="1283812" cy="152400"/>
            </a:xfrm>
            <a:grpFill/>
          </p:grpSpPr>
          <p:sp>
            <p:nvSpPr>
              <p:cNvPr id="59" name="Rectangle 58"/>
              <p:cNvSpPr/>
              <p:nvPr/>
            </p:nvSpPr>
            <p:spPr>
              <a:xfrm>
                <a:off x="6295740"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52202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748304"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974586"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200868"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42715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305550" y="1523458"/>
              <a:ext cx="1283812" cy="152400"/>
              <a:chOff x="6295740" y="1295400"/>
              <a:chExt cx="1283812" cy="152400"/>
            </a:xfrm>
            <a:grpFill/>
          </p:grpSpPr>
          <p:sp>
            <p:nvSpPr>
              <p:cNvPr id="53" name="Rectangle 52"/>
              <p:cNvSpPr/>
              <p:nvPr/>
            </p:nvSpPr>
            <p:spPr>
              <a:xfrm>
                <a:off x="6295740"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52202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748304"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74586"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200868"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42715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rapezoid 51"/>
            <p:cNvSpPr/>
            <p:nvPr/>
          </p:nvSpPr>
          <p:spPr>
            <a:xfrm>
              <a:off x="6218516" y="609600"/>
              <a:ext cx="258484" cy="533400"/>
            </a:xfrm>
            <a:prstGeom prst="trapezoid">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flipH="1">
            <a:off x="441322" y="3222203"/>
            <a:ext cx="92078" cy="197534"/>
            <a:chOff x="7344534" y="6061079"/>
            <a:chExt cx="229396" cy="492121"/>
          </a:xfrm>
        </p:grpSpPr>
        <p:sp>
          <p:nvSpPr>
            <p:cNvPr id="66" name="Rounded Rectangle 65"/>
            <p:cNvSpPr/>
            <p:nvPr/>
          </p:nvSpPr>
          <p:spPr>
            <a:xfrm rot="16200000">
              <a:off x="7336630" y="6364755"/>
              <a:ext cx="245203" cy="131687"/>
            </a:xfrm>
            <a:prstGeom prst="round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16200000">
              <a:off x="7370818" y="6143915"/>
              <a:ext cx="176827" cy="229396"/>
            </a:xfrm>
            <a:prstGeom prst="round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401882" y="6096923"/>
              <a:ext cx="114698" cy="95582"/>
            </a:xfrm>
            <a:prstGeom prst="ellipse">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401882" y="6061079"/>
              <a:ext cx="114698" cy="114698"/>
            </a:xfrm>
            <a:prstGeom prst="ellipse">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3" y="2286000"/>
            <a:ext cx="364147" cy="455185"/>
          </a:xfrm>
          <a:prstGeom prst="rect">
            <a:avLst/>
          </a:prstGeom>
        </p:spPr>
      </p:pic>
      <p:sp>
        <p:nvSpPr>
          <p:cNvPr id="6" name="TextBox 5"/>
          <p:cNvSpPr txBox="1"/>
          <p:nvPr/>
        </p:nvSpPr>
        <p:spPr>
          <a:xfrm>
            <a:off x="1576398" y="1143000"/>
            <a:ext cx="5695855" cy="830997"/>
          </a:xfrm>
          <a:prstGeom prst="rect">
            <a:avLst/>
          </a:prstGeom>
          <a:noFill/>
        </p:spPr>
        <p:txBody>
          <a:bodyPr wrap="none" rtlCol="0">
            <a:spAutoFit/>
          </a:bodyPr>
          <a:lstStyle/>
          <a:p>
            <a:pPr algn="ctr"/>
            <a:r>
              <a:rPr lang="en-US" sz="1600" b="1" dirty="0" smtClean="0"/>
              <a:t>Each Business Component can be zoomed in </a:t>
            </a:r>
          </a:p>
          <a:p>
            <a:pPr algn="ctr"/>
            <a:r>
              <a:rPr lang="en-US" sz="1600" b="1" dirty="0" smtClean="0"/>
              <a:t>to 4 different levels by increasingly narrowing the field of view </a:t>
            </a:r>
          </a:p>
          <a:p>
            <a:pPr algn="ctr"/>
            <a:r>
              <a:rPr lang="en-US" sz="1600" b="1" dirty="0" smtClean="0"/>
              <a:t>to reveal the specific elements at that level</a:t>
            </a:r>
            <a:endParaRPr lang="en-US" sz="1600" b="1" dirty="0"/>
          </a:p>
        </p:txBody>
      </p:sp>
    </p:spTree>
    <p:extLst>
      <p:ext uri="{BB962C8B-B14F-4D97-AF65-F5344CB8AC3E}">
        <p14:creationId xmlns:p14="http://schemas.microsoft.com/office/powerpoint/2010/main" val="140296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2876" r="51651" b="23312"/>
          <a:stretch/>
        </p:blipFill>
        <p:spPr>
          <a:xfrm>
            <a:off x="1905000" y="1840751"/>
            <a:ext cx="3684228" cy="3075314"/>
          </a:xfrm>
          <a:prstGeom prst="rect">
            <a:avLst/>
          </a:prstGeom>
        </p:spPr>
      </p:pic>
      <p:sp>
        <p:nvSpPr>
          <p:cNvPr id="2" name="Title 1"/>
          <p:cNvSpPr>
            <a:spLocks noGrp="1"/>
          </p:cNvSpPr>
          <p:nvPr>
            <p:ph type="title"/>
          </p:nvPr>
        </p:nvSpPr>
        <p:spPr>
          <a:xfrm>
            <a:off x="914400" y="0"/>
            <a:ext cx="8915400" cy="808038"/>
          </a:xfrm>
        </p:spPr>
        <p:txBody>
          <a:bodyPr/>
          <a:lstStyle/>
          <a:p>
            <a:r>
              <a:rPr lang="en-US" sz="3200" dirty="0" smtClean="0"/>
              <a:t>Moving Across the Arch’s Discovery Section…</a:t>
            </a:r>
            <a:endParaRPr lang="en-US" sz="3200" dirty="0"/>
          </a:p>
        </p:txBody>
      </p:sp>
      <p:sp>
        <p:nvSpPr>
          <p:cNvPr id="5" name="TextBox 4"/>
          <p:cNvSpPr txBox="1"/>
          <p:nvPr/>
        </p:nvSpPr>
        <p:spPr>
          <a:xfrm>
            <a:off x="5067697" y="4916064"/>
            <a:ext cx="2140330" cy="369332"/>
          </a:xfrm>
          <a:prstGeom prst="rect">
            <a:avLst/>
          </a:prstGeom>
          <a:noFill/>
        </p:spPr>
        <p:txBody>
          <a:bodyPr wrap="none" rtlCol="0">
            <a:spAutoFit/>
          </a:bodyPr>
          <a:lstStyle/>
          <a:p>
            <a:r>
              <a:rPr lang="en-US" sz="1800" b="1" u="sng" dirty="0" smtClean="0"/>
              <a:t>Activity </a:t>
            </a:r>
            <a:r>
              <a:rPr lang="en-US" sz="1800" b="1" i="1" u="sng" dirty="0" smtClean="0"/>
              <a:t>(what/how)</a:t>
            </a:r>
          </a:p>
        </p:txBody>
      </p:sp>
      <p:sp>
        <p:nvSpPr>
          <p:cNvPr id="15" name="TextBox 14"/>
          <p:cNvSpPr txBox="1"/>
          <p:nvPr/>
        </p:nvSpPr>
        <p:spPr>
          <a:xfrm>
            <a:off x="3366030" y="4916064"/>
            <a:ext cx="1499128" cy="369332"/>
          </a:xfrm>
          <a:prstGeom prst="rect">
            <a:avLst/>
          </a:prstGeom>
          <a:noFill/>
        </p:spPr>
        <p:txBody>
          <a:bodyPr wrap="none" rtlCol="0">
            <a:spAutoFit/>
          </a:bodyPr>
          <a:lstStyle/>
          <a:p>
            <a:r>
              <a:rPr lang="en-US" sz="1800" b="1" u="sng" dirty="0" smtClean="0"/>
              <a:t>Motive </a:t>
            </a:r>
            <a:r>
              <a:rPr lang="en-US" sz="1800" b="1" i="1" u="sng" dirty="0" smtClean="0"/>
              <a:t>(why)</a:t>
            </a:r>
          </a:p>
        </p:txBody>
      </p:sp>
      <p:cxnSp>
        <p:nvCxnSpPr>
          <p:cNvPr id="23" name="Straight Arrow Connector 22"/>
          <p:cNvCxnSpPr/>
          <p:nvPr/>
        </p:nvCxnSpPr>
        <p:spPr bwMode="auto">
          <a:xfrm>
            <a:off x="1545068" y="5007724"/>
            <a:ext cx="0" cy="937156"/>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sp>
        <p:nvSpPr>
          <p:cNvPr id="24" name="TextBox 23"/>
          <p:cNvSpPr txBox="1"/>
          <p:nvPr/>
        </p:nvSpPr>
        <p:spPr>
          <a:xfrm rot="16200000">
            <a:off x="427509" y="5346447"/>
            <a:ext cx="1617751" cy="338554"/>
          </a:xfrm>
          <a:prstGeom prst="rect">
            <a:avLst/>
          </a:prstGeom>
          <a:noFill/>
        </p:spPr>
        <p:txBody>
          <a:bodyPr wrap="none" rtlCol="0">
            <a:spAutoFit/>
          </a:bodyPr>
          <a:lstStyle/>
          <a:p>
            <a:r>
              <a:rPr lang="en-US" sz="1600" b="1" dirty="0" smtClean="0"/>
              <a:t>Zooming In/Out</a:t>
            </a:r>
            <a:endParaRPr lang="en-US" sz="1600" b="1" dirty="0"/>
          </a:p>
        </p:txBody>
      </p:sp>
      <p:sp>
        <p:nvSpPr>
          <p:cNvPr id="25" name="TextBox 24"/>
          <p:cNvSpPr txBox="1"/>
          <p:nvPr/>
        </p:nvSpPr>
        <p:spPr>
          <a:xfrm>
            <a:off x="7256455" y="4916064"/>
            <a:ext cx="1492716" cy="369332"/>
          </a:xfrm>
          <a:prstGeom prst="rect">
            <a:avLst/>
          </a:prstGeom>
          <a:noFill/>
        </p:spPr>
        <p:txBody>
          <a:bodyPr wrap="none" rtlCol="0">
            <a:spAutoFit/>
          </a:bodyPr>
          <a:lstStyle/>
          <a:p>
            <a:r>
              <a:rPr lang="en-US" sz="1800" b="1" u="sng" dirty="0" smtClean="0"/>
              <a:t>Monetization</a:t>
            </a:r>
          </a:p>
        </p:txBody>
      </p:sp>
      <p:sp>
        <p:nvSpPr>
          <p:cNvPr id="11"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21</a:t>
            </a:fld>
            <a:endParaRPr lang="en-US" dirty="0"/>
          </a:p>
        </p:txBody>
      </p:sp>
      <p:sp>
        <p:nvSpPr>
          <p:cNvPr id="29" name="TextBox 28"/>
          <p:cNvSpPr txBox="1"/>
          <p:nvPr/>
        </p:nvSpPr>
        <p:spPr>
          <a:xfrm>
            <a:off x="1668646" y="4916064"/>
            <a:ext cx="1482137" cy="369332"/>
          </a:xfrm>
          <a:prstGeom prst="rect">
            <a:avLst/>
          </a:prstGeom>
          <a:noFill/>
        </p:spPr>
        <p:txBody>
          <a:bodyPr wrap="none" rtlCol="0">
            <a:spAutoFit/>
          </a:bodyPr>
          <a:lstStyle/>
          <a:p>
            <a:r>
              <a:rPr lang="en-US" sz="1800" b="1" u="sng" dirty="0" smtClean="0"/>
              <a:t>Owner </a:t>
            </a:r>
            <a:r>
              <a:rPr lang="en-US" sz="1800" b="1" i="1" u="sng" dirty="0" smtClean="0"/>
              <a:t>(who)</a:t>
            </a:r>
          </a:p>
        </p:txBody>
      </p:sp>
      <p:grpSp>
        <p:nvGrpSpPr>
          <p:cNvPr id="3" name="Group 2"/>
          <p:cNvGrpSpPr/>
          <p:nvPr/>
        </p:nvGrpSpPr>
        <p:grpSpPr>
          <a:xfrm>
            <a:off x="567862" y="5297302"/>
            <a:ext cx="407545" cy="292100"/>
            <a:chOff x="1436732" y="5156201"/>
            <a:chExt cx="998190" cy="715434"/>
          </a:xfrm>
        </p:grpSpPr>
        <p:sp>
          <p:nvSpPr>
            <p:cNvPr id="21" name="Oval 20"/>
            <p:cNvSpPr/>
            <p:nvPr/>
          </p:nvSpPr>
          <p:spPr>
            <a:xfrm>
              <a:off x="1834666" y="5156201"/>
              <a:ext cx="228600" cy="228600"/>
            </a:xfrm>
            <a:prstGeom prst="ellipse">
              <a:avLst/>
            </a:prstGeom>
            <a:solidFill>
              <a:srgbClr val="4F81BD"/>
            </a:solid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06322" y="5355168"/>
              <a:ext cx="228600" cy="228600"/>
            </a:xfrm>
            <a:prstGeom prst="ellipse">
              <a:avLst/>
            </a:prstGeom>
            <a:solidFill>
              <a:srgbClr val="4F81BD"/>
            </a:solid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34666" y="5643035"/>
              <a:ext cx="228600" cy="228600"/>
            </a:xfrm>
            <a:prstGeom prst="ellipse">
              <a:avLst/>
            </a:prstGeom>
            <a:solidFill>
              <a:srgbClr val="4F81BD"/>
            </a:solid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436732" y="5448301"/>
              <a:ext cx="228600" cy="228600"/>
            </a:xfrm>
            <a:prstGeom prst="ellipse">
              <a:avLst/>
            </a:prstGeom>
            <a:solidFill>
              <a:srgbClr val="4F81BD"/>
            </a:solid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stCxn id="30" idx="7"/>
              <a:endCxn id="21" idx="3"/>
            </p:cNvCxnSpPr>
            <p:nvPr/>
          </p:nvCxnSpPr>
          <p:spPr>
            <a:xfrm flipV="1">
              <a:off x="1631854" y="5351323"/>
              <a:ext cx="236290" cy="130456"/>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1" idx="5"/>
              <a:endCxn id="26" idx="1"/>
            </p:cNvCxnSpPr>
            <p:nvPr/>
          </p:nvCxnSpPr>
          <p:spPr>
            <a:xfrm>
              <a:off x="2029788" y="5351323"/>
              <a:ext cx="210012" cy="37323"/>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 idx="6"/>
            </p:cNvCxnSpPr>
            <p:nvPr/>
          </p:nvCxnSpPr>
          <p:spPr>
            <a:xfrm flipV="1">
              <a:off x="2063266" y="5562601"/>
              <a:ext cx="176534" cy="194734"/>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0"/>
              <a:endCxn id="21" idx="4"/>
            </p:cNvCxnSpPr>
            <p:nvPr/>
          </p:nvCxnSpPr>
          <p:spPr>
            <a:xfrm flipV="1">
              <a:off x="1948966" y="5384801"/>
              <a:ext cx="0" cy="258234"/>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8" idx="2"/>
              <a:endCxn id="30" idx="5"/>
            </p:cNvCxnSpPr>
            <p:nvPr/>
          </p:nvCxnSpPr>
          <p:spPr>
            <a:xfrm flipH="1" flipV="1">
              <a:off x="1631854" y="5643423"/>
              <a:ext cx="202812" cy="113912"/>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442007" y="5550348"/>
            <a:ext cx="242433" cy="204154"/>
            <a:chOff x="6193868" y="609600"/>
            <a:chExt cx="1447800" cy="1219200"/>
          </a:xfrm>
          <a:solidFill>
            <a:srgbClr val="4F81BD"/>
          </a:solidFill>
        </p:grpSpPr>
        <p:sp>
          <p:nvSpPr>
            <p:cNvPr id="49" name="Rectangle 48"/>
            <p:cNvSpPr/>
            <p:nvPr/>
          </p:nvSpPr>
          <p:spPr>
            <a:xfrm>
              <a:off x="6193868" y="1143000"/>
              <a:ext cx="1447800" cy="6858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6295740" y="1295400"/>
              <a:ext cx="1283812" cy="152400"/>
              <a:chOff x="6295740" y="1295400"/>
              <a:chExt cx="1283812" cy="152400"/>
            </a:xfrm>
            <a:grpFill/>
          </p:grpSpPr>
          <p:sp>
            <p:nvSpPr>
              <p:cNvPr id="59" name="Rectangle 58"/>
              <p:cNvSpPr/>
              <p:nvPr/>
            </p:nvSpPr>
            <p:spPr>
              <a:xfrm>
                <a:off x="6295740"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52202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748304"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974586"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200868"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42715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305550" y="1523458"/>
              <a:ext cx="1283812" cy="152400"/>
              <a:chOff x="6295740" y="1295400"/>
              <a:chExt cx="1283812" cy="152400"/>
            </a:xfrm>
            <a:grpFill/>
          </p:grpSpPr>
          <p:sp>
            <p:nvSpPr>
              <p:cNvPr id="53" name="Rectangle 52"/>
              <p:cNvSpPr/>
              <p:nvPr/>
            </p:nvSpPr>
            <p:spPr>
              <a:xfrm>
                <a:off x="6295740"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52202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748304"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74586"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200868"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42715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rapezoid 51"/>
            <p:cNvSpPr/>
            <p:nvPr/>
          </p:nvSpPr>
          <p:spPr>
            <a:xfrm>
              <a:off x="6218516" y="609600"/>
              <a:ext cx="258484" cy="533400"/>
            </a:xfrm>
            <a:prstGeom prst="trapezoid">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flipH="1">
            <a:off x="730929" y="5852505"/>
            <a:ext cx="92078" cy="197534"/>
            <a:chOff x="7344534" y="6061079"/>
            <a:chExt cx="229396" cy="492121"/>
          </a:xfrm>
        </p:grpSpPr>
        <p:sp>
          <p:nvSpPr>
            <p:cNvPr id="66" name="Rounded Rectangle 65"/>
            <p:cNvSpPr/>
            <p:nvPr/>
          </p:nvSpPr>
          <p:spPr>
            <a:xfrm rot="16200000">
              <a:off x="7336630" y="6364755"/>
              <a:ext cx="245203" cy="131687"/>
            </a:xfrm>
            <a:prstGeom prst="round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16200000">
              <a:off x="7370818" y="6143915"/>
              <a:ext cx="176827" cy="229396"/>
            </a:xfrm>
            <a:prstGeom prst="round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401882" y="6096923"/>
              <a:ext cx="114698" cy="95582"/>
            </a:xfrm>
            <a:prstGeom prst="ellipse">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401882" y="6061079"/>
              <a:ext cx="114698" cy="114698"/>
            </a:xfrm>
            <a:prstGeom prst="ellipse">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916302"/>
            <a:ext cx="364147" cy="455185"/>
          </a:xfrm>
          <a:prstGeom prst="rect">
            <a:avLst/>
          </a:prstGeom>
        </p:spPr>
      </p:pic>
      <p:cxnSp>
        <p:nvCxnSpPr>
          <p:cNvPr id="83" name="Straight Arrow Connector 82"/>
          <p:cNvCxnSpPr/>
          <p:nvPr/>
        </p:nvCxnSpPr>
        <p:spPr bwMode="auto">
          <a:xfrm>
            <a:off x="5001236" y="5007724"/>
            <a:ext cx="0" cy="937156"/>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cxnSp>
        <p:nvCxnSpPr>
          <p:cNvPr id="84" name="Straight Arrow Connector 83"/>
          <p:cNvCxnSpPr/>
          <p:nvPr/>
        </p:nvCxnSpPr>
        <p:spPr bwMode="auto">
          <a:xfrm>
            <a:off x="3275128" y="5007724"/>
            <a:ext cx="0" cy="937156"/>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cxnSp>
        <p:nvCxnSpPr>
          <p:cNvPr id="85" name="Straight Arrow Connector 84"/>
          <p:cNvCxnSpPr/>
          <p:nvPr/>
        </p:nvCxnSpPr>
        <p:spPr bwMode="auto">
          <a:xfrm>
            <a:off x="7256455" y="5007724"/>
            <a:ext cx="0" cy="937156"/>
          </a:xfrm>
          <a:prstGeom prst="straightConnector1">
            <a:avLst/>
          </a:prstGeom>
          <a:solidFill>
            <a:schemeClr val="accent1"/>
          </a:solidFill>
          <a:ln w="57150" cap="flat" cmpd="sng" algn="ctr">
            <a:solidFill>
              <a:srgbClr val="FF0000"/>
            </a:solidFill>
            <a:prstDash val="solid"/>
            <a:round/>
            <a:headEnd type="triangle" w="med" len="med"/>
            <a:tailEnd type="triangle" w="med" len="med"/>
          </a:ln>
          <a:effectLst/>
        </p:spPr>
      </p:cxnSp>
      <p:sp>
        <p:nvSpPr>
          <p:cNvPr id="77" name="TextBox 76"/>
          <p:cNvSpPr txBox="1"/>
          <p:nvPr/>
        </p:nvSpPr>
        <p:spPr>
          <a:xfrm>
            <a:off x="3017321" y="4357601"/>
            <a:ext cx="1101584" cy="310855"/>
          </a:xfrm>
          <a:prstGeom prst="rect">
            <a:avLst/>
          </a:prstGeom>
          <a:noFill/>
        </p:spPr>
        <p:txBody>
          <a:bodyPr wrap="none" rtlCol="0">
            <a:spAutoFit/>
          </a:bodyPr>
          <a:lstStyle/>
          <a:p>
            <a:r>
              <a:rPr lang="en-US" b="1" dirty="0" smtClean="0"/>
              <a:t>Capabilities</a:t>
            </a:r>
            <a:endParaRPr lang="en-US" b="1" dirty="0"/>
          </a:p>
        </p:txBody>
      </p:sp>
      <p:sp>
        <p:nvSpPr>
          <p:cNvPr id="74" name="TextBox 43"/>
          <p:cNvSpPr txBox="1">
            <a:spLocks noChangeArrowheads="1"/>
          </p:cNvSpPr>
          <p:nvPr/>
        </p:nvSpPr>
        <p:spPr bwMode="auto">
          <a:xfrm>
            <a:off x="5413903" y="2506607"/>
            <a:ext cx="1215497" cy="528452"/>
          </a:xfrm>
          <a:prstGeom prst="rect">
            <a:avLst/>
          </a:prstGeom>
          <a:noFill/>
          <a:ln w="9525">
            <a:noFill/>
            <a:miter lim="800000"/>
            <a:headEnd/>
            <a:tailEnd/>
          </a:ln>
        </p:spPr>
        <p:txBody>
          <a:bodyPr>
            <a:spAutoFit/>
          </a:bodyPr>
          <a:lstStyle/>
          <a:p>
            <a:pPr algn="ctr"/>
            <a:r>
              <a:rPr lang="en-US" b="1" dirty="0">
                <a:solidFill>
                  <a:schemeClr val="tx1"/>
                </a:solidFill>
                <a:latin typeface="Times New Roman" pitchFamily="18" charset="0"/>
                <a:cs typeface="Times New Roman" pitchFamily="18" charset="0"/>
              </a:rPr>
              <a:t>Business</a:t>
            </a:r>
          </a:p>
          <a:p>
            <a:pPr algn="ctr"/>
            <a:r>
              <a:rPr lang="en-US" b="1" dirty="0">
                <a:solidFill>
                  <a:schemeClr val="tx1"/>
                </a:solidFill>
                <a:latin typeface="Times New Roman" pitchFamily="18" charset="0"/>
                <a:cs typeface="Times New Roman" pitchFamily="18" charset="0"/>
              </a:rPr>
              <a:t>Assessment </a:t>
            </a:r>
          </a:p>
        </p:txBody>
      </p:sp>
      <p:sp>
        <p:nvSpPr>
          <p:cNvPr id="75" name="TextBox 57"/>
          <p:cNvSpPr txBox="1">
            <a:spLocks noChangeArrowheads="1"/>
          </p:cNvSpPr>
          <p:nvPr/>
        </p:nvSpPr>
        <p:spPr bwMode="auto">
          <a:xfrm>
            <a:off x="4461807" y="3129148"/>
            <a:ext cx="1001574" cy="528452"/>
          </a:xfrm>
          <a:prstGeom prst="rect">
            <a:avLst/>
          </a:prstGeom>
          <a:noFill/>
          <a:ln w="9525">
            <a:noFill/>
            <a:miter lim="800000"/>
            <a:headEnd/>
            <a:tailEnd/>
          </a:ln>
        </p:spPr>
        <p:txBody>
          <a:bodyPr>
            <a:spAutoFit/>
          </a:bodyPr>
          <a:lstStyle/>
          <a:p>
            <a:pPr algn="ctr"/>
            <a:r>
              <a:rPr lang="en-US" b="1" dirty="0">
                <a:solidFill>
                  <a:schemeClr val="tx1"/>
                </a:solidFill>
                <a:latin typeface="Times New Roman" pitchFamily="18" charset="0"/>
                <a:cs typeface="Times New Roman" pitchFamily="18" charset="0"/>
              </a:rPr>
              <a:t>Business Design </a:t>
            </a:r>
          </a:p>
        </p:txBody>
      </p:sp>
      <p:sp>
        <p:nvSpPr>
          <p:cNvPr id="76" name="TextBox 58"/>
          <p:cNvSpPr txBox="1">
            <a:spLocks noChangeArrowheads="1"/>
          </p:cNvSpPr>
          <p:nvPr/>
        </p:nvSpPr>
        <p:spPr bwMode="auto">
          <a:xfrm>
            <a:off x="3970840" y="3738748"/>
            <a:ext cx="1443063" cy="528452"/>
          </a:xfrm>
          <a:prstGeom prst="rect">
            <a:avLst/>
          </a:prstGeom>
          <a:noFill/>
          <a:ln w="9525">
            <a:noFill/>
            <a:miter lim="800000"/>
            <a:headEnd/>
            <a:tailEnd/>
          </a:ln>
        </p:spPr>
        <p:txBody>
          <a:bodyPr>
            <a:spAutoFit/>
          </a:bodyPr>
          <a:lstStyle/>
          <a:p>
            <a:pPr algn="ctr"/>
            <a:r>
              <a:rPr lang="en-US" b="1" dirty="0">
                <a:solidFill>
                  <a:schemeClr val="tx1"/>
                </a:solidFill>
                <a:latin typeface="Times New Roman" pitchFamily="18" charset="0"/>
                <a:cs typeface="Times New Roman" pitchFamily="18" charset="0"/>
              </a:rPr>
              <a:t>Opportunity</a:t>
            </a:r>
          </a:p>
          <a:p>
            <a:pPr algn="ctr"/>
            <a:r>
              <a:rPr lang="en-US" b="1" dirty="0">
                <a:solidFill>
                  <a:schemeClr val="tx1"/>
                </a:solidFill>
                <a:latin typeface="Times New Roman" pitchFamily="18" charset="0"/>
                <a:cs typeface="Times New Roman" pitchFamily="18" charset="0"/>
              </a:rPr>
              <a:t>Identification</a:t>
            </a:r>
          </a:p>
        </p:txBody>
      </p:sp>
      <p:sp>
        <p:nvSpPr>
          <p:cNvPr id="86" name="Arc 85"/>
          <p:cNvSpPr/>
          <p:nvPr/>
        </p:nvSpPr>
        <p:spPr bwMode="auto">
          <a:xfrm rot="16853734">
            <a:off x="2780890" y="2002233"/>
            <a:ext cx="2933920" cy="2933920"/>
          </a:xfrm>
          <a:prstGeom prst="arc">
            <a:avLst>
              <a:gd name="adj1" fmla="val 15452694"/>
              <a:gd name="adj2" fmla="val 20681768"/>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14" name="Isosceles Triangle 13"/>
          <p:cNvSpPr>
            <a:spLocks noChangeAspect="1"/>
          </p:cNvSpPr>
          <p:nvPr/>
        </p:nvSpPr>
        <p:spPr bwMode="auto">
          <a:xfrm rot="19772470">
            <a:off x="4076165" y="1900887"/>
            <a:ext cx="193213" cy="166564"/>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87" name="Isosceles Triangle 86"/>
          <p:cNvSpPr>
            <a:spLocks noChangeAspect="1"/>
          </p:cNvSpPr>
          <p:nvPr/>
        </p:nvSpPr>
        <p:spPr bwMode="auto">
          <a:xfrm rot="17894165">
            <a:off x="2655806" y="3454634"/>
            <a:ext cx="193213" cy="166564"/>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grpSp>
        <p:nvGrpSpPr>
          <p:cNvPr id="88" name="Group 87"/>
          <p:cNvGrpSpPr/>
          <p:nvPr/>
        </p:nvGrpSpPr>
        <p:grpSpPr>
          <a:xfrm>
            <a:off x="3213946" y="2104930"/>
            <a:ext cx="1923065" cy="2384079"/>
            <a:chOff x="1994361" y="2229831"/>
            <a:chExt cx="1923065" cy="2384079"/>
          </a:xfrm>
        </p:grpSpPr>
        <p:sp>
          <p:nvSpPr>
            <p:cNvPr id="89" name="Oval 88"/>
            <p:cNvSpPr>
              <a:spLocks noChangeAspect="1"/>
            </p:cNvSpPr>
            <p:nvPr/>
          </p:nvSpPr>
          <p:spPr bwMode="auto">
            <a:xfrm>
              <a:off x="2053837" y="3962400"/>
              <a:ext cx="651510" cy="65151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90" name="Oval 89"/>
            <p:cNvSpPr>
              <a:spLocks noChangeAspect="1"/>
            </p:cNvSpPr>
            <p:nvPr/>
          </p:nvSpPr>
          <p:spPr bwMode="auto">
            <a:xfrm>
              <a:off x="2148337" y="2992901"/>
              <a:ext cx="1027328" cy="102732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91" name="Oval 90"/>
            <p:cNvSpPr>
              <a:spLocks noChangeAspect="1"/>
            </p:cNvSpPr>
            <p:nvPr/>
          </p:nvSpPr>
          <p:spPr bwMode="auto">
            <a:xfrm>
              <a:off x="2839136" y="2229831"/>
              <a:ext cx="1027328" cy="102732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92" name="Isosceles Triangle 91"/>
            <p:cNvSpPr>
              <a:spLocks noChangeAspect="1"/>
            </p:cNvSpPr>
            <p:nvPr/>
          </p:nvSpPr>
          <p:spPr bwMode="auto">
            <a:xfrm rot="2400000">
              <a:off x="3010069" y="3715448"/>
              <a:ext cx="151916" cy="130963"/>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93" name="Isosceles Triangle 92"/>
            <p:cNvSpPr>
              <a:spLocks noChangeAspect="1"/>
            </p:cNvSpPr>
            <p:nvPr/>
          </p:nvSpPr>
          <p:spPr bwMode="auto">
            <a:xfrm rot="840000">
              <a:off x="2779162" y="2554123"/>
              <a:ext cx="151916" cy="130963"/>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94" name="Isosceles Triangle 93"/>
            <p:cNvSpPr>
              <a:spLocks noChangeAspect="1"/>
            </p:cNvSpPr>
            <p:nvPr/>
          </p:nvSpPr>
          <p:spPr bwMode="auto">
            <a:xfrm rot="-840000">
              <a:off x="2212034" y="3072043"/>
              <a:ext cx="151916" cy="130963"/>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95" name="Isosceles Triangle 94"/>
            <p:cNvSpPr>
              <a:spLocks noChangeAspect="1"/>
            </p:cNvSpPr>
            <p:nvPr/>
          </p:nvSpPr>
          <p:spPr bwMode="auto">
            <a:xfrm rot="-9660000">
              <a:off x="3765510" y="2835074"/>
              <a:ext cx="151916" cy="130963"/>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96" name="Isosceles Triangle 95"/>
            <p:cNvSpPr>
              <a:spLocks noChangeAspect="1"/>
            </p:cNvSpPr>
            <p:nvPr/>
          </p:nvSpPr>
          <p:spPr bwMode="auto">
            <a:xfrm rot="600000">
              <a:off x="1994361" y="4149354"/>
              <a:ext cx="136725" cy="117867"/>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97" name="Isosceles Triangle 96"/>
            <p:cNvSpPr>
              <a:spLocks noChangeAspect="1"/>
            </p:cNvSpPr>
            <p:nvPr/>
          </p:nvSpPr>
          <p:spPr bwMode="auto">
            <a:xfrm rot="-3660000">
              <a:off x="2613775" y="4212639"/>
              <a:ext cx="136724" cy="117867"/>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grpSp>
      <p:sp>
        <p:nvSpPr>
          <p:cNvPr id="17" name="TextBox 16"/>
          <p:cNvSpPr txBox="1"/>
          <p:nvPr/>
        </p:nvSpPr>
        <p:spPr>
          <a:xfrm>
            <a:off x="1520380" y="990600"/>
            <a:ext cx="7699820" cy="584775"/>
          </a:xfrm>
          <a:prstGeom prst="rect">
            <a:avLst/>
          </a:prstGeom>
          <a:noFill/>
          <a:ln w="38100">
            <a:noFill/>
          </a:ln>
        </p:spPr>
        <p:txBody>
          <a:bodyPr wrap="square" rtlCol="0">
            <a:spAutoFit/>
          </a:bodyPr>
          <a:lstStyle/>
          <a:p>
            <a:r>
              <a:rPr lang="en-US" sz="3200" b="1" dirty="0" smtClean="0">
                <a:solidFill>
                  <a:srgbClr val="3B4445"/>
                </a:solidFill>
              </a:rPr>
              <a:t>…Means Zooming In on the Components</a:t>
            </a:r>
            <a:endParaRPr lang="en-US" sz="3200" b="1" dirty="0">
              <a:solidFill>
                <a:srgbClr val="3B4445"/>
              </a:solidFill>
            </a:endParaRPr>
          </a:p>
        </p:txBody>
      </p:sp>
    </p:spTree>
    <p:extLst>
      <p:ext uri="{BB962C8B-B14F-4D97-AF65-F5344CB8AC3E}">
        <p14:creationId xmlns:p14="http://schemas.microsoft.com/office/powerpoint/2010/main" val="3366897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Business Discovery</a:t>
            </a:r>
          </a:p>
        </p:txBody>
      </p:sp>
      <p:sp>
        <p:nvSpPr>
          <p:cNvPr id="9219" name="Content Placeholder 2"/>
          <p:cNvSpPr>
            <a:spLocks noGrp="1"/>
          </p:cNvSpPr>
          <p:nvPr>
            <p:ph idx="1"/>
          </p:nvPr>
        </p:nvSpPr>
        <p:spPr>
          <a:xfrm>
            <a:off x="838200" y="1066800"/>
            <a:ext cx="7772400" cy="4876800"/>
          </a:xfrm>
        </p:spPr>
        <p:txBody>
          <a:bodyPr/>
          <a:lstStyle/>
          <a:p>
            <a:r>
              <a:rPr lang="en-US" b="1" dirty="0" smtClean="0"/>
              <a:t>Opening</a:t>
            </a:r>
          </a:p>
          <a:p>
            <a:pPr lvl="1"/>
            <a:r>
              <a:rPr lang="en-US" dirty="0" smtClean="0"/>
              <a:t>7 Sources of Innovation</a:t>
            </a:r>
          </a:p>
          <a:p>
            <a:r>
              <a:rPr lang="en-US" dirty="0" smtClean="0"/>
              <a:t>Potential for </a:t>
            </a:r>
            <a:r>
              <a:rPr lang="en-US" i="1" dirty="0" smtClean="0"/>
              <a:t>you</a:t>
            </a:r>
            <a:r>
              <a:rPr lang="en-US" dirty="0" smtClean="0"/>
              <a:t> to create value</a:t>
            </a:r>
          </a:p>
          <a:p>
            <a:pPr lvl="1"/>
            <a:r>
              <a:rPr lang="en-US" dirty="0" smtClean="0"/>
              <a:t>Opening and alignment with your capabilities</a:t>
            </a:r>
          </a:p>
          <a:p>
            <a:r>
              <a:rPr lang="en-US" dirty="0" smtClean="0"/>
              <a:t>High-value </a:t>
            </a:r>
            <a:r>
              <a:rPr lang="en-US" dirty="0"/>
              <a:t>problem (Problem worth solving</a:t>
            </a:r>
            <a:r>
              <a:rPr lang="en-US" dirty="0" smtClean="0"/>
              <a:t>)</a:t>
            </a:r>
          </a:p>
          <a:p>
            <a:pPr lvl="1"/>
            <a:r>
              <a:rPr lang="en-US" dirty="0" smtClean="0"/>
              <a:t>Industry Analysis; Value System Assessment</a:t>
            </a:r>
          </a:p>
          <a:p>
            <a:r>
              <a:rPr lang="en-US" dirty="0" smtClean="0"/>
              <a:t>Potential to capture value</a:t>
            </a:r>
          </a:p>
          <a:p>
            <a:pPr lvl="1"/>
            <a:r>
              <a:rPr lang="en-US" dirty="0" smtClean="0"/>
              <a:t>Strategy, Industry Analysis, Porter’s 5 Forces, Position for Value Capture (PVC)</a:t>
            </a:r>
          </a:p>
          <a:p>
            <a:r>
              <a:rPr lang="en-US" dirty="0" smtClean="0"/>
              <a:t>Investable</a:t>
            </a:r>
          </a:p>
          <a:p>
            <a:pPr lvl="1"/>
            <a:r>
              <a:rPr lang="en-US" dirty="0" smtClean="0"/>
              <a:t>Will it be worth more than it costs to build?</a:t>
            </a:r>
          </a:p>
          <a:p>
            <a:endParaRPr lang="en-US" dirty="0" smtClean="0"/>
          </a:p>
        </p:txBody>
      </p:sp>
      <p:sp>
        <p:nvSpPr>
          <p:cNvPr id="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22</a:t>
            </a:fld>
            <a:endParaRPr lang="en-US" dirty="0"/>
          </a:p>
        </p:txBody>
      </p:sp>
    </p:spTree>
    <p:extLst>
      <p:ext uri="{BB962C8B-B14F-4D97-AF65-F5344CB8AC3E}">
        <p14:creationId xmlns:p14="http://schemas.microsoft.com/office/powerpoint/2010/main" val="2129554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990600" y="152400"/>
            <a:ext cx="8426450" cy="811213"/>
          </a:xfrm>
        </p:spPr>
        <p:txBody>
          <a:bodyPr/>
          <a:lstStyle/>
          <a:p>
            <a:r>
              <a:rPr lang="en-US" sz="2800" dirty="0" smtClean="0"/>
              <a:t>Macro drivers that create openings:</a:t>
            </a:r>
            <a:br>
              <a:rPr lang="en-US" sz="2800" dirty="0" smtClean="0"/>
            </a:br>
            <a:r>
              <a:rPr lang="en-US" sz="2800" dirty="0" smtClean="0"/>
              <a:t>Drucker’s 7 Sources on Innovation</a:t>
            </a:r>
          </a:p>
        </p:txBody>
      </p:sp>
      <p:sp>
        <p:nvSpPr>
          <p:cNvPr id="12292" name="Rectangle 3"/>
          <p:cNvSpPr>
            <a:spLocks noGrp="1" noChangeArrowheads="1"/>
          </p:cNvSpPr>
          <p:nvPr>
            <p:ph type="body" idx="1"/>
          </p:nvPr>
        </p:nvSpPr>
        <p:spPr>
          <a:xfrm>
            <a:off x="1143000" y="914400"/>
            <a:ext cx="7772400" cy="4876800"/>
          </a:xfrm>
        </p:spPr>
        <p:txBody>
          <a:bodyPr/>
          <a:lstStyle/>
          <a:p>
            <a:pPr marL="533400" indent="-533400">
              <a:buFontTx/>
              <a:buAutoNum type="arabicPeriod"/>
            </a:pPr>
            <a:r>
              <a:rPr lang="en-US" sz="2400" dirty="0" smtClean="0"/>
              <a:t>Unexpected Occurrences</a:t>
            </a:r>
          </a:p>
          <a:p>
            <a:pPr marL="933450" lvl="1" indent="-533400"/>
            <a:r>
              <a:rPr lang="en-US" sz="1800" dirty="0" smtClean="0"/>
              <a:t>Believed the drug would reduce blood pressure, and it grew hair!</a:t>
            </a:r>
          </a:p>
          <a:p>
            <a:pPr marL="533400" indent="-533400">
              <a:buFontTx/>
              <a:buAutoNum type="arabicPeriod"/>
            </a:pPr>
            <a:r>
              <a:rPr lang="en-US" sz="2400" dirty="0" smtClean="0"/>
              <a:t>Incongruities</a:t>
            </a:r>
          </a:p>
          <a:p>
            <a:pPr marL="933450" lvl="1" indent="-533400"/>
            <a:r>
              <a:rPr lang="en-US" sz="1800" dirty="0" smtClean="0"/>
              <a:t>“Health care” is really about disease mitigation</a:t>
            </a:r>
          </a:p>
          <a:p>
            <a:pPr marL="533400" indent="-533400">
              <a:buFontTx/>
              <a:buAutoNum type="arabicPeriod"/>
            </a:pPr>
            <a:r>
              <a:rPr lang="en-US" sz="2400" dirty="0" smtClean="0"/>
              <a:t>Process Needs</a:t>
            </a:r>
          </a:p>
          <a:p>
            <a:pPr marL="533400" indent="-533400">
              <a:buFontTx/>
              <a:buAutoNum type="arabicPeriod"/>
            </a:pPr>
            <a:r>
              <a:rPr lang="en-US" sz="2400" dirty="0" smtClean="0"/>
              <a:t>Industry and Market Changes</a:t>
            </a:r>
          </a:p>
          <a:p>
            <a:pPr marL="933450" lvl="1" indent="-533400"/>
            <a:r>
              <a:rPr lang="en-US" sz="1800" dirty="0" smtClean="0"/>
              <a:t>Internet businesses changing the traditional retail landscape</a:t>
            </a:r>
          </a:p>
          <a:p>
            <a:pPr marL="533400" indent="-533400">
              <a:buFontTx/>
              <a:buAutoNum type="arabicPeriod"/>
            </a:pPr>
            <a:r>
              <a:rPr lang="en-US" sz="2400" dirty="0" smtClean="0"/>
              <a:t>Demographic Changes</a:t>
            </a:r>
          </a:p>
          <a:p>
            <a:pPr marL="933450" lvl="1" indent="-533400"/>
            <a:r>
              <a:rPr lang="en-US" sz="1800" dirty="0" smtClean="0"/>
              <a:t>Aging Baby Boomers are driving many healthcare/product changes</a:t>
            </a:r>
          </a:p>
          <a:p>
            <a:pPr marL="533400" indent="-533400">
              <a:buFontTx/>
              <a:buAutoNum type="arabicPeriod"/>
            </a:pPr>
            <a:r>
              <a:rPr lang="en-US" sz="2400" dirty="0" smtClean="0"/>
              <a:t>Changes in Perception</a:t>
            </a:r>
          </a:p>
          <a:p>
            <a:pPr marL="933450" lvl="1" indent="-533400"/>
            <a:r>
              <a:rPr lang="en-US" sz="2000" dirty="0" smtClean="0"/>
              <a:t>Attitude shifts, such as earth’s resources may not be infinite, influencing the “green” products revolution</a:t>
            </a:r>
          </a:p>
          <a:p>
            <a:pPr marL="533400" indent="-533400">
              <a:buFontTx/>
              <a:buAutoNum type="arabicPeriod"/>
            </a:pPr>
            <a:r>
              <a:rPr lang="en-US" sz="2400" dirty="0" smtClean="0"/>
              <a:t>New Knowledge</a:t>
            </a:r>
          </a:p>
          <a:p>
            <a:pPr marL="933450" lvl="1" indent="-533400"/>
            <a:r>
              <a:rPr lang="en-US" sz="2000" dirty="0" smtClean="0"/>
              <a:t>New technology enable new products (</a:t>
            </a:r>
            <a:r>
              <a:rPr lang="en-US" sz="2000" dirty="0" err="1" smtClean="0"/>
              <a:t>iPad</a:t>
            </a:r>
            <a:r>
              <a:rPr lang="en-US" sz="2000" dirty="0" smtClean="0"/>
              <a:t>)</a:t>
            </a:r>
          </a:p>
          <a:p>
            <a:pPr marL="533400" indent="-533400">
              <a:buFontTx/>
              <a:buAutoNum type="arabicPeriod"/>
            </a:pPr>
            <a:endParaRPr lang="en-US" dirty="0" smtClean="0"/>
          </a:p>
        </p:txBody>
      </p:sp>
      <p:sp>
        <p:nvSpPr>
          <p:cNvPr id="5" name="TextBox 4"/>
          <p:cNvSpPr txBox="1"/>
          <p:nvPr/>
        </p:nvSpPr>
        <p:spPr>
          <a:xfrm>
            <a:off x="3657600" y="6474023"/>
            <a:ext cx="4520020" cy="307777"/>
          </a:xfrm>
          <a:prstGeom prst="rect">
            <a:avLst/>
          </a:prstGeom>
          <a:noFill/>
        </p:spPr>
        <p:txBody>
          <a:bodyPr wrap="none" rtlCol="0">
            <a:spAutoFit/>
          </a:bodyPr>
          <a:lstStyle/>
          <a:p>
            <a:r>
              <a:rPr lang="en-US" dirty="0" smtClean="0"/>
              <a:t>Ref.  </a:t>
            </a:r>
            <a:r>
              <a:rPr lang="en-US" u="sng" dirty="0" smtClean="0"/>
              <a:t>Innovation and Entrepreneurship</a:t>
            </a:r>
            <a:r>
              <a:rPr lang="en-US" dirty="0" smtClean="0"/>
              <a:t>, Peter </a:t>
            </a:r>
            <a:r>
              <a:rPr lang="en-US" dirty="0" err="1" smtClean="0"/>
              <a:t>Drucker</a:t>
            </a:r>
            <a:r>
              <a:rPr lang="en-US" dirty="0" smtClean="0"/>
              <a:t>, 1985.</a:t>
            </a:r>
            <a:endParaRPr lang="en-US" dirty="0"/>
          </a:p>
        </p:txBody>
      </p:sp>
      <p:sp>
        <p:nvSpPr>
          <p:cNvPr id="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23</a:t>
            </a:fld>
            <a:endParaRPr lang="en-US" dirty="0"/>
          </a:p>
        </p:txBody>
      </p:sp>
    </p:spTree>
    <p:extLst>
      <p:ext uri="{BB962C8B-B14F-4D97-AF65-F5344CB8AC3E}">
        <p14:creationId xmlns:p14="http://schemas.microsoft.com/office/powerpoint/2010/main" val="187545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Business Discovery</a:t>
            </a:r>
          </a:p>
        </p:txBody>
      </p:sp>
      <p:sp>
        <p:nvSpPr>
          <p:cNvPr id="9219" name="Content Placeholder 2"/>
          <p:cNvSpPr>
            <a:spLocks noGrp="1"/>
          </p:cNvSpPr>
          <p:nvPr>
            <p:ph idx="1"/>
          </p:nvPr>
        </p:nvSpPr>
        <p:spPr>
          <a:xfrm>
            <a:off x="838200" y="1066800"/>
            <a:ext cx="8305800" cy="4876800"/>
          </a:xfrm>
        </p:spPr>
        <p:txBody>
          <a:bodyPr/>
          <a:lstStyle/>
          <a:p>
            <a:r>
              <a:rPr lang="en-US" dirty="0" smtClean="0"/>
              <a:t>Opening</a:t>
            </a:r>
          </a:p>
          <a:p>
            <a:pPr lvl="1"/>
            <a:r>
              <a:rPr lang="en-US" dirty="0" smtClean="0"/>
              <a:t>7 Sources of Innovation</a:t>
            </a:r>
          </a:p>
          <a:p>
            <a:r>
              <a:rPr lang="en-US" dirty="0" smtClean="0"/>
              <a:t>Potential for </a:t>
            </a:r>
            <a:r>
              <a:rPr lang="en-US" i="1" dirty="0" smtClean="0"/>
              <a:t>you</a:t>
            </a:r>
            <a:r>
              <a:rPr lang="en-US" dirty="0" smtClean="0"/>
              <a:t> to create value</a:t>
            </a:r>
          </a:p>
          <a:p>
            <a:pPr lvl="1"/>
            <a:r>
              <a:rPr lang="en-US" dirty="0" smtClean="0"/>
              <a:t>Opening and alignment with your </a:t>
            </a:r>
            <a:r>
              <a:rPr lang="en-US" b="1" dirty="0" smtClean="0"/>
              <a:t>capabilities</a:t>
            </a:r>
          </a:p>
          <a:p>
            <a:r>
              <a:rPr lang="en-US" dirty="0" smtClean="0"/>
              <a:t>High-value problem (Problem worth solving)</a:t>
            </a:r>
          </a:p>
          <a:p>
            <a:pPr lvl="1"/>
            <a:r>
              <a:rPr lang="en-US" b="1" dirty="0" smtClean="0"/>
              <a:t>Industry Analysis</a:t>
            </a:r>
            <a:r>
              <a:rPr lang="en-US" dirty="0" smtClean="0"/>
              <a:t>; Value System Assessment</a:t>
            </a:r>
          </a:p>
          <a:p>
            <a:r>
              <a:rPr lang="en-US" dirty="0" smtClean="0"/>
              <a:t>Potential to capture value</a:t>
            </a:r>
          </a:p>
          <a:p>
            <a:pPr lvl="1"/>
            <a:r>
              <a:rPr lang="en-US" dirty="0" smtClean="0"/>
              <a:t>Strategy, Industry Analysis, Porter’s 5 Forces, </a:t>
            </a:r>
            <a:r>
              <a:rPr lang="en-US" b="1" dirty="0" smtClean="0"/>
              <a:t>Positioning</a:t>
            </a:r>
            <a:r>
              <a:rPr lang="en-US" dirty="0" smtClean="0"/>
              <a:t> </a:t>
            </a:r>
            <a:r>
              <a:rPr lang="en-US" b="1" dirty="0" smtClean="0"/>
              <a:t>for Value Capture (PVC)</a:t>
            </a:r>
          </a:p>
          <a:p>
            <a:r>
              <a:rPr lang="en-US" dirty="0" smtClean="0"/>
              <a:t>Investable</a:t>
            </a:r>
          </a:p>
          <a:p>
            <a:pPr lvl="1"/>
            <a:r>
              <a:rPr lang="en-US" dirty="0" smtClean="0"/>
              <a:t>Will it be worth more than it costs to build? (Assessment)</a:t>
            </a:r>
          </a:p>
          <a:p>
            <a:endParaRPr lang="en-US" dirty="0" smtClean="0"/>
          </a:p>
        </p:txBody>
      </p:sp>
      <p:sp>
        <p:nvSpPr>
          <p:cNvPr id="4" name="Slide Number Placeholder 3"/>
          <p:cNvSpPr>
            <a:spLocks noGrp="1"/>
          </p:cNvSpPr>
          <p:nvPr>
            <p:ph type="sldNum" sz="quarter" idx="4294967295"/>
          </p:nvPr>
        </p:nvSpPr>
        <p:spPr>
          <a:xfrm>
            <a:off x="7042150" y="6477000"/>
            <a:ext cx="1905000" cy="457200"/>
          </a:xfrm>
          <a:prstGeom prst="rect">
            <a:avLst/>
          </a:prstGeom>
        </p:spPr>
        <p:txBody>
          <a:bodyPr/>
          <a:lstStyle/>
          <a:p>
            <a:pPr algn="r">
              <a:defRPr/>
            </a:pPr>
            <a:fld id="{072E959D-2489-4B65-87AF-9B306C5B1EFE}" type="slidenum">
              <a:rPr lang="en-US" smtClean="0"/>
              <a:pPr algn="r">
                <a:defRPr/>
              </a:pPr>
              <a:t>24</a:t>
            </a:fld>
            <a:endParaRPr lang="en-US" dirty="0"/>
          </a:p>
        </p:txBody>
      </p:sp>
    </p:spTree>
    <p:extLst>
      <p:ext uri="{BB962C8B-B14F-4D97-AF65-F5344CB8AC3E}">
        <p14:creationId xmlns:p14="http://schemas.microsoft.com/office/powerpoint/2010/main" val="141343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962" y="76200"/>
            <a:ext cx="7793038" cy="700088"/>
          </a:xfrm>
        </p:spPr>
        <p:txBody>
          <a:bodyPr/>
          <a:lstStyle/>
          <a:p>
            <a:r>
              <a:rPr lang="en-029" dirty="0" smtClean="0"/>
              <a:t>At the end of Opportunity Identification</a:t>
            </a:r>
            <a:endParaRPr lang="en-US" dirty="0"/>
          </a:p>
        </p:txBody>
      </p:sp>
      <p:sp>
        <p:nvSpPr>
          <p:cNvPr id="3" name="Content Placeholder 2"/>
          <p:cNvSpPr>
            <a:spLocks noGrp="1"/>
          </p:cNvSpPr>
          <p:nvPr>
            <p:ph idx="1"/>
          </p:nvPr>
        </p:nvSpPr>
        <p:spPr>
          <a:xfrm>
            <a:off x="838200" y="838200"/>
            <a:ext cx="7772400" cy="4876800"/>
          </a:xfrm>
        </p:spPr>
        <p:txBody>
          <a:bodyPr/>
          <a:lstStyle/>
          <a:p>
            <a:r>
              <a:rPr lang="en-029" dirty="0" smtClean="0"/>
              <a:t>What’s the </a:t>
            </a:r>
            <a:r>
              <a:rPr lang="en-029" u="sng" dirty="0" smtClean="0"/>
              <a:t>problem</a:t>
            </a:r>
            <a:r>
              <a:rPr lang="en-029" dirty="0" smtClean="0"/>
              <a:t>?</a:t>
            </a:r>
          </a:p>
          <a:p>
            <a:pPr lvl="1"/>
            <a:r>
              <a:rPr lang="en-029" dirty="0" smtClean="0"/>
              <a:t>Know the issue (not the specific customer need, but the higher-level issue)</a:t>
            </a:r>
          </a:p>
          <a:p>
            <a:r>
              <a:rPr lang="en-029" dirty="0" smtClean="0"/>
              <a:t>Who </a:t>
            </a:r>
            <a:r>
              <a:rPr lang="en-029" u="sng" dirty="0" smtClean="0"/>
              <a:t>owns</a:t>
            </a:r>
            <a:r>
              <a:rPr lang="en-029" dirty="0" smtClean="0"/>
              <a:t> the problem?</a:t>
            </a:r>
          </a:p>
          <a:p>
            <a:pPr lvl="1"/>
            <a:r>
              <a:rPr lang="en-029" dirty="0" smtClean="0"/>
              <a:t>What industry segment is struggling with this (again not all the way to customer yet, but a higher intermediate level)</a:t>
            </a:r>
          </a:p>
          <a:p>
            <a:r>
              <a:rPr lang="en-029" dirty="0" smtClean="0"/>
              <a:t>What is your </a:t>
            </a:r>
            <a:r>
              <a:rPr lang="en-029" u="sng" dirty="0" smtClean="0"/>
              <a:t>approach</a:t>
            </a:r>
            <a:r>
              <a:rPr lang="en-029" dirty="0" smtClean="0"/>
              <a:t> to solving this problem</a:t>
            </a:r>
          </a:p>
          <a:p>
            <a:pPr lvl="1"/>
            <a:r>
              <a:rPr lang="en-029" dirty="0" smtClean="0"/>
              <a:t>Not a specific solution yet, but an approach</a:t>
            </a:r>
          </a:p>
          <a:p>
            <a:r>
              <a:rPr lang="en-029" dirty="0" smtClean="0"/>
              <a:t>Can you create and capture value?</a:t>
            </a:r>
          </a:p>
          <a:p>
            <a:pPr lvl="1"/>
            <a:r>
              <a:rPr lang="en-029" dirty="0" smtClean="0"/>
              <a:t>Approach align with your </a:t>
            </a:r>
            <a:r>
              <a:rPr lang="en-029" u="sng" dirty="0" smtClean="0"/>
              <a:t>Capabilities</a:t>
            </a:r>
            <a:r>
              <a:rPr lang="en-029" dirty="0" smtClean="0"/>
              <a:t>?</a:t>
            </a:r>
          </a:p>
          <a:p>
            <a:pPr lvl="1"/>
            <a:r>
              <a:rPr lang="en-029" dirty="0" smtClean="0"/>
              <a:t>If successful are you in a position to </a:t>
            </a:r>
            <a:r>
              <a:rPr lang="en-029" b="1" dirty="0" smtClean="0"/>
              <a:t>capture</a:t>
            </a:r>
            <a:r>
              <a:rPr lang="en-029" dirty="0" smtClean="0"/>
              <a:t> the created </a:t>
            </a:r>
            <a:r>
              <a:rPr lang="en-029" b="1" dirty="0" smtClean="0"/>
              <a:t>value</a:t>
            </a:r>
            <a:r>
              <a:rPr lang="en-029" dirty="0" smtClean="0"/>
              <a:t>?</a:t>
            </a:r>
            <a:endParaRPr lang="en-US" dirty="0"/>
          </a:p>
        </p:txBody>
      </p:sp>
      <p:sp>
        <p:nvSpPr>
          <p:cNvPr id="4" name="Slide Number Placeholder 3"/>
          <p:cNvSpPr>
            <a:spLocks noGrp="1"/>
          </p:cNvSpPr>
          <p:nvPr>
            <p:ph type="sldNum" sz="quarter" idx="4294967295"/>
          </p:nvPr>
        </p:nvSpPr>
        <p:spPr>
          <a:xfrm>
            <a:off x="7042150" y="6400800"/>
            <a:ext cx="1905000" cy="457200"/>
          </a:xfrm>
          <a:prstGeom prst="rect">
            <a:avLst/>
          </a:prstGeom>
        </p:spPr>
        <p:txBody>
          <a:bodyPr/>
          <a:lstStyle/>
          <a:p>
            <a:pPr>
              <a:defRPr/>
            </a:pPr>
            <a:fld id="{4D6F8EAF-F09C-4ABC-A386-EB508159BD24}" type="slidenum">
              <a:rPr lang="en-US" smtClean="0"/>
              <a:pPr>
                <a:defRPr/>
              </a:pPr>
              <a:t>25</a:t>
            </a:fld>
            <a:endParaRPr lang="en-US"/>
          </a:p>
        </p:txBody>
      </p:sp>
    </p:spTree>
    <p:extLst>
      <p:ext uri="{BB962C8B-B14F-4D97-AF65-F5344CB8AC3E}">
        <p14:creationId xmlns:p14="http://schemas.microsoft.com/office/powerpoint/2010/main" val="3688011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7772400" cy="4876800"/>
          </a:xfrm>
        </p:spPr>
        <p:txBody>
          <a:bodyPr/>
          <a:lstStyle/>
          <a:p>
            <a:pPr>
              <a:defRPr/>
            </a:pPr>
            <a:r>
              <a:rPr lang="en-US" sz="2400" b="1" dirty="0" smtClean="0"/>
              <a:t>New </a:t>
            </a:r>
            <a:r>
              <a:rPr lang="en-US" sz="2400" b="1" dirty="0"/>
              <a:t>product </a:t>
            </a:r>
            <a:r>
              <a:rPr lang="en-US" sz="2400" b="1" dirty="0" smtClean="0"/>
              <a:t>entry</a:t>
            </a:r>
            <a:endParaRPr lang="en-US" sz="2400" dirty="0"/>
          </a:p>
          <a:p>
            <a:pPr lvl="1">
              <a:defRPr/>
            </a:pPr>
            <a:r>
              <a:rPr lang="en-US" sz="1600" dirty="0" smtClean="0"/>
              <a:t>essentially </a:t>
            </a:r>
            <a:r>
              <a:rPr lang="en-US" sz="1600" dirty="0"/>
              <a:t>a </a:t>
            </a:r>
            <a:r>
              <a:rPr lang="en-US" sz="1600" b="1" dirty="0"/>
              <a:t>“me too” product/service </a:t>
            </a:r>
            <a:r>
              <a:rPr lang="en-US" sz="1600" dirty="0"/>
              <a:t>to those that exist, but with some </a:t>
            </a:r>
            <a:r>
              <a:rPr lang="en-US" sz="1600" dirty="0" smtClean="0"/>
              <a:t>advantage</a:t>
            </a:r>
          </a:p>
          <a:p>
            <a:pPr>
              <a:defRPr/>
            </a:pPr>
            <a:endParaRPr lang="en-US" sz="2000" b="1" dirty="0"/>
          </a:p>
          <a:p>
            <a:pPr>
              <a:defRPr/>
            </a:pPr>
            <a:r>
              <a:rPr lang="en-US" sz="2400" b="1" dirty="0" smtClean="0"/>
              <a:t>Substitute </a:t>
            </a:r>
            <a:r>
              <a:rPr lang="en-US" sz="2400" b="1" dirty="0"/>
              <a:t>product </a:t>
            </a:r>
            <a:r>
              <a:rPr lang="en-US" sz="2000" dirty="0"/>
              <a:t>(different solution for same </a:t>
            </a:r>
            <a:r>
              <a:rPr lang="en-US" sz="2000" dirty="0" smtClean="0"/>
              <a:t>need)</a:t>
            </a:r>
            <a:endParaRPr lang="en-US" sz="2000" dirty="0"/>
          </a:p>
          <a:p>
            <a:pPr lvl="1">
              <a:defRPr/>
            </a:pPr>
            <a:r>
              <a:rPr lang="en-US" sz="1800" dirty="0"/>
              <a:t>Better, faster, cheaper, more convenient than existing </a:t>
            </a:r>
            <a:r>
              <a:rPr lang="en-US" sz="1800" dirty="0" smtClean="0"/>
              <a:t>product/service</a:t>
            </a:r>
          </a:p>
          <a:p>
            <a:pPr lvl="1">
              <a:defRPr/>
            </a:pPr>
            <a:endParaRPr lang="en-US" sz="1800" dirty="0" smtClean="0"/>
          </a:p>
          <a:p>
            <a:pPr>
              <a:defRPr/>
            </a:pPr>
            <a:r>
              <a:rPr lang="en-US" sz="2400" b="1" dirty="0" smtClean="0"/>
              <a:t>Aggregation/Consolidation of </a:t>
            </a:r>
            <a:r>
              <a:rPr lang="en-US" sz="2400" b="1" dirty="0"/>
              <a:t>a segment </a:t>
            </a:r>
            <a:r>
              <a:rPr lang="en-US" sz="2000" dirty="0"/>
              <a:t>of the value </a:t>
            </a:r>
            <a:r>
              <a:rPr lang="en-US" sz="2000" dirty="0" smtClean="0"/>
              <a:t>chain</a:t>
            </a:r>
          </a:p>
          <a:p>
            <a:pPr>
              <a:defRPr/>
            </a:pPr>
            <a:endParaRPr lang="en-US" sz="2000" dirty="0" smtClean="0"/>
          </a:p>
          <a:p>
            <a:pPr>
              <a:defRPr/>
            </a:pPr>
            <a:r>
              <a:rPr lang="en-US" sz="2400" b="1" dirty="0" smtClean="0"/>
              <a:t>Collapsing multiple segments </a:t>
            </a:r>
            <a:r>
              <a:rPr lang="en-US" sz="2400" b="1" dirty="0"/>
              <a:t>of the value chain</a:t>
            </a:r>
          </a:p>
          <a:p>
            <a:pPr>
              <a:defRPr/>
            </a:pPr>
            <a:endParaRPr lang="en-US" sz="2000" b="1" dirty="0" smtClean="0"/>
          </a:p>
          <a:p>
            <a:pPr>
              <a:defRPr/>
            </a:pPr>
            <a:r>
              <a:rPr lang="en-US" sz="2400" b="1" dirty="0" smtClean="0"/>
              <a:t>New Segment </a:t>
            </a:r>
          </a:p>
          <a:p>
            <a:pPr lvl="1">
              <a:defRPr/>
            </a:pPr>
            <a:r>
              <a:rPr lang="en-US" sz="1600" dirty="0" smtClean="0"/>
              <a:t>Creating efficiencies between existing segments</a:t>
            </a:r>
          </a:p>
          <a:p>
            <a:pPr marL="0" indent="0">
              <a:buFont typeface="Wingdings" pitchFamily="2" charset="2"/>
              <a:buNone/>
              <a:defRPr/>
            </a:pPr>
            <a:endParaRPr lang="en-US" sz="3600" dirty="0"/>
          </a:p>
        </p:txBody>
      </p:sp>
      <p:sp>
        <p:nvSpPr>
          <p:cNvPr id="36869" name="Title 5"/>
          <p:cNvSpPr>
            <a:spLocks noGrp="1"/>
          </p:cNvSpPr>
          <p:nvPr>
            <p:ph type="title"/>
          </p:nvPr>
        </p:nvSpPr>
        <p:spPr>
          <a:xfrm>
            <a:off x="969962" y="214312"/>
            <a:ext cx="7793038" cy="700088"/>
          </a:xfrm>
        </p:spPr>
        <p:txBody>
          <a:bodyPr/>
          <a:lstStyle/>
          <a:p>
            <a:r>
              <a:rPr lang="en-US" sz="2800" dirty="0" smtClean="0"/>
              <a:t>Five generic approaches to Value Creation:</a:t>
            </a:r>
            <a:br>
              <a:rPr lang="en-US" sz="2800" dirty="0" smtClean="0"/>
            </a:br>
            <a:r>
              <a:rPr lang="en-US" sz="2800" dirty="0" smtClean="0"/>
              <a:t>Creating Value in an Existing System</a:t>
            </a:r>
          </a:p>
        </p:txBody>
      </p:sp>
      <p:sp>
        <p:nvSpPr>
          <p:cNvPr id="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26</a:t>
            </a:fld>
            <a:endParaRPr lang="en-US" dirty="0"/>
          </a:p>
        </p:txBody>
      </p:sp>
    </p:spTree>
    <p:extLst>
      <p:ext uri="{BB962C8B-B14F-4D97-AF65-F5344CB8AC3E}">
        <p14:creationId xmlns:p14="http://schemas.microsoft.com/office/powerpoint/2010/main" val="4275639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753916" y="1821466"/>
            <a:ext cx="5170884" cy="5007631"/>
            <a:chOff x="-1757759" y="666937"/>
            <a:chExt cx="5170884" cy="5007631"/>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721" t="15265" r="29070" b="17333"/>
            <a:stretch/>
          </p:blipFill>
          <p:spPr>
            <a:xfrm>
              <a:off x="-1757759" y="666937"/>
              <a:ext cx="5170884" cy="5007631"/>
            </a:xfrm>
            <a:prstGeom prst="rect">
              <a:avLst/>
            </a:prstGeom>
          </p:spPr>
        </p:pic>
        <p:sp>
          <p:nvSpPr>
            <p:cNvPr id="5" name="TextBox 4"/>
            <p:cNvSpPr txBox="1"/>
            <p:nvPr/>
          </p:nvSpPr>
          <p:spPr>
            <a:xfrm>
              <a:off x="-1336178" y="1219200"/>
              <a:ext cx="2174378" cy="2092881"/>
            </a:xfrm>
            <a:prstGeom prst="rect">
              <a:avLst/>
            </a:prstGeom>
            <a:noFill/>
          </p:spPr>
          <p:txBody>
            <a:bodyPr wrap="none" rtlCol="0">
              <a:spAutoFit/>
            </a:bodyPr>
            <a:lstStyle/>
            <a:p>
              <a:pPr algn="ctr"/>
              <a:r>
                <a:rPr lang="en-US" sz="2000" b="1" dirty="0">
                  <a:solidFill>
                    <a:schemeClr val="bg1"/>
                  </a:solidFill>
                </a:rPr>
                <a:t>Unclear value </a:t>
              </a:r>
            </a:p>
            <a:p>
              <a:pPr algn="ctr"/>
              <a:r>
                <a:rPr lang="en-US" sz="2000" b="1" dirty="0">
                  <a:solidFill>
                    <a:schemeClr val="bg1"/>
                  </a:solidFill>
                </a:rPr>
                <a:t>capture structure:</a:t>
              </a:r>
            </a:p>
            <a:p>
              <a:pPr algn="ctr"/>
              <a:r>
                <a:rPr lang="en-US" sz="2000" b="1" dirty="0">
                  <a:solidFill>
                    <a:schemeClr val="bg1"/>
                  </a:solidFill>
                </a:rPr>
                <a:t>  </a:t>
              </a:r>
              <a:r>
                <a:rPr lang="en-US" b="1" dirty="0">
                  <a:solidFill>
                    <a:schemeClr val="bg1"/>
                  </a:solidFill>
                </a:rPr>
                <a:t>Narrow Business </a:t>
              </a:r>
            </a:p>
            <a:p>
              <a:pPr algn="ctr"/>
              <a:r>
                <a:rPr lang="en-US" b="1" dirty="0">
                  <a:solidFill>
                    <a:schemeClr val="bg1"/>
                  </a:solidFill>
                </a:rPr>
                <a:t>or</a:t>
              </a:r>
            </a:p>
            <a:p>
              <a:pPr algn="ctr"/>
              <a:r>
                <a:rPr lang="en-US" b="1" dirty="0">
                  <a:solidFill>
                    <a:schemeClr val="bg1"/>
                  </a:solidFill>
                </a:rPr>
                <a:t>Partner with </a:t>
              </a:r>
            </a:p>
            <a:p>
              <a:pPr algn="ctr"/>
              <a:r>
                <a:rPr lang="en-US" b="1" dirty="0">
                  <a:solidFill>
                    <a:schemeClr val="bg1"/>
                  </a:solidFill>
                </a:rPr>
                <a:t> and/or License to</a:t>
              </a:r>
            </a:p>
            <a:p>
              <a:pPr algn="ctr"/>
              <a:r>
                <a:rPr lang="en-US" b="1" dirty="0" smtClean="0">
                  <a:solidFill>
                    <a:schemeClr val="bg1"/>
                  </a:solidFill>
                </a:rPr>
                <a:t>CC </a:t>
              </a:r>
              <a:r>
                <a:rPr lang="en-US" b="1" dirty="0">
                  <a:solidFill>
                    <a:schemeClr val="bg1"/>
                  </a:solidFill>
                </a:rPr>
                <a:t>holder</a:t>
              </a:r>
              <a:endParaRPr lang="en-US" sz="1200" b="1" dirty="0">
                <a:solidFill>
                  <a:schemeClr val="bg1"/>
                </a:solidFill>
              </a:endParaRPr>
            </a:p>
            <a:p>
              <a:endParaRPr lang="en-US" dirty="0"/>
            </a:p>
          </p:txBody>
        </p:sp>
        <p:sp>
          <p:nvSpPr>
            <p:cNvPr id="6" name="TextBox 5"/>
            <p:cNvSpPr txBox="1"/>
            <p:nvPr/>
          </p:nvSpPr>
          <p:spPr>
            <a:xfrm>
              <a:off x="997777" y="1557655"/>
              <a:ext cx="1681999" cy="1631216"/>
            </a:xfrm>
            <a:prstGeom prst="rect">
              <a:avLst/>
            </a:prstGeom>
            <a:noFill/>
          </p:spPr>
          <p:txBody>
            <a:bodyPr wrap="none" rtlCol="0">
              <a:spAutoFit/>
            </a:bodyPr>
            <a:lstStyle/>
            <a:p>
              <a:pPr algn="ctr"/>
              <a:r>
                <a:rPr lang="en-US" sz="2000" b="1" dirty="0"/>
                <a:t>Strong</a:t>
              </a:r>
            </a:p>
            <a:p>
              <a:pPr algn="ctr"/>
              <a:r>
                <a:rPr lang="en-US" sz="2000" b="1" dirty="0"/>
                <a:t>High-growth</a:t>
              </a:r>
            </a:p>
            <a:p>
              <a:pPr algn="ctr"/>
              <a:r>
                <a:rPr lang="en-US" sz="2000" b="1" dirty="0" smtClean="0"/>
                <a:t>New </a:t>
              </a:r>
              <a:r>
                <a:rPr lang="en-US" sz="2000" b="1" dirty="0"/>
                <a:t>Business</a:t>
              </a:r>
            </a:p>
            <a:p>
              <a:pPr algn="ctr"/>
              <a:r>
                <a:rPr lang="en-US" sz="2000" b="1" dirty="0"/>
                <a:t>Potential</a:t>
              </a:r>
            </a:p>
            <a:p>
              <a:endParaRPr lang="en-US" sz="2000" dirty="0"/>
            </a:p>
          </p:txBody>
        </p:sp>
        <p:sp>
          <p:nvSpPr>
            <p:cNvPr id="7" name="TextBox 6"/>
            <p:cNvSpPr txBox="1"/>
            <p:nvPr/>
          </p:nvSpPr>
          <p:spPr>
            <a:xfrm>
              <a:off x="-1283887" y="3657599"/>
              <a:ext cx="2069797" cy="1015663"/>
            </a:xfrm>
            <a:prstGeom prst="rect">
              <a:avLst/>
            </a:prstGeom>
            <a:noFill/>
          </p:spPr>
          <p:txBody>
            <a:bodyPr wrap="none" rtlCol="0">
              <a:spAutoFit/>
            </a:bodyPr>
            <a:lstStyle/>
            <a:p>
              <a:pPr algn="ctr"/>
              <a:r>
                <a:rPr lang="en-US" sz="2000" b="1" dirty="0"/>
                <a:t>Capabilities have</a:t>
              </a:r>
            </a:p>
            <a:p>
              <a:pPr algn="ctr"/>
              <a:r>
                <a:rPr lang="en-US" sz="2000" b="1" dirty="0"/>
                <a:t>no </a:t>
              </a:r>
              <a:r>
                <a:rPr lang="en-US" sz="2000" b="1" dirty="0" err="1"/>
                <a:t>capturable</a:t>
              </a:r>
              <a:endParaRPr lang="en-US" sz="2000" b="1" dirty="0"/>
            </a:p>
            <a:p>
              <a:pPr algn="ctr"/>
              <a:r>
                <a:rPr lang="en-US" sz="2000" b="1" dirty="0" smtClean="0"/>
                <a:t>value</a:t>
              </a:r>
              <a:endParaRPr lang="en-US" sz="1800" b="1" dirty="0"/>
            </a:p>
          </p:txBody>
        </p:sp>
        <p:sp>
          <p:nvSpPr>
            <p:cNvPr id="8" name="TextBox 7"/>
            <p:cNvSpPr txBox="1"/>
            <p:nvPr/>
          </p:nvSpPr>
          <p:spPr>
            <a:xfrm>
              <a:off x="1299925" y="3697208"/>
              <a:ext cx="1165704" cy="1015663"/>
            </a:xfrm>
            <a:prstGeom prst="rect">
              <a:avLst/>
            </a:prstGeom>
            <a:noFill/>
          </p:spPr>
          <p:txBody>
            <a:bodyPr wrap="none" rtlCol="0">
              <a:spAutoFit/>
            </a:bodyPr>
            <a:lstStyle/>
            <a:p>
              <a:pPr algn="ctr"/>
              <a:r>
                <a:rPr lang="en-US" sz="2000" b="1" dirty="0"/>
                <a:t>Niche</a:t>
              </a:r>
            </a:p>
            <a:p>
              <a:pPr algn="ctr"/>
              <a:r>
                <a:rPr lang="en-US" sz="2000" b="1" dirty="0"/>
                <a:t>Business</a:t>
              </a:r>
            </a:p>
            <a:p>
              <a:pPr algn="ctr"/>
              <a:r>
                <a:rPr lang="en-US" sz="2000" b="1" dirty="0" smtClean="0"/>
                <a:t>Potential</a:t>
              </a:r>
              <a:endParaRPr lang="en-US" sz="2000" b="1" dirty="0"/>
            </a:p>
          </p:txBody>
        </p:sp>
      </p:grpSp>
      <p:sp>
        <p:nvSpPr>
          <p:cNvPr id="2" name="Title 1"/>
          <p:cNvSpPr>
            <a:spLocks noGrp="1"/>
          </p:cNvSpPr>
          <p:nvPr>
            <p:ph type="title"/>
          </p:nvPr>
        </p:nvSpPr>
        <p:spPr>
          <a:xfrm>
            <a:off x="1031875" y="76200"/>
            <a:ext cx="7620000" cy="760474"/>
          </a:xfrm>
        </p:spPr>
        <p:txBody>
          <a:bodyPr>
            <a:normAutofit/>
          </a:bodyPr>
          <a:lstStyle/>
          <a:p>
            <a:pPr>
              <a:defRPr/>
            </a:pPr>
            <a:r>
              <a:rPr lang="en-US" sz="3200" dirty="0" smtClean="0"/>
              <a:t>PVC:  Positioning for Value Capture</a:t>
            </a:r>
            <a:endParaRPr lang="en-US" sz="2800" dirty="0"/>
          </a:p>
        </p:txBody>
      </p:sp>
      <p:sp>
        <p:nvSpPr>
          <p:cNvPr id="9223" name="Text Box 7"/>
          <p:cNvSpPr txBox="1">
            <a:spLocks noChangeArrowheads="1"/>
          </p:cNvSpPr>
          <p:nvPr/>
        </p:nvSpPr>
        <p:spPr bwMode="auto">
          <a:xfrm rot="-5400000">
            <a:off x="253207" y="4018756"/>
            <a:ext cx="3541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sz="2400" b="1" dirty="0"/>
              <a:t>Your current Capabilities</a:t>
            </a:r>
          </a:p>
        </p:txBody>
      </p:sp>
      <p:sp>
        <p:nvSpPr>
          <p:cNvPr id="9224" name="Text Box 8"/>
          <p:cNvSpPr txBox="1">
            <a:spLocks noChangeArrowheads="1"/>
          </p:cNvSpPr>
          <p:nvPr/>
        </p:nvSpPr>
        <p:spPr bwMode="auto">
          <a:xfrm rot="16200000">
            <a:off x="2360300" y="2986088"/>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sz="1800" b="1" dirty="0" smtClean="0"/>
              <a:t>Specialized</a:t>
            </a:r>
            <a:endParaRPr lang="en-US" sz="1800" b="1" dirty="0"/>
          </a:p>
        </p:txBody>
      </p:sp>
      <p:sp>
        <p:nvSpPr>
          <p:cNvPr id="9225" name="Text Box 9"/>
          <p:cNvSpPr txBox="1">
            <a:spLocks noChangeArrowheads="1"/>
          </p:cNvSpPr>
          <p:nvPr/>
        </p:nvSpPr>
        <p:spPr bwMode="auto">
          <a:xfrm>
            <a:off x="3413125" y="936625"/>
            <a:ext cx="3978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a:r>
              <a:rPr lang="en-US" sz="2400" b="1" dirty="0"/>
              <a:t>Complementary </a:t>
            </a:r>
            <a:r>
              <a:rPr lang="en-US" sz="2400" b="1" dirty="0" smtClean="0"/>
              <a:t>Capabilities</a:t>
            </a:r>
            <a:endParaRPr lang="en-US" sz="2400" b="1" dirty="0"/>
          </a:p>
          <a:p>
            <a:pPr algn="ctr"/>
            <a:r>
              <a:rPr lang="en-US" dirty="0"/>
              <a:t>(</a:t>
            </a:r>
            <a:r>
              <a:rPr lang="en-US" b="1" dirty="0"/>
              <a:t>Things you need </a:t>
            </a:r>
            <a:r>
              <a:rPr lang="en-US" dirty="0"/>
              <a:t>beyond your current Capabilities</a:t>
            </a:r>
          </a:p>
          <a:p>
            <a:pPr algn="ctr"/>
            <a:r>
              <a:rPr lang="en-US" dirty="0"/>
              <a:t> to create and deliver your product to your customer)</a:t>
            </a:r>
          </a:p>
        </p:txBody>
      </p:sp>
      <p:sp>
        <p:nvSpPr>
          <p:cNvPr id="9226" name="Text Box 10"/>
          <p:cNvSpPr txBox="1">
            <a:spLocks noChangeArrowheads="1"/>
          </p:cNvSpPr>
          <p:nvPr/>
        </p:nvSpPr>
        <p:spPr bwMode="auto">
          <a:xfrm rot="16200000">
            <a:off x="2520601" y="4967288"/>
            <a:ext cx="9669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sz="1800" b="1" dirty="0" smtClean="0"/>
              <a:t>Generic</a:t>
            </a:r>
            <a:endParaRPr lang="en-US" sz="1800" b="1" dirty="0"/>
          </a:p>
        </p:txBody>
      </p:sp>
      <p:sp>
        <p:nvSpPr>
          <p:cNvPr id="9227" name="Text Box 11"/>
          <p:cNvSpPr txBox="1">
            <a:spLocks noChangeArrowheads="1"/>
          </p:cNvSpPr>
          <p:nvPr/>
        </p:nvSpPr>
        <p:spPr bwMode="auto">
          <a:xfrm>
            <a:off x="5775325" y="198120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sz="1800" b="1"/>
              <a:t>Generic</a:t>
            </a:r>
          </a:p>
        </p:txBody>
      </p:sp>
      <p:sp>
        <p:nvSpPr>
          <p:cNvPr id="9228" name="Text Box 12"/>
          <p:cNvSpPr txBox="1">
            <a:spLocks noChangeArrowheads="1"/>
          </p:cNvSpPr>
          <p:nvPr/>
        </p:nvSpPr>
        <p:spPr bwMode="auto">
          <a:xfrm>
            <a:off x="3565525" y="19812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sz="1800" b="1"/>
              <a:t>Specialized</a:t>
            </a:r>
          </a:p>
        </p:txBody>
      </p:sp>
      <p:cxnSp>
        <p:nvCxnSpPr>
          <p:cNvPr id="9232" name="Straight Arrow Connector 21"/>
          <p:cNvCxnSpPr>
            <a:cxnSpLocks noChangeShapeType="1"/>
          </p:cNvCxnSpPr>
          <p:nvPr/>
        </p:nvCxnSpPr>
        <p:spPr bwMode="auto">
          <a:xfrm rot="5400000" flipH="1" flipV="1">
            <a:off x="974725" y="4338637"/>
            <a:ext cx="27432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33" name="TextBox 22"/>
          <p:cNvSpPr txBox="1">
            <a:spLocks noChangeArrowheads="1"/>
          </p:cNvSpPr>
          <p:nvPr/>
        </p:nvSpPr>
        <p:spPr bwMode="auto">
          <a:xfrm rot="-5400000">
            <a:off x="1243806" y="4236244"/>
            <a:ext cx="2538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dirty="0"/>
              <a:t>Increasingly difficult to replicate</a:t>
            </a:r>
          </a:p>
        </p:txBody>
      </p:sp>
      <p:cxnSp>
        <p:nvCxnSpPr>
          <p:cNvPr id="9234" name="Straight Arrow Connector 24"/>
          <p:cNvCxnSpPr>
            <a:cxnSpLocks noChangeShapeType="1"/>
          </p:cNvCxnSpPr>
          <p:nvPr/>
        </p:nvCxnSpPr>
        <p:spPr bwMode="auto">
          <a:xfrm>
            <a:off x="3276600" y="1828800"/>
            <a:ext cx="3962400" cy="1588"/>
          </a:xfrm>
          <a:prstGeom prst="straightConnector1">
            <a:avLst/>
          </a:prstGeom>
          <a:noFill/>
          <a:ln w="9525" algn="ctr">
            <a:solidFill>
              <a:schemeClr val="tx1"/>
            </a:solidFill>
            <a:round/>
            <a:headEnd type="arrow" w="med" len="med"/>
            <a:tailEnd type="none" w="med" len="med"/>
          </a:ln>
          <a:extLst>
            <a:ext uri="{909E8E84-426E-40DD-AFC4-6F175D3DCCD1}">
              <a14:hiddenFill xmlns:a14="http://schemas.microsoft.com/office/drawing/2010/main">
                <a:noFill/>
              </a14:hiddenFill>
            </a:ext>
          </a:extLst>
        </p:spPr>
      </p:cxnSp>
      <p:sp>
        <p:nvSpPr>
          <p:cNvPr id="9235" name="TextBox 19"/>
          <p:cNvSpPr txBox="1">
            <a:spLocks noChangeArrowheads="1"/>
          </p:cNvSpPr>
          <p:nvPr/>
        </p:nvSpPr>
        <p:spPr bwMode="auto">
          <a:xfrm>
            <a:off x="3770868" y="6490960"/>
            <a:ext cx="3592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dirty="0"/>
              <a:t>Ref:  Based on David </a:t>
            </a:r>
            <a:r>
              <a:rPr lang="en-US" dirty="0" err="1"/>
              <a:t>Teece’s</a:t>
            </a:r>
            <a:r>
              <a:rPr lang="en-US" dirty="0"/>
              <a:t> framework, 1986</a:t>
            </a:r>
          </a:p>
        </p:txBody>
      </p:sp>
      <p:sp>
        <p:nvSpPr>
          <p:cNvPr id="22" name="TextBox 22"/>
          <p:cNvSpPr txBox="1">
            <a:spLocks noChangeArrowheads="1"/>
          </p:cNvSpPr>
          <p:nvPr/>
        </p:nvSpPr>
        <p:spPr bwMode="auto">
          <a:xfrm>
            <a:off x="4191000" y="1752600"/>
            <a:ext cx="2818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dirty="0"/>
              <a:t>Increasingly </a:t>
            </a:r>
            <a:r>
              <a:rPr lang="en-US" dirty="0" smtClean="0"/>
              <a:t>difficult </a:t>
            </a:r>
            <a:r>
              <a:rPr lang="en-US" dirty="0"/>
              <a:t>to </a:t>
            </a:r>
            <a:r>
              <a:rPr lang="en-US" dirty="0" smtClean="0"/>
              <a:t>appropriate</a:t>
            </a:r>
            <a:endParaRPr lang="en-US" dirty="0"/>
          </a:p>
        </p:txBody>
      </p:sp>
      <p:sp>
        <p:nvSpPr>
          <p:cNvPr id="23" name="Slide Number Placeholder 2"/>
          <p:cNvSpPr>
            <a:spLocks noGrp="1"/>
          </p:cNvSpPr>
          <p:nvPr>
            <p:ph type="sldNum" sz="quarter" idx="10"/>
          </p:nvPr>
        </p:nvSpPr>
        <p:spPr>
          <a:xfrm>
            <a:off x="8686800" y="6400800"/>
            <a:ext cx="381000" cy="323850"/>
          </a:xfrm>
        </p:spPr>
        <p:txBody>
          <a:bodyPr/>
          <a:lstStyle/>
          <a:p>
            <a:pPr>
              <a:defRPr/>
            </a:pPr>
            <a:fld id="{AA51B343-CD90-4598-A9C3-904FFF07CD23}" type="slidenum">
              <a:rPr lang="en-US"/>
              <a:pPr>
                <a:defRPr/>
              </a:pPr>
              <a:t>27</a:t>
            </a:fld>
            <a:endParaRPr lang="en-US" dirty="0"/>
          </a:p>
        </p:txBody>
      </p:sp>
    </p:spTree>
    <p:extLst>
      <p:ext uri="{BB962C8B-B14F-4D97-AF65-F5344CB8AC3E}">
        <p14:creationId xmlns:p14="http://schemas.microsoft.com/office/powerpoint/2010/main" val="664992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086999" y="2566001"/>
            <a:ext cx="7711033" cy="203802"/>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1086999" y="2996598"/>
            <a:ext cx="7893913" cy="20380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1093568" y="3017520"/>
            <a:ext cx="7898032" cy="2314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Times New Roman" pitchFamily="18" charset="0"/>
            </a:endParaRPr>
          </a:p>
        </p:txBody>
      </p:sp>
      <p:sp>
        <p:nvSpPr>
          <p:cNvPr id="12" name="Rectangle 11"/>
          <p:cNvSpPr/>
          <p:nvPr/>
        </p:nvSpPr>
        <p:spPr bwMode="auto">
          <a:xfrm>
            <a:off x="1086999" y="3200400"/>
            <a:ext cx="7893913" cy="2491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1018388" y="762000"/>
            <a:ext cx="9128807" cy="808038"/>
          </a:xfrm>
        </p:spPr>
        <p:txBody>
          <a:bodyPr/>
          <a:lstStyle/>
          <a:p>
            <a:r>
              <a:rPr lang="en-029" dirty="0" smtClean="0"/>
              <a:t>Opportunity Identification Level </a:t>
            </a:r>
            <a:br>
              <a:rPr lang="en-029" dirty="0" smtClean="0"/>
            </a:br>
            <a:r>
              <a:rPr lang="en-029" sz="1200" dirty="0" smtClean="0"/>
              <a:t>  </a:t>
            </a:r>
            <a:r>
              <a:rPr lang="en-029" dirty="0" smtClean="0"/>
              <a:t/>
            </a:r>
            <a:br>
              <a:rPr lang="en-029" dirty="0" smtClean="0"/>
            </a:br>
            <a:r>
              <a:rPr lang="en-029" dirty="0" smtClean="0"/>
              <a:t>				of the 4 Components </a:t>
            </a:r>
            <a:endParaRPr lang="en-US" dirty="0"/>
          </a:p>
        </p:txBody>
      </p:sp>
      <p:sp>
        <p:nvSpPr>
          <p:cNvPr id="5" name="TextBox 4"/>
          <p:cNvSpPr txBox="1"/>
          <p:nvPr/>
        </p:nvSpPr>
        <p:spPr>
          <a:xfrm>
            <a:off x="4669551" y="2285762"/>
            <a:ext cx="1702710" cy="1169551"/>
          </a:xfrm>
          <a:prstGeom prst="rect">
            <a:avLst/>
          </a:prstGeom>
          <a:noFill/>
        </p:spPr>
        <p:txBody>
          <a:bodyPr wrap="none" rtlCol="0">
            <a:spAutoFit/>
          </a:bodyPr>
          <a:lstStyle/>
          <a:p>
            <a:r>
              <a:rPr lang="en-US" b="1" u="sng" dirty="0" smtClean="0"/>
              <a:t>Activity (what/how)</a:t>
            </a:r>
          </a:p>
          <a:p>
            <a:pPr marL="342900" indent="-342900">
              <a:buFont typeface="Arial" pitchFamily="34" charset="0"/>
              <a:buChar char="•"/>
            </a:pPr>
            <a:r>
              <a:rPr lang="en-US" dirty="0" smtClean="0"/>
              <a:t>Opening</a:t>
            </a:r>
          </a:p>
          <a:p>
            <a:pPr marL="342900" indent="-342900">
              <a:buFont typeface="Arial" pitchFamily="34" charset="0"/>
              <a:buChar char="•"/>
            </a:pPr>
            <a:r>
              <a:rPr lang="en-US" dirty="0" smtClean="0"/>
              <a:t>Capabilities</a:t>
            </a:r>
            <a:endParaRPr lang="en-US" dirty="0"/>
          </a:p>
          <a:p>
            <a:pPr marL="342900" indent="-342900">
              <a:buFont typeface="Arial" pitchFamily="34" charset="0"/>
              <a:buChar char="•"/>
            </a:pPr>
            <a:r>
              <a:rPr lang="en-US" dirty="0" smtClean="0"/>
              <a:t>Approach</a:t>
            </a:r>
            <a:endParaRPr lang="en-US" dirty="0"/>
          </a:p>
          <a:p>
            <a:pPr marL="342900" indent="-342900">
              <a:buFont typeface="Arial" pitchFamily="34" charset="0"/>
              <a:buChar char="•"/>
            </a:pPr>
            <a:r>
              <a:rPr lang="en-US" dirty="0" smtClean="0"/>
              <a:t>Offering/Action</a:t>
            </a:r>
            <a:endParaRPr lang="en-US" dirty="0"/>
          </a:p>
        </p:txBody>
      </p:sp>
      <p:sp>
        <p:nvSpPr>
          <p:cNvPr id="15" name="TextBox 14"/>
          <p:cNvSpPr txBox="1"/>
          <p:nvPr/>
        </p:nvSpPr>
        <p:spPr>
          <a:xfrm>
            <a:off x="2801250" y="2285762"/>
            <a:ext cx="1694695" cy="1169551"/>
          </a:xfrm>
          <a:prstGeom prst="rect">
            <a:avLst/>
          </a:prstGeom>
          <a:noFill/>
        </p:spPr>
        <p:txBody>
          <a:bodyPr wrap="none" rtlCol="0">
            <a:spAutoFit/>
          </a:bodyPr>
          <a:lstStyle/>
          <a:p>
            <a:r>
              <a:rPr lang="en-US" b="1" u="sng" dirty="0" smtClean="0"/>
              <a:t>Motive (why)</a:t>
            </a:r>
          </a:p>
          <a:p>
            <a:pPr marL="285750" indent="-285750">
              <a:buFont typeface="Arial" pitchFamily="34" charset="0"/>
              <a:buChar char="•"/>
            </a:pPr>
            <a:r>
              <a:rPr lang="en-US" dirty="0" smtClean="0"/>
              <a:t>Macro Driver</a:t>
            </a:r>
          </a:p>
          <a:p>
            <a:pPr marL="285750" indent="-285750">
              <a:buFont typeface="Arial" pitchFamily="34" charset="0"/>
              <a:buChar char="•"/>
            </a:pPr>
            <a:r>
              <a:rPr lang="en-US" dirty="0" smtClean="0"/>
              <a:t>General </a:t>
            </a:r>
            <a:r>
              <a:rPr lang="en-US" dirty="0"/>
              <a:t>Problem</a:t>
            </a:r>
          </a:p>
          <a:p>
            <a:pPr marL="285750" indent="-285750">
              <a:buFont typeface="Arial" pitchFamily="34" charset="0"/>
              <a:buChar char="•"/>
            </a:pPr>
            <a:r>
              <a:rPr lang="en-US" dirty="0"/>
              <a:t>Specific Issue</a:t>
            </a:r>
          </a:p>
          <a:p>
            <a:pPr marL="285750" indent="-285750">
              <a:buFont typeface="Arial" pitchFamily="34" charset="0"/>
              <a:buChar char="•"/>
            </a:pPr>
            <a:r>
              <a:rPr lang="en-US" dirty="0" smtClean="0"/>
              <a:t>Need/Desire</a:t>
            </a:r>
            <a:endParaRPr lang="en-US" dirty="0"/>
          </a:p>
        </p:txBody>
      </p:sp>
      <p:cxnSp>
        <p:nvCxnSpPr>
          <p:cNvPr id="23" name="Straight Arrow Connector 22"/>
          <p:cNvCxnSpPr/>
          <p:nvPr/>
        </p:nvCxnSpPr>
        <p:spPr bwMode="auto">
          <a:xfrm>
            <a:off x="980288" y="2491844"/>
            <a:ext cx="0" cy="937156"/>
          </a:xfrm>
          <a:prstGeom prst="straightConnector1">
            <a:avLst/>
          </a:prstGeom>
          <a:solidFill>
            <a:schemeClr val="accent1"/>
          </a:solidFill>
          <a:ln w="28575" cap="flat" cmpd="sng" algn="ctr">
            <a:solidFill>
              <a:schemeClr val="bg2"/>
            </a:solidFill>
            <a:prstDash val="solid"/>
            <a:round/>
            <a:headEnd type="arrow" w="med" len="med"/>
            <a:tailEnd type="arrow" w="med" len="med"/>
          </a:ln>
          <a:effectLst/>
        </p:spPr>
      </p:cxnSp>
      <p:sp>
        <p:nvSpPr>
          <p:cNvPr id="24" name="TextBox 23"/>
          <p:cNvSpPr txBox="1"/>
          <p:nvPr/>
        </p:nvSpPr>
        <p:spPr>
          <a:xfrm rot="16200000">
            <a:off x="76873" y="2731533"/>
            <a:ext cx="1435008" cy="307777"/>
          </a:xfrm>
          <a:prstGeom prst="rect">
            <a:avLst/>
          </a:prstGeom>
          <a:noFill/>
        </p:spPr>
        <p:txBody>
          <a:bodyPr wrap="none" rtlCol="0">
            <a:spAutoFit/>
          </a:bodyPr>
          <a:lstStyle/>
          <a:p>
            <a:r>
              <a:rPr lang="en-US" b="1" dirty="0" smtClean="0"/>
              <a:t>Zooming In/Out</a:t>
            </a:r>
            <a:endParaRPr lang="en-US" b="1" dirty="0"/>
          </a:p>
        </p:txBody>
      </p:sp>
      <p:sp>
        <p:nvSpPr>
          <p:cNvPr id="25" name="TextBox 24"/>
          <p:cNvSpPr txBox="1"/>
          <p:nvPr/>
        </p:nvSpPr>
        <p:spPr>
          <a:xfrm>
            <a:off x="6691675" y="2285762"/>
            <a:ext cx="2307042" cy="1600438"/>
          </a:xfrm>
          <a:prstGeom prst="rect">
            <a:avLst/>
          </a:prstGeom>
          <a:noFill/>
        </p:spPr>
        <p:txBody>
          <a:bodyPr wrap="none" rtlCol="0">
            <a:spAutoFit/>
          </a:bodyPr>
          <a:lstStyle/>
          <a:p>
            <a:r>
              <a:rPr lang="en-US" b="1" u="sng" dirty="0" smtClean="0"/>
              <a:t>Monetization</a:t>
            </a:r>
          </a:p>
          <a:p>
            <a:pPr marL="342900" indent="-342900">
              <a:buFont typeface="Arial" pitchFamily="34" charset="0"/>
              <a:buChar char="•"/>
            </a:pPr>
            <a:r>
              <a:rPr lang="en-US" dirty="0" smtClean="0"/>
              <a:t>Potential to create value</a:t>
            </a:r>
          </a:p>
          <a:p>
            <a:pPr marL="342900" indent="-342900">
              <a:buFont typeface="Arial" pitchFamily="34" charset="0"/>
              <a:buChar char="•"/>
            </a:pPr>
            <a:r>
              <a:rPr lang="en-US" dirty="0" smtClean="0"/>
              <a:t>Create value</a:t>
            </a:r>
          </a:p>
          <a:p>
            <a:pPr marL="342900" indent="-342900">
              <a:buFont typeface="Arial" pitchFamily="34" charset="0"/>
              <a:buChar char="•"/>
            </a:pPr>
            <a:r>
              <a:rPr lang="en-US" dirty="0" smtClean="0"/>
              <a:t>H. Value / Capture value</a:t>
            </a:r>
            <a:endParaRPr lang="en-US" dirty="0"/>
          </a:p>
          <a:p>
            <a:pPr marL="342900" indent="-342900">
              <a:buFont typeface="Arial" pitchFamily="34" charset="0"/>
              <a:buChar char="•"/>
            </a:pPr>
            <a:r>
              <a:rPr lang="en-US" dirty="0" smtClean="0"/>
              <a:t>Revenue model</a:t>
            </a:r>
          </a:p>
          <a:p>
            <a:pPr marL="342900" indent="-342900">
              <a:buFont typeface="Arial" pitchFamily="34" charset="0"/>
              <a:buChar char="•"/>
            </a:pPr>
            <a:r>
              <a:rPr lang="en-US" dirty="0"/>
              <a:t>Margin </a:t>
            </a:r>
            <a:r>
              <a:rPr lang="en-US" dirty="0" smtClean="0"/>
              <a:t>Assessment</a:t>
            </a:r>
          </a:p>
          <a:p>
            <a:pPr marL="342900" indent="-342900">
              <a:buFont typeface="Arial" pitchFamily="34" charset="0"/>
              <a:buChar char="•"/>
            </a:pPr>
            <a:r>
              <a:rPr lang="en-US" dirty="0" err="1" smtClean="0"/>
              <a:t>Investability</a:t>
            </a:r>
            <a:r>
              <a:rPr lang="en-US" dirty="0"/>
              <a:t> </a:t>
            </a:r>
            <a:r>
              <a:rPr lang="en-US" dirty="0" smtClean="0"/>
              <a:t>Analysis</a:t>
            </a:r>
          </a:p>
        </p:txBody>
      </p:sp>
      <p:sp>
        <p:nvSpPr>
          <p:cNvPr id="11"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28</a:t>
            </a:fld>
            <a:endParaRPr lang="en-US" dirty="0"/>
          </a:p>
        </p:txBody>
      </p:sp>
      <p:sp>
        <p:nvSpPr>
          <p:cNvPr id="29" name="TextBox 28"/>
          <p:cNvSpPr txBox="1"/>
          <p:nvPr/>
        </p:nvSpPr>
        <p:spPr>
          <a:xfrm>
            <a:off x="1103866" y="2285762"/>
            <a:ext cx="1715534" cy="1169551"/>
          </a:xfrm>
          <a:prstGeom prst="rect">
            <a:avLst/>
          </a:prstGeom>
          <a:noFill/>
        </p:spPr>
        <p:txBody>
          <a:bodyPr wrap="none" rtlCol="0">
            <a:spAutoFit/>
          </a:bodyPr>
          <a:lstStyle/>
          <a:p>
            <a:r>
              <a:rPr lang="en-US" b="1" u="sng" dirty="0" smtClean="0"/>
              <a:t>Owner (who)</a:t>
            </a:r>
          </a:p>
          <a:p>
            <a:pPr marL="285750" indent="-285750">
              <a:buFont typeface="Arial" pitchFamily="34" charset="0"/>
              <a:buChar char="•"/>
            </a:pPr>
            <a:r>
              <a:rPr lang="en-US" dirty="0" smtClean="0"/>
              <a:t>Society</a:t>
            </a:r>
          </a:p>
          <a:p>
            <a:pPr marL="285750" indent="-285750">
              <a:buFont typeface="Arial" pitchFamily="34" charset="0"/>
              <a:buChar char="•"/>
            </a:pPr>
            <a:r>
              <a:rPr lang="en-US" dirty="0" smtClean="0"/>
              <a:t>Industry</a:t>
            </a:r>
            <a:endParaRPr lang="en-US" dirty="0"/>
          </a:p>
          <a:p>
            <a:pPr marL="285750" indent="-285750">
              <a:buFont typeface="Arial" pitchFamily="34" charset="0"/>
              <a:buChar char="•"/>
            </a:pPr>
            <a:r>
              <a:rPr lang="en-US" dirty="0"/>
              <a:t>Industry segment</a:t>
            </a:r>
          </a:p>
          <a:p>
            <a:pPr marL="285750" indent="-285750">
              <a:buFont typeface="Arial" pitchFamily="34" charset="0"/>
              <a:buChar char="•"/>
            </a:pPr>
            <a:r>
              <a:rPr lang="en-US" dirty="0" smtClean="0"/>
              <a:t>Customer</a:t>
            </a:r>
            <a:endParaRPr lang="en-US" dirty="0"/>
          </a:p>
        </p:txBody>
      </p:sp>
      <p:sp>
        <p:nvSpPr>
          <p:cNvPr id="7" name="Rectangle 6"/>
          <p:cNvSpPr/>
          <p:nvPr/>
        </p:nvSpPr>
        <p:spPr bwMode="auto">
          <a:xfrm>
            <a:off x="1097687" y="2769803"/>
            <a:ext cx="7883225" cy="20199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grpSp>
        <p:nvGrpSpPr>
          <p:cNvPr id="3" name="Group 2"/>
          <p:cNvGrpSpPr/>
          <p:nvPr/>
        </p:nvGrpSpPr>
        <p:grpSpPr>
          <a:xfrm>
            <a:off x="278255" y="2667000"/>
            <a:ext cx="407545" cy="292100"/>
            <a:chOff x="1436732" y="5156201"/>
            <a:chExt cx="998190" cy="715434"/>
          </a:xfrm>
        </p:grpSpPr>
        <p:sp>
          <p:nvSpPr>
            <p:cNvPr id="21" name="Oval 20"/>
            <p:cNvSpPr/>
            <p:nvPr/>
          </p:nvSpPr>
          <p:spPr>
            <a:xfrm>
              <a:off x="1834666" y="5156201"/>
              <a:ext cx="228600" cy="228600"/>
            </a:xfrm>
            <a:prstGeom prst="ellipse">
              <a:avLst/>
            </a:prstGeom>
            <a:solidFill>
              <a:srgbClr val="4F81BD"/>
            </a:solid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206322" y="5355168"/>
              <a:ext cx="228600" cy="228600"/>
            </a:xfrm>
            <a:prstGeom prst="ellipse">
              <a:avLst/>
            </a:prstGeom>
            <a:solidFill>
              <a:srgbClr val="4F81BD"/>
            </a:solid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34666" y="5643035"/>
              <a:ext cx="228600" cy="228600"/>
            </a:xfrm>
            <a:prstGeom prst="ellipse">
              <a:avLst/>
            </a:prstGeom>
            <a:solidFill>
              <a:srgbClr val="4F81BD"/>
            </a:solid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436732" y="5448301"/>
              <a:ext cx="228600" cy="228600"/>
            </a:xfrm>
            <a:prstGeom prst="ellipse">
              <a:avLst/>
            </a:prstGeom>
            <a:solidFill>
              <a:srgbClr val="4F81BD"/>
            </a:solidFill>
            <a:ln>
              <a:solidFill>
                <a:srgbClr val="385D8A"/>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stCxn id="30" idx="7"/>
              <a:endCxn id="21" idx="3"/>
            </p:cNvCxnSpPr>
            <p:nvPr/>
          </p:nvCxnSpPr>
          <p:spPr>
            <a:xfrm flipV="1">
              <a:off x="1631854" y="5351323"/>
              <a:ext cx="236290" cy="130456"/>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1" idx="5"/>
              <a:endCxn id="26" idx="1"/>
            </p:cNvCxnSpPr>
            <p:nvPr/>
          </p:nvCxnSpPr>
          <p:spPr>
            <a:xfrm>
              <a:off x="2029788" y="5351323"/>
              <a:ext cx="210012" cy="37323"/>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 idx="6"/>
            </p:cNvCxnSpPr>
            <p:nvPr/>
          </p:nvCxnSpPr>
          <p:spPr>
            <a:xfrm flipV="1">
              <a:off x="2063266" y="5562601"/>
              <a:ext cx="176534" cy="194734"/>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0"/>
              <a:endCxn id="21" idx="4"/>
            </p:cNvCxnSpPr>
            <p:nvPr/>
          </p:nvCxnSpPr>
          <p:spPr>
            <a:xfrm flipV="1">
              <a:off x="1948966" y="5384801"/>
              <a:ext cx="0" cy="258234"/>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8" idx="2"/>
              <a:endCxn id="30" idx="5"/>
            </p:cNvCxnSpPr>
            <p:nvPr/>
          </p:nvCxnSpPr>
          <p:spPr>
            <a:xfrm flipH="1" flipV="1">
              <a:off x="1631854" y="5643423"/>
              <a:ext cx="202812" cy="113912"/>
            </a:xfrm>
            <a:prstGeom prst="straightConnector1">
              <a:avLst/>
            </a:prstGeom>
            <a:solidFill>
              <a:srgbClr val="4F81BD"/>
            </a:solidFill>
            <a:ln>
              <a:solidFill>
                <a:srgbClr val="385D8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52400" y="2920046"/>
            <a:ext cx="242433" cy="204154"/>
            <a:chOff x="6193868" y="609600"/>
            <a:chExt cx="1447800" cy="1219200"/>
          </a:xfrm>
          <a:solidFill>
            <a:srgbClr val="4F81BD"/>
          </a:solidFill>
        </p:grpSpPr>
        <p:sp>
          <p:nvSpPr>
            <p:cNvPr id="49" name="Rectangle 48"/>
            <p:cNvSpPr/>
            <p:nvPr/>
          </p:nvSpPr>
          <p:spPr>
            <a:xfrm>
              <a:off x="6193868" y="1143000"/>
              <a:ext cx="1447800" cy="6858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6295740" y="1295400"/>
              <a:ext cx="1283812" cy="152400"/>
              <a:chOff x="6295740" y="1295400"/>
              <a:chExt cx="1283812" cy="152400"/>
            </a:xfrm>
            <a:grpFill/>
          </p:grpSpPr>
          <p:sp>
            <p:nvSpPr>
              <p:cNvPr id="59" name="Rectangle 58"/>
              <p:cNvSpPr/>
              <p:nvPr/>
            </p:nvSpPr>
            <p:spPr>
              <a:xfrm>
                <a:off x="6295740"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52202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748304"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974586"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200868"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42715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305550" y="1523458"/>
              <a:ext cx="1283812" cy="152400"/>
              <a:chOff x="6295740" y="1295400"/>
              <a:chExt cx="1283812" cy="152400"/>
            </a:xfrm>
            <a:grpFill/>
          </p:grpSpPr>
          <p:sp>
            <p:nvSpPr>
              <p:cNvPr id="53" name="Rectangle 52"/>
              <p:cNvSpPr/>
              <p:nvPr/>
            </p:nvSpPr>
            <p:spPr>
              <a:xfrm>
                <a:off x="6295740"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52202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748304"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974586"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7200868"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427152" y="1295400"/>
                <a:ext cx="152400" cy="152400"/>
              </a:xfrm>
              <a:prstGeom prst="rect">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rapezoid 51"/>
            <p:cNvSpPr/>
            <p:nvPr/>
          </p:nvSpPr>
          <p:spPr>
            <a:xfrm>
              <a:off x="6218516" y="609600"/>
              <a:ext cx="258484" cy="533400"/>
            </a:xfrm>
            <a:prstGeom prst="trapezoid">
              <a:avLst/>
            </a:prstGeom>
            <a:grp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flipH="1">
            <a:off x="441322" y="3222203"/>
            <a:ext cx="92078" cy="197534"/>
            <a:chOff x="7344534" y="6061079"/>
            <a:chExt cx="229396" cy="492121"/>
          </a:xfrm>
        </p:grpSpPr>
        <p:sp>
          <p:nvSpPr>
            <p:cNvPr id="66" name="Rounded Rectangle 65"/>
            <p:cNvSpPr/>
            <p:nvPr/>
          </p:nvSpPr>
          <p:spPr>
            <a:xfrm rot="16200000">
              <a:off x="7336630" y="6364755"/>
              <a:ext cx="245203" cy="131687"/>
            </a:xfrm>
            <a:prstGeom prst="round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16200000">
              <a:off x="7370818" y="6143915"/>
              <a:ext cx="176827" cy="229396"/>
            </a:xfrm>
            <a:prstGeom prst="round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401882" y="6096923"/>
              <a:ext cx="114698" cy="95582"/>
            </a:xfrm>
            <a:prstGeom prst="ellipse">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401882" y="6061079"/>
              <a:ext cx="114698" cy="114698"/>
            </a:xfrm>
            <a:prstGeom prst="ellipse">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93" y="2286000"/>
            <a:ext cx="364147" cy="455185"/>
          </a:xfrm>
          <a:prstGeom prst="rect">
            <a:avLst/>
          </a:prstGeom>
        </p:spPr>
      </p:pic>
      <p:sp>
        <p:nvSpPr>
          <p:cNvPr id="70" name="Rectangle 69"/>
          <p:cNvSpPr/>
          <p:nvPr/>
        </p:nvSpPr>
        <p:spPr bwMode="auto">
          <a:xfrm>
            <a:off x="420053" y="4876800"/>
            <a:ext cx="616883" cy="20380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1066800" y="4800600"/>
            <a:ext cx="2600392" cy="307777"/>
          </a:xfrm>
          <a:prstGeom prst="rect">
            <a:avLst/>
          </a:prstGeom>
          <a:noFill/>
        </p:spPr>
        <p:txBody>
          <a:bodyPr wrap="none" rtlCol="0">
            <a:spAutoFit/>
          </a:bodyPr>
          <a:lstStyle/>
          <a:p>
            <a:r>
              <a:rPr lang="en-US" dirty="0" smtClean="0"/>
              <a:t>End of Opportunity Identification</a:t>
            </a:r>
            <a:endParaRPr lang="en-US" dirty="0"/>
          </a:p>
        </p:txBody>
      </p:sp>
    </p:spTree>
    <p:extLst>
      <p:ext uri="{BB962C8B-B14F-4D97-AF65-F5344CB8AC3E}">
        <p14:creationId xmlns:p14="http://schemas.microsoft.com/office/powerpoint/2010/main" val="92178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t>Business Design</a:t>
            </a:r>
            <a:endParaRPr lang="en-US" dirty="0"/>
          </a:p>
        </p:txBody>
      </p:sp>
      <p:sp>
        <p:nvSpPr>
          <p:cNvPr id="3" name="Content Placeholder 2"/>
          <p:cNvSpPr>
            <a:spLocks noGrp="1"/>
          </p:cNvSpPr>
          <p:nvPr>
            <p:ph idx="1"/>
          </p:nvPr>
        </p:nvSpPr>
        <p:spPr/>
        <p:txBody>
          <a:bodyPr/>
          <a:lstStyle/>
          <a:p>
            <a:r>
              <a:rPr lang="en-029" dirty="0" smtClean="0"/>
              <a:t>Drill down on the identified opportunity</a:t>
            </a:r>
          </a:p>
          <a:p>
            <a:endParaRPr lang="en-029" dirty="0" smtClean="0"/>
          </a:p>
          <a:p>
            <a:r>
              <a:rPr lang="en-029" b="1" u="sng" dirty="0" smtClean="0"/>
              <a:t>Qualitatively</a:t>
            </a:r>
            <a:r>
              <a:rPr lang="en-029" dirty="0" smtClean="0"/>
              <a:t> define the business</a:t>
            </a:r>
          </a:p>
          <a:p>
            <a:endParaRPr lang="en-029" dirty="0"/>
          </a:p>
          <a:p>
            <a:pPr marL="914400" lvl="2" indent="0">
              <a:buNone/>
            </a:pPr>
            <a:endParaRPr lang="en-US" dirty="0"/>
          </a:p>
        </p:txBody>
      </p:sp>
      <p:sp>
        <p:nvSpPr>
          <p:cNvPr id="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29</a:t>
            </a:fld>
            <a:endParaRPr lang="en-US" dirty="0"/>
          </a:p>
        </p:txBody>
      </p:sp>
    </p:spTree>
    <p:extLst>
      <p:ext uri="{BB962C8B-B14F-4D97-AF65-F5344CB8AC3E}">
        <p14:creationId xmlns:p14="http://schemas.microsoft.com/office/powerpoint/2010/main" val="879847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We need more entrepreneurs….</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dirty="0" smtClean="0"/>
              <a:t>People that can:</a:t>
            </a:r>
          </a:p>
          <a:p>
            <a:r>
              <a:rPr lang="en-US" dirty="0" smtClean="0"/>
              <a:t>Identify emerging opportunities (and threats)</a:t>
            </a:r>
          </a:p>
          <a:p>
            <a:r>
              <a:rPr lang="en-US" dirty="0" smtClean="0"/>
              <a:t>Formulate innovative business solutions around those opportunities</a:t>
            </a:r>
          </a:p>
          <a:p>
            <a:r>
              <a:rPr lang="en-US" dirty="0" smtClean="0"/>
              <a:t>Assess the feasibility of new businesses</a:t>
            </a:r>
          </a:p>
          <a:p>
            <a:r>
              <a:rPr lang="en-US" dirty="0" smtClean="0"/>
              <a:t>Develop actionable plans from disparate and incomplete information</a:t>
            </a:r>
          </a:p>
          <a:p>
            <a:r>
              <a:rPr lang="en-US" dirty="0" smtClean="0"/>
              <a:t>Identify, align, and acquire the necessary resources to power the plan forward</a:t>
            </a:r>
          </a:p>
          <a:p>
            <a:r>
              <a:rPr lang="en-US" dirty="0" smtClean="0"/>
              <a:t>Drive accelerated growth</a:t>
            </a:r>
            <a:endParaRPr lang="en-US" dirty="0"/>
          </a:p>
        </p:txBody>
      </p:sp>
      <p:sp>
        <p:nvSpPr>
          <p:cNvPr id="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3</a:t>
            </a:fld>
            <a:endParaRPr lang="en-US" dirty="0"/>
          </a:p>
        </p:txBody>
      </p:sp>
    </p:spTree>
    <p:extLst>
      <p:ext uri="{BB962C8B-B14F-4D97-AF65-F5344CB8AC3E}">
        <p14:creationId xmlns:p14="http://schemas.microsoft.com/office/powerpoint/2010/main" val="2348960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366712"/>
            <a:ext cx="8229600" cy="700088"/>
          </a:xfrm>
        </p:spPr>
        <p:txBody>
          <a:bodyPr/>
          <a:lstStyle/>
          <a:p>
            <a:r>
              <a:rPr lang="en-US" dirty="0" smtClean="0"/>
              <a:t>Business Design Output:  </a:t>
            </a:r>
            <a:br>
              <a:rPr lang="en-US" dirty="0" smtClean="0"/>
            </a:br>
            <a:r>
              <a:rPr lang="en-US" dirty="0" smtClean="0"/>
              <a:t>  C</a:t>
            </a:r>
            <a:r>
              <a:rPr lang="en-US" sz="3200" dirty="0" smtClean="0"/>
              <a:t>rafting a High-level Business Framework</a:t>
            </a:r>
          </a:p>
        </p:txBody>
      </p:sp>
      <p:sp>
        <p:nvSpPr>
          <p:cNvPr id="3" name="Content Placeholder 2"/>
          <p:cNvSpPr>
            <a:spLocks noGrp="1"/>
          </p:cNvSpPr>
          <p:nvPr>
            <p:ph idx="1"/>
          </p:nvPr>
        </p:nvSpPr>
        <p:spPr>
          <a:xfrm>
            <a:off x="381000" y="914400"/>
            <a:ext cx="8686800" cy="5651941"/>
          </a:xfrm>
        </p:spPr>
        <p:txBody>
          <a:bodyPr/>
          <a:lstStyle/>
          <a:p>
            <a:pPr marL="0" indent="0">
              <a:buFont typeface="Wingdings" pitchFamily="2" charset="2"/>
              <a:buNone/>
              <a:defRPr/>
            </a:pPr>
            <a:r>
              <a:rPr lang="en-US" sz="2000" u="sng" dirty="0" smtClean="0"/>
              <a:t>Business Construct</a:t>
            </a:r>
          </a:p>
          <a:p>
            <a:pPr>
              <a:defRPr/>
            </a:pPr>
            <a:r>
              <a:rPr lang="en-US" sz="2000" b="1" dirty="0" smtClean="0"/>
              <a:t>Activities</a:t>
            </a:r>
          </a:p>
          <a:p>
            <a:pPr lvl="1">
              <a:defRPr/>
            </a:pPr>
            <a:r>
              <a:rPr lang="en-US" sz="1800" dirty="0" smtClean="0"/>
              <a:t>Offering:  </a:t>
            </a:r>
          </a:p>
          <a:p>
            <a:pPr lvl="2">
              <a:defRPr/>
            </a:pPr>
            <a:r>
              <a:rPr lang="en-US" sz="1400" dirty="0" smtClean="0"/>
              <a:t>What </a:t>
            </a:r>
            <a:r>
              <a:rPr lang="en-US" sz="1400" dirty="0"/>
              <a:t>precisely is your product/service?</a:t>
            </a:r>
          </a:p>
          <a:p>
            <a:pPr lvl="1">
              <a:defRPr/>
            </a:pPr>
            <a:r>
              <a:rPr lang="en-US" sz="1800" dirty="0" smtClean="0"/>
              <a:t>Actions:  </a:t>
            </a:r>
          </a:p>
          <a:p>
            <a:pPr lvl="2">
              <a:defRPr/>
            </a:pPr>
            <a:r>
              <a:rPr lang="en-US" sz="1400" dirty="0" smtClean="0"/>
              <a:t>What </a:t>
            </a:r>
            <a:r>
              <a:rPr lang="en-US" sz="1400" dirty="0"/>
              <a:t>precisely does the company do</a:t>
            </a:r>
            <a:r>
              <a:rPr lang="en-US" sz="1400" dirty="0" smtClean="0"/>
              <a:t>?  </a:t>
            </a:r>
          </a:p>
          <a:p>
            <a:pPr lvl="3">
              <a:defRPr/>
            </a:pPr>
            <a:r>
              <a:rPr lang="en-US" sz="1400" dirty="0" smtClean="0"/>
              <a:t>How does this leverage your Capabilities?</a:t>
            </a:r>
          </a:p>
          <a:p>
            <a:pPr lvl="2">
              <a:defRPr/>
            </a:pPr>
            <a:r>
              <a:rPr lang="en-US" sz="1400" b="1" dirty="0" smtClean="0"/>
              <a:t>What activities do you leverage from the existing ecosystem?</a:t>
            </a:r>
          </a:p>
          <a:p>
            <a:pPr>
              <a:defRPr/>
            </a:pPr>
            <a:r>
              <a:rPr lang="en-US" sz="2000" b="1" dirty="0" smtClean="0"/>
              <a:t>Owner</a:t>
            </a:r>
          </a:p>
          <a:p>
            <a:pPr lvl="1">
              <a:defRPr/>
            </a:pPr>
            <a:r>
              <a:rPr lang="en-US" sz="1800" dirty="0" smtClean="0"/>
              <a:t>Who </a:t>
            </a:r>
            <a:r>
              <a:rPr lang="en-US" sz="1800" dirty="0"/>
              <a:t>are your </a:t>
            </a:r>
            <a:r>
              <a:rPr lang="en-US" sz="1800" dirty="0" smtClean="0"/>
              <a:t>customers and collaborators?</a:t>
            </a:r>
            <a:endParaRPr lang="en-US" sz="1800" dirty="0"/>
          </a:p>
          <a:p>
            <a:pPr lvl="2">
              <a:defRPr/>
            </a:pPr>
            <a:r>
              <a:rPr lang="en-US" sz="1400" dirty="0" smtClean="0"/>
              <a:t>What is your target </a:t>
            </a:r>
            <a:r>
              <a:rPr lang="en-US" sz="1400" dirty="0"/>
              <a:t>persona? (Need-based market segment</a:t>
            </a:r>
            <a:r>
              <a:rPr lang="en-US" sz="1400" dirty="0" smtClean="0"/>
              <a:t>?)</a:t>
            </a:r>
          </a:p>
          <a:p>
            <a:pPr>
              <a:defRPr/>
            </a:pPr>
            <a:r>
              <a:rPr lang="en-US" sz="2000" b="1" dirty="0" smtClean="0"/>
              <a:t>Motive</a:t>
            </a:r>
          </a:p>
          <a:p>
            <a:pPr lvl="1">
              <a:defRPr/>
            </a:pPr>
            <a:r>
              <a:rPr lang="en-US" sz="1800" dirty="0"/>
              <a:t>Why do </a:t>
            </a:r>
            <a:r>
              <a:rPr lang="en-US" sz="1800" dirty="0" smtClean="0"/>
              <a:t>your customers/collaborators buy </a:t>
            </a:r>
            <a:r>
              <a:rPr lang="en-US" sz="1800" dirty="0"/>
              <a:t>your product / collaborate with you?</a:t>
            </a:r>
          </a:p>
          <a:p>
            <a:pPr lvl="3">
              <a:defRPr/>
            </a:pPr>
            <a:r>
              <a:rPr lang="en-US" sz="1400" dirty="0"/>
              <a:t>What value do you create/problem do you solve for the your customer and collaborator</a:t>
            </a:r>
            <a:r>
              <a:rPr lang="en-US" sz="1400" dirty="0" smtClean="0"/>
              <a:t>?</a:t>
            </a:r>
          </a:p>
          <a:p>
            <a:pPr lvl="3">
              <a:defRPr/>
            </a:pPr>
            <a:r>
              <a:rPr lang="en-US" sz="1400" dirty="0" smtClean="0"/>
              <a:t>How does your offering compare to existing solution?</a:t>
            </a:r>
          </a:p>
          <a:p>
            <a:pPr>
              <a:defRPr/>
            </a:pPr>
            <a:r>
              <a:rPr lang="en-US" sz="2000" b="1" dirty="0" smtClean="0"/>
              <a:t>Monetization</a:t>
            </a:r>
            <a:endParaRPr lang="en-US" sz="2000" dirty="0"/>
          </a:p>
          <a:p>
            <a:pPr lvl="1">
              <a:defRPr/>
            </a:pPr>
            <a:r>
              <a:rPr lang="en-US" sz="1800" dirty="0"/>
              <a:t>How does your company make </a:t>
            </a:r>
            <a:r>
              <a:rPr lang="en-US" sz="1800" dirty="0" smtClean="0"/>
              <a:t>money (revenue model)?</a:t>
            </a:r>
            <a:endParaRPr lang="en-US" sz="1800" dirty="0"/>
          </a:p>
          <a:p>
            <a:pPr lvl="1">
              <a:defRPr/>
            </a:pPr>
            <a:r>
              <a:rPr lang="en-US" sz="1800" dirty="0"/>
              <a:t>Value capture </a:t>
            </a:r>
            <a:r>
              <a:rPr lang="en-US" sz="1800" dirty="0" smtClean="0"/>
              <a:t>mechanism?</a:t>
            </a:r>
          </a:p>
        </p:txBody>
      </p:sp>
      <p:sp>
        <p:nvSpPr>
          <p:cNvPr id="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30</a:t>
            </a:fld>
            <a:endParaRPr lang="en-US" dirty="0"/>
          </a:p>
        </p:txBody>
      </p:sp>
    </p:spTree>
    <p:extLst>
      <p:ext uri="{BB962C8B-B14F-4D97-AF65-F5344CB8AC3E}">
        <p14:creationId xmlns:p14="http://schemas.microsoft.com/office/powerpoint/2010/main" val="978019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0"/>
            <a:ext cx="8305800" cy="4876800"/>
          </a:xfrm>
        </p:spPr>
        <p:txBody>
          <a:bodyPr/>
          <a:lstStyle/>
          <a:p>
            <a:r>
              <a:rPr lang="en-US" sz="2400" b="1" u="sng" dirty="0" smtClean="0"/>
              <a:t>Clearly</a:t>
            </a:r>
            <a:r>
              <a:rPr lang="en-US" sz="2400" dirty="0" smtClean="0"/>
              <a:t> articulated positioning statement</a:t>
            </a:r>
          </a:p>
          <a:p>
            <a:pPr lvl="1"/>
            <a:r>
              <a:rPr lang="en-US" sz="1600" dirty="0" smtClean="0"/>
              <a:t>For … (target segment / persona)</a:t>
            </a:r>
          </a:p>
          <a:p>
            <a:pPr lvl="1"/>
            <a:r>
              <a:rPr lang="en-US" sz="1600" dirty="0" smtClean="0"/>
              <a:t>The … (product / service)</a:t>
            </a:r>
          </a:p>
          <a:p>
            <a:pPr lvl="1"/>
            <a:r>
              <a:rPr lang="en-US" sz="1600" dirty="0" smtClean="0"/>
              <a:t>Satisfies… (most important user need)</a:t>
            </a:r>
          </a:p>
          <a:p>
            <a:pPr lvl="1"/>
            <a:r>
              <a:rPr lang="en-US" sz="1600" dirty="0" smtClean="0"/>
              <a:t>By delivering... (key benefit or feature)</a:t>
            </a:r>
          </a:p>
          <a:p>
            <a:pPr lvl="1"/>
            <a:r>
              <a:rPr lang="en-US" sz="1600" dirty="0" smtClean="0"/>
              <a:t>Through/via/created by our…  (underlying capability)</a:t>
            </a:r>
          </a:p>
          <a:p>
            <a:pPr marL="457200" lvl="1" indent="0">
              <a:buNone/>
            </a:pPr>
            <a:endParaRPr lang="en-US" sz="1600" dirty="0"/>
          </a:p>
          <a:p>
            <a:r>
              <a:rPr lang="en-US" sz="2000" dirty="0" smtClean="0"/>
              <a:t>Example</a:t>
            </a:r>
          </a:p>
          <a:p>
            <a:pPr lvl="1"/>
            <a:r>
              <a:rPr lang="en-US" sz="1600" dirty="0" smtClean="0"/>
              <a:t>For the small or home-based business owners </a:t>
            </a:r>
          </a:p>
          <a:p>
            <a:pPr lvl="1"/>
            <a:r>
              <a:rPr lang="en-US" sz="1600" dirty="0"/>
              <a:t>Symantec Endpoint Protection Small Business </a:t>
            </a:r>
            <a:r>
              <a:rPr lang="en-US" sz="1600" dirty="0" smtClean="0"/>
              <a:t>Edition</a:t>
            </a:r>
          </a:p>
          <a:p>
            <a:pPr lvl="1"/>
            <a:r>
              <a:rPr lang="en-US" sz="1600" dirty="0" smtClean="0"/>
              <a:t>Prevents cybercriminals from accessing and destroying your vital business information</a:t>
            </a:r>
          </a:p>
          <a:p>
            <a:pPr lvl="1"/>
            <a:r>
              <a:rPr lang="en-US" sz="1600" dirty="0" smtClean="0"/>
              <a:t>By protecting your computers and servers</a:t>
            </a:r>
          </a:p>
          <a:p>
            <a:pPr lvl="1"/>
            <a:r>
              <a:rPr lang="en-US" sz="1600" dirty="0" smtClean="0"/>
              <a:t>Through seamless, user-transparent updating of your machines with the most current antivirus</a:t>
            </a:r>
            <a:r>
              <a:rPr lang="en-US" sz="1600" dirty="0"/>
              <a:t>, anti-malware </a:t>
            </a:r>
            <a:r>
              <a:rPr lang="en-US" sz="1600" dirty="0" smtClean="0"/>
              <a:t>technology updates</a:t>
            </a:r>
            <a:endParaRPr lang="en-US" sz="1600" dirty="0"/>
          </a:p>
        </p:txBody>
      </p:sp>
      <p:sp>
        <p:nvSpPr>
          <p:cNvPr id="2" name="Title 1"/>
          <p:cNvSpPr>
            <a:spLocks noGrp="1"/>
          </p:cNvSpPr>
          <p:nvPr>
            <p:ph type="title"/>
          </p:nvPr>
        </p:nvSpPr>
        <p:spPr>
          <a:xfrm>
            <a:off x="990600" y="304800"/>
            <a:ext cx="8077200" cy="533400"/>
          </a:xfrm>
        </p:spPr>
        <p:txBody>
          <a:bodyPr/>
          <a:lstStyle/>
          <a:p>
            <a:r>
              <a:rPr lang="en-US" dirty="0" smtClean="0"/>
              <a:t>Position Statement for Customer</a:t>
            </a:r>
            <a:endParaRPr lang="en-US" dirty="0"/>
          </a:p>
        </p:txBody>
      </p:sp>
      <p:sp>
        <p:nvSpPr>
          <p:cNvPr id="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31</a:t>
            </a:fld>
            <a:endParaRPr lang="en-US" dirty="0"/>
          </a:p>
        </p:txBody>
      </p:sp>
    </p:spTree>
    <p:extLst>
      <p:ext uri="{BB962C8B-B14F-4D97-AF65-F5344CB8AC3E}">
        <p14:creationId xmlns:p14="http://schemas.microsoft.com/office/powerpoint/2010/main" val="2876937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305800" cy="4876800"/>
          </a:xfrm>
        </p:spPr>
        <p:txBody>
          <a:bodyPr/>
          <a:lstStyle/>
          <a:p>
            <a:pPr lvl="0"/>
            <a:r>
              <a:rPr lang="en-US" sz="2400" b="1" u="sng" dirty="0" smtClean="0"/>
              <a:t>Clearly</a:t>
            </a:r>
            <a:r>
              <a:rPr lang="en-US" sz="2400" dirty="0" smtClean="0"/>
              <a:t> </a:t>
            </a:r>
            <a:r>
              <a:rPr lang="en-US" sz="2400" dirty="0"/>
              <a:t>articulated collaborator positioning statement</a:t>
            </a:r>
          </a:p>
          <a:p>
            <a:pPr lvl="1"/>
            <a:r>
              <a:rPr lang="en-US" sz="1600" dirty="0"/>
              <a:t>For … (collaborator)</a:t>
            </a:r>
          </a:p>
          <a:p>
            <a:pPr lvl="1"/>
            <a:r>
              <a:rPr lang="en-US" sz="1600" dirty="0"/>
              <a:t>Our … (product / service)</a:t>
            </a:r>
          </a:p>
          <a:p>
            <a:pPr lvl="1"/>
            <a:r>
              <a:rPr lang="en-US" sz="1600" dirty="0"/>
              <a:t>Effect…(what does it do for them?)</a:t>
            </a:r>
          </a:p>
          <a:p>
            <a:pPr lvl="1"/>
            <a:r>
              <a:rPr lang="en-US" sz="1600" dirty="0"/>
              <a:t>Benefit/Value… </a:t>
            </a:r>
            <a:r>
              <a:rPr lang="en-US" sz="1600" dirty="0" smtClean="0"/>
              <a:t>(what </a:t>
            </a:r>
            <a:r>
              <a:rPr lang="en-US" sz="1600" dirty="0"/>
              <a:t>is the benefit or Value to them?)</a:t>
            </a:r>
          </a:p>
          <a:p>
            <a:pPr lvl="1"/>
            <a:r>
              <a:rPr lang="en-US" sz="1600" dirty="0"/>
              <a:t>By... (means of achieving benefit/value)</a:t>
            </a:r>
          </a:p>
          <a:p>
            <a:pPr marL="0" indent="0">
              <a:buNone/>
            </a:pPr>
            <a:r>
              <a:rPr lang="en-US" sz="1600" dirty="0"/>
              <a:t> </a:t>
            </a:r>
          </a:p>
          <a:p>
            <a:pPr lvl="0"/>
            <a:r>
              <a:rPr lang="en-US" sz="2400" dirty="0"/>
              <a:t>Example</a:t>
            </a:r>
          </a:p>
          <a:p>
            <a:pPr lvl="1"/>
            <a:r>
              <a:rPr lang="en-US" sz="1600" dirty="0"/>
              <a:t>Ultrasound manufacturer</a:t>
            </a:r>
          </a:p>
          <a:p>
            <a:pPr lvl="1"/>
            <a:r>
              <a:rPr lang="en-US" sz="1600" dirty="0"/>
              <a:t>Our image-enhancing software</a:t>
            </a:r>
          </a:p>
          <a:p>
            <a:pPr lvl="1"/>
            <a:r>
              <a:rPr lang="en-US" sz="1600" dirty="0"/>
              <a:t>Provides a differentiated scanner in a crowded marketplace</a:t>
            </a:r>
          </a:p>
          <a:p>
            <a:pPr lvl="1"/>
            <a:r>
              <a:rPr lang="en-US" sz="1600" dirty="0"/>
              <a:t>That will allow them to increase market share </a:t>
            </a:r>
          </a:p>
          <a:p>
            <a:pPr lvl="1"/>
            <a:r>
              <a:rPr lang="en-US" sz="1600" dirty="0"/>
              <a:t>By helping hospitals reduce their patient length-of-stays through improved diagnoses</a:t>
            </a:r>
          </a:p>
        </p:txBody>
      </p:sp>
      <p:sp>
        <p:nvSpPr>
          <p:cNvPr id="2" name="Title 1"/>
          <p:cNvSpPr>
            <a:spLocks noGrp="1"/>
          </p:cNvSpPr>
          <p:nvPr>
            <p:ph type="title"/>
          </p:nvPr>
        </p:nvSpPr>
        <p:spPr>
          <a:xfrm>
            <a:off x="990600" y="304800"/>
            <a:ext cx="8458200" cy="533400"/>
          </a:xfrm>
        </p:spPr>
        <p:txBody>
          <a:bodyPr/>
          <a:lstStyle/>
          <a:p>
            <a:r>
              <a:rPr lang="en-US" dirty="0" smtClean="0"/>
              <a:t>Position Statement for Collaborator</a:t>
            </a:r>
            <a:endParaRPr lang="en-US" dirty="0"/>
          </a:p>
        </p:txBody>
      </p:sp>
      <p:sp>
        <p:nvSpPr>
          <p:cNvPr id="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32</a:t>
            </a:fld>
            <a:endParaRPr lang="en-US" dirty="0"/>
          </a:p>
        </p:txBody>
      </p:sp>
    </p:spTree>
    <p:extLst>
      <p:ext uri="{BB962C8B-B14F-4D97-AF65-F5344CB8AC3E}">
        <p14:creationId xmlns:p14="http://schemas.microsoft.com/office/powerpoint/2010/main" val="3615374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t>Business Assessment</a:t>
            </a:r>
            <a:endParaRPr lang="en-US" dirty="0"/>
          </a:p>
        </p:txBody>
      </p:sp>
      <p:sp>
        <p:nvSpPr>
          <p:cNvPr id="3" name="Content Placeholder 2"/>
          <p:cNvSpPr>
            <a:spLocks noGrp="1"/>
          </p:cNvSpPr>
          <p:nvPr>
            <p:ph idx="1"/>
          </p:nvPr>
        </p:nvSpPr>
        <p:spPr>
          <a:xfrm>
            <a:off x="838200" y="990600"/>
            <a:ext cx="7772400" cy="4876800"/>
          </a:xfrm>
        </p:spPr>
        <p:txBody>
          <a:bodyPr/>
          <a:lstStyle/>
          <a:p>
            <a:r>
              <a:rPr lang="en-029" sz="2400" u="sng" dirty="0" smtClean="0"/>
              <a:t>Quantify</a:t>
            </a:r>
            <a:r>
              <a:rPr lang="en-029" sz="2400" dirty="0" smtClean="0"/>
              <a:t> the designed business</a:t>
            </a:r>
          </a:p>
          <a:p>
            <a:r>
              <a:rPr lang="en-029" sz="2400" dirty="0" smtClean="0"/>
              <a:t>Compete the business model</a:t>
            </a:r>
          </a:p>
          <a:p>
            <a:pPr lvl="1"/>
            <a:r>
              <a:rPr lang="en-029" sz="2000" dirty="0" smtClean="0"/>
              <a:t>Customers (Quantified the number)</a:t>
            </a:r>
          </a:p>
          <a:p>
            <a:pPr lvl="1"/>
            <a:r>
              <a:rPr lang="en-029" sz="2000" dirty="0" smtClean="0"/>
              <a:t>Understand their need/desire</a:t>
            </a:r>
          </a:p>
          <a:p>
            <a:pPr lvl="1"/>
            <a:r>
              <a:rPr lang="en-029" sz="2000" dirty="0" smtClean="0"/>
              <a:t>Defined the business’ offering and the activities that the business must perform in the creation and delivery of that offering to the customer</a:t>
            </a:r>
          </a:p>
          <a:p>
            <a:pPr lvl="1"/>
            <a:r>
              <a:rPr lang="en-029" sz="2000" dirty="0" smtClean="0"/>
              <a:t>Defined and quantified the revenue model</a:t>
            </a:r>
          </a:p>
          <a:p>
            <a:pPr lvl="1"/>
            <a:r>
              <a:rPr lang="en-029" sz="2000" dirty="0" smtClean="0"/>
              <a:t>Quantified the offering’s cost structure</a:t>
            </a:r>
          </a:p>
          <a:p>
            <a:pPr lvl="1"/>
            <a:r>
              <a:rPr lang="en-029" sz="2000" dirty="0" smtClean="0"/>
              <a:t>Determined the investment required to build the business and the attractiveness of that to investors</a:t>
            </a:r>
            <a:endParaRPr lang="en-029" sz="2400" dirty="0"/>
          </a:p>
          <a:p>
            <a:r>
              <a:rPr lang="en-029" sz="2400" dirty="0" smtClean="0"/>
              <a:t>At the end of this stage, you know precisely </a:t>
            </a:r>
            <a:r>
              <a:rPr lang="en-029" sz="2400" i="1" dirty="0" smtClean="0"/>
              <a:t>what</a:t>
            </a:r>
            <a:r>
              <a:rPr lang="en-029" sz="2400" dirty="0" smtClean="0"/>
              <a:t> you plan to do, but you have not yet operationalized it (defined precisely </a:t>
            </a:r>
            <a:r>
              <a:rPr lang="en-029" sz="2400" i="1" dirty="0" smtClean="0"/>
              <a:t>how</a:t>
            </a:r>
            <a:r>
              <a:rPr lang="en-029" sz="2400" dirty="0" smtClean="0"/>
              <a:t> you are going to do it).</a:t>
            </a:r>
            <a:endParaRPr lang="en-US" sz="2400" dirty="0"/>
          </a:p>
        </p:txBody>
      </p:sp>
      <p:sp>
        <p:nvSpPr>
          <p:cNvPr id="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33</a:t>
            </a:fld>
            <a:endParaRPr lang="en-US" dirty="0"/>
          </a:p>
        </p:txBody>
      </p:sp>
    </p:spTree>
    <p:extLst>
      <p:ext uri="{BB962C8B-B14F-4D97-AF65-F5344CB8AC3E}">
        <p14:creationId xmlns:p14="http://schemas.microsoft.com/office/powerpoint/2010/main" val="1804232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029" dirty="0" smtClean="0"/>
              <a:t>Business Assessment</a:t>
            </a:r>
            <a:endParaRPr lang="en-US" dirty="0"/>
          </a:p>
        </p:txBody>
      </p:sp>
      <p:sp>
        <p:nvSpPr>
          <p:cNvPr id="8" name="Content Placeholder 7"/>
          <p:cNvSpPr>
            <a:spLocks noGrp="1"/>
          </p:cNvSpPr>
          <p:nvPr>
            <p:ph idx="1"/>
          </p:nvPr>
        </p:nvSpPr>
        <p:spPr/>
        <p:txBody>
          <a:bodyPr/>
          <a:lstStyle/>
          <a:p>
            <a:r>
              <a:rPr lang="en-029" dirty="0" smtClean="0"/>
              <a:t>Is it real?</a:t>
            </a:r>
          </a:p>
          <a:p>
            <a:endParaRPr lang="en-029" sz="1200" dirty="0"/>
          </a:p>
          <a:p>
            <a:r>
              <a:rPr lang="en-029" dirty="0" smtClean="0"/>
              <a:t>Can we win?</a:t>
            </a:r>
          </a:p>
          <a:p>
            <a:endParaRPr lang="en-029" sz="1200" dirty="0"/>
          </a:p>
          <a:p>
            <a:r>
              <a:rPr lang="en-029" dirty="0" smtClean="0"/>
              <a:t>Is it worth doing?</a:t>
            </a:r>
          </a:p>
          <a:p>
            <a:endParaRPr lang="en-029" sz="1200" dirty="0"/>
          </a:p>
          <a:p>
            <a:r>
              <a:rPr lang="en-029" dirty="0" smtClean="0"/>
              <a:t>Under what conditions?</a:t>
            </a:r>
          </a:p>
          <a:p>
            <a:endParaRPr lang="en-029" sz="1200" dirty="0"/>
          </a:p>
          <a:p>
            <a:r>
              <a:rPr lang="en-029" dirty="0" smtClean="0"/>
              <a:t>Are these conditions realistic?</a:t>
            </a:r>
          </a:p>
          <a:p>
            <a:endParaRPr lang="en-029" sz="1200" dirty="0"/>
          </a:p>
          <a:p>
            <a:r>
              <a:rPr lang="en-029" dirty="0" smtClean="0"/>
              <a:t>What are the critical factors for success of this business?</a:t>
            </a:r>
            <a:endParaRPr lang="en-US" dirty="0"/>
          </a:p>
        </p:txBody>
      </p:sp>
      <p:pic>
        <p:nvPicPr>
          <p:cNvPr id="9" name="Picture 3" descr="C:\temp\Temporary Internet Files\Content.IE5\YK379L9H\MCj04315970000[1].png"/>
          <p:cNvPicPr>
            <a:picLocks noChangeAspect="1" noChangeArrowheads="1"/>
          </p:cNvPicPr>
          <p:nvPr/>
        </p:nvPicPr>
        <p:blipFill>
          <a:blip r:embed="rId2" cstate="print"/>
          <a:srcRect/>
          <a:stretch>
            <a:fillRect/>
          </a:stretch>
        </p:blipFill>
        <p:spPr bwMode="auto">
          <a:xfrm>
            <a:off x="6248400" y="1295400"/>
            <a:ext cx="2667000" cy="2667000"/>
          </a:xfrm>
          <a:prstGeom prst="rect">
            <a:avLst/>
          </a:prstGeom>
          <a:noFill/>
          <a:ln w="9525">
            <a:noFill/>
            <a:miter lim="800000"/>
            <a:headEnd/>
            <a:tailEnd/>
          </a:ln>
        </p:spPr>
      </p:pic>
      <p:sp>
        <p:nvSpPr>
          <p:cNvPr id="11"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34</a:t>
            </a:fld>
            <a:endParaRPr lang="en-US" dirty="0"/>
          </a:p>
        </p:txBody>
      </p:sp>
    </p:spTree>
    <p:extLst>
      <p:ext uri="{BB962C8B-B14F-4D97-AF65-F5344CB8AC3E}">
        <p14:creationId xmlns:p14="http://schemas.microsoft.com/office/powerpoint/2010/main" val="696433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90600" y="76200"/>
            <a:ext cx="8229600" cy="700087"/>
          </a:xfrm>
        </p:spPr>
        <p:txBody>
          <a:bodyPr/>
          <a:lstStyle/>
          <a:p>
            <a:r>
              <a:rPr lang="en-029" sz="3000" dirty="0" smtClean="0"/>
              <a:t>Financial Assessments depend on investment type</a:t>
            </a:r>
            <a:endParaRPr lang="en-US" sz="3000" dirty="0"/>
          </a:p>
        </p:txBody>
      </p:sp>
      <p:grpSp>
        <p:nvGrpSpPr>
          <p:cNvPr id="11" name="Group 10"/>
          <p:cNvGrpSpPr/>
          <p:nvPr/>
        </p:nvGrpSpPr>
        <p:grpSpPr>
          <a:xfrm>
            <a:off x="228600" y="1676400"/>
            <a:ext cx="8786534" cy="3974068"/>
            <a:chOff x="152400" y="1740932"/>
            <a:chExt cx="8786534" cy="3974068"/>
          </a:xfrm>
        </p:grpSpPr>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52400" y="1752600"/>
              <a:ext cx="8786534" cy="3962400"/>
            </a:xfrm>
            <a:prstGeom prst="rect">
              <a:avLst/>
            </a:prstGeom>
          </p:spPr>
        </p:pic>
        <p:sp>
          <p:nvSpPr>
            <p:cNvPr id="10" name="TextBox 9"/>
            <p:cNvSpPr txBox="1"/>
            <p:nvPr/>
          </p:nvSpPr>
          <p:spPr>
            <a:xfrm>
              <a:off x="3539622" y="1740932"/>
              <a:ext cx="2012089" cy="369332"/>
            </a:xfrm>
            <a:prstGeom prst="rect">
              <a:avLst/>
            </a:prstGeom>
            <a:solidFill>
              <a:schemeClr val="bg1"/>
            </a:solidFill>
          </p:spPr>
          <p:txBody>
            <a:bodyPr wrap="none" rtlCol="0">
              <a:spAutoFit/>
            </a:bodyPr>
            <a:lstStyle/>
            <a:p>
              <a:pPr algn="ctr"/>
              <a:r>
                <a:rPr lang="en-029" sz="1800" dirty="0" smtClean="0"/>
                <a:t> Investment Screen </a:t>
              </a:r>
              <a:endParaRPr lang="en-US" sz="1800" dirty="0"/>
            </a:p>
          </p:txBody>
        </p:sp>
      </p:grpSp>
      <p:sp>
        <p:nvSpPr>
          <p:cNvPr id="13" name="Slide Number Placeholder 3"/>
          <p:cNvSpPr>
            <a:spLocks noGrp="1"/>
          </p:cNvSpPr>
          <p:nvPr>
            <p:ph type="sldNum" sz="quarter" idx="4294967295"/>
          </p:nvPr>
        </p:nvSpPr>
        <p:spPr>
          <a:xfrm>
            <a:off x="7042150" y="6477000"/>
            <a:ext cx="1905000" cy="457200"/>
          </a:xfrm>
          <a:prstGeom prst="rect">
            <a:avLst/>
          </a:prstGeom>
        </p:spPr>
        <p:txBody>
          <a:bodyPr/>
          <a:lstStyle/>
          <a:p>
            <a:pPr algn="r">
              <a:defRPr/>
            </a:pPr>
            <a:fld id="{4D6F8EAF-F09C-4ABC-A386-EB508159BD24}" type="slidenum">
              <a:rPr lang="en-US" smtClean="0"/>
              <a:pPr algn="r">
                <a:defRPr/>
              </a:pPr>
              <a:t>35</a:t>
            </a:fld>
            <a:endParaRPr lang="en-US" dirty="0"/>
          </a:p>
        </p:txBody>
      </p:sp>
    </p:spTree>
    <p:extLst>
      <p:ext uri="{BB962C8B-B14F-4D97-AF65-F5344CB8AC3E}">
        <p14:creationId xmlns:p14="http://schemas.microsoft.com/office/powerpoint/2010/main" val="2386031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962" y="290512"/>
            <a:ext cx="7793038" cy="700088"/>
          </a:xfrm>
        </p:spPr>
        <p:txBody>
          <a:bodyPr/>
          <a:lstStyle/>
          <a:p>
            <a:r>
              <a:rPr lang="en-US" sz="3200" dirty="0" smtClean="0"/>
              <a:t>Investment Potential Framework:  </a:t>
            </a:r>
            <a:br>
              <a:rPr lang="en-US" sz="3200" dirty="0" smtClean="0"/>
            </a:br>
            <a:r>
              <a:rPr lang="en-US" sz="3200" dirty="0" smtClean="0"/>
              <a:t>    	</a:t>
            </a:r>
            <a:r>
              <a:rPr lang="en-US" sz="2000" dirty="0" smtClean="0"/>
              <a:t>Determining the Investment type the new firm </a:t>
            </a:r>
            <a:r>
              <a:rPr lang="en-US" sz="2000" i="1" dirty="0" smtClean="0"/>
              <a:t>could</a:t>
            </a:r>
            <a:r>
              <a:rPr lang="en-US" sz="2000" dirty="0" smtClean="0"/>
              <a:t> attract</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066800"/>
            <a:ext cx="5638800" cy="5204200"/>
          </a:xfrm>
          <a:prstGeom prst="rect">
            <a:avLst/>
          </a:prstGeom>
        </p:spPr>
      </p:pic>
      <p:sp>
        <p:nvSpPr>
          <p:cNvPr id="5"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36</a:t>
            </a:fld>
            <a:endParaRPr lang="en-US" dirty="0"/>
          </a:p>
        </p:txBody>
      </p:sp>
    </p:spTree>
    <p:extLst>
      <p:ext uri="{BB962C8B-B14F-4D97-AF65-F5344CB8AC3E}">
        <p14:creationId xmlns:p14="http://schemas.microsoft.com/office/powerpoint/2010/main" val="9776937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301" b="2294"/>
          <a:stretch/>
        </p:blipFill>
        <p:spPr>
          <a:xfrm>
            <a:off x="280416" y="1880616"/>
            <a:ext cx="7834139" cy="4342054"/>
          </a:xfrm>
          <a:prstGeom prst="rect">
            <a:avLst/>
          </a:prstGeom>
        </p:spPr>
      </p:pic>
      <p:sp>
        <p:nvSpPr>
          <p:cNvPr id="2" name="Title 1"/>
          <p:cNvSpPr>
            <a:spLocks noGrp="1"/>
          </p:cNvSpPr>
          <p:nvPr>
            <p:ph type="title"/>
          </p:nvPr>
        </p:nvSpPr>
        <p:spPr>
          <a:xfrm>
            <a:off x="1046163" y="76200"/>
            <a:ext cx="7793037" cy="700087"/>
          </a:xfrm>
        </p:spPr>
        <p:txBody>
          <a:bodyPr/>
          <a:lstStyle/>
          <a:p>
            <a:r>
              <a:rPr lang="en-US" dirty="0" smtClean="0"/>
              <a:t>Executing Your Business</a:t>
            </a:r>
            <a:endParaRPr lang="en-US" sz="2800" dirty="0">
              <a:solidFill>
                <a:srgbClr val="0000CC"/>
              </a:solidFill>
            </a:endParaRPr>
          </a:p>
        </p:txBody>
      </p:sp>
      <p:sp>
        <p:nvSpPr>
          <p:cNvPr id="6" name="Arc 5"/>
          <p:cNvSpPr/>
          <p:nvPr/>
        </p:nvSpPr>
        <p:spPr bwMode="auto">
          <a:xfrm>
            <a:off x="2565114" y="1690722"/>
            <a:ext cx="5791200" cy="4419600"/>
          </a:xfrm>
          <a:prstGeom prst="arc">
            <a:avLst>
              <a:gd name="adj1" fmla="val 16929787"/>
              <a:gd name="adj2" fmla="val 0"/>
            </a:avLst>
          </a:prstGeom>
          <a:noFill/>
          <a:ln w="38100" cap="flat" cmpd="sng" algn="ctr">
            <a:solidFill>
              <a:srgbClr val="52A6E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rot="2327355">
            <a:off x="6995104" y="1995522"/>
            <a:ext cx="1867819" cy="338554"/>
          </a:xfrm>
          <a:prstGeom prst="rect">
            <a:avLst/>
          </a:prstGeom>
          <a:solidFill>
            <a:srgbClr val="FFFF00"/>
          </a:solidFill>
        </p:spPr>
        <p:txBody>
          <a:bodyPr wrap="none" rtlCol="0">
            <a:spAutoFit/>
          </a:bodyPr>
          <a:lstStyle/>
          <a:p>
            <a:r>
              <a:rPr lang="en-US" sz="1600" b="1" dirty="0" smtClean="0">
                <a:solidFill>
                  <a:schemeClr val="tx2"/>
                </a:solidFill>
              </a:rPr>
              <a:t>Business Execution</a:t>
            </a:r>
            <a:endParaRPr lang="en-US" sz="1600" b="1" dirty="0">
              <a:solidFill>
                <a:schemeClr val="tx2"/>
              </a:solidFill>
            </a:endParaRPr>
          </a:p>
        </p:txBody>
      </p:sp>
      <p:sp>
        <p:nvSpPr>
          <p:cNvPr id="10" name="TextBox 9"/>
          <p:cNvSpPr txBox="1"/>
          <p:nvPr/>
        </p:nvSpPr>
        <p:spPr>
          <a:xfrm rot="2451321">
            <a:off x="6581947" y="2368108"/>
            <a:ext cx="1630575" cy="307777"/>
          </a:xfrm>
          <a:prstGeom prst="rect">
            <a:avLst/>
          </a:prstGeom>
          <a:noFill/>
        </p:spPr>
        <p:txBody>
          <a:bodyPr wrap="none" rtlCol="0">
            <a:spAutoFit/>
          </a:bodyPr>
          <a:lstStyle/>
          <a:p>
            <a:r>
              <a:rPr lang="en-US" dirty="0" smtClean="0"/>
              <a:t>Plan, Launch, Grow</a:t>
            </a:r>
            <a:endParaRPr lang="en-US" dirty="0"/>
          </a:p>
        </p:txBody>
      </p:sp>
      <p:sp>
        <p:nvSpPr>
          <p:cNvPr id="11"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37</a:t>
            </a:fld>
            <a:endParaRPr lang="en-US" dirty="0"/>
          </a:p>
        </p:txBody>
      </p:sp>
    </p:spTree>
    <p:extLst>
      <p:ext uri="{BB962C8B-B14F-4D97-AF65-F5344CB8AC3E}">
        <p14:creationId xmlns:p14="http://schemas.microsoft.com/office/powerpoint/2010/main" val="28161474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Operationalizing the Business</a:t>
            </a:r>
            <a:endParaRPr lang="en-US" dirty="0"/>
          </a:p>
        </p:txBody>
      </p:sp>
      <p:sp>
        <p:nvSpPr>
          <p:cNvPr id="3" name="Content Placeholder 2"/>
          <p:cNvSpPr>
            <a:spLocks noGrp="1"/>
          </p:cNvSpPr>
          <p:nvPr>
            <p:ph idx="1"/>
          </p:nvPr>
        </p:nvSpPr>
        <p:spPr/>
        <p:txBody>
          <a:bodyPr/>
          <a:lstStyle/>
          <a:p>
            <a:r>
              <a:rPr lang="en-029" dirty="0" smtClean="0"/>
              <a:t>How are you going to execute the business model?</a:t>
            </a:r>
            <a:endParaRPr lang="en-US" dirty="0" smtClean="0"/>
          </a:p>
          <a:p>
            <a:pPr lvl="1"/>
            <a:r>
              <a:rPr lang="en-US" dirty="0" smtClean="0"/>
              <a:t>Business </a:t>
            </a:r>
            <a:r>
              <a:rPr lang="en-US" dirty="0"/>
              <a:t>Model:  Architectural-level view of the firm versus  a strategic or operational one</a:t>
            </a:r>
            <a:r>
              <a:rPr lang="en-US" baseline="30000" dirty="0"/>
              <a:t>(1</a:t>
            </a:r>
            <a:r>
              <a:rPr lang="en-US" baseline="30000" dirty="0" smtClean="0"/>
              <a:t>)</a:t>
            </a:r>
          </a:p>
          <a:p>
            <a:pPr lvl="1"/>
            <a:r>
              <a:rPr lang="en-US" dirty="0" smtClean="0"/>
              <a:t>Business Plan:  Operating Document</a:t>
            </a:r>
          </a:p>
          <a:p>
            <a:endParaRPr lang="en-US" dirty="0" smtClean="0"/>
          </a:p>
          <a:p>
            <a:r>
              <a:rPr lang="en-US" dirty="0" smtClean="0"/>
              <a:t>Articulates methods for mitigating the risks</a:t>
            </a:r>
          </a:p>
          <a:p>
            <a:endParaRPr lang="en-US" dirty="0" smtClean="0"/>
          </a:p>
        </p:txBody>
      </p:sp>
      <p:sp>
        <p:nvSpPr>
          <p:cNvPr id="5" name="TextBox 4"/>
          <p:cNvSpPr txBox="1"/>
          <p:nvPr/>
        </p:nvSpPr>
        <p:spPr>
          <a:xfrm>
            <a:off x="228600" y="5638800"/>
            <a:ext cx="8392041" cy="307777"/>
          </a:xfrm>
          <a:prstGeom prst="rect">
            <a:avLst/>
          </a:prstGeom>
          <a:noFill/>
        </p:spPr>
        <p:txBody>
          <a:bodyPr wrap="none" rtlCol="0">
            <a:spAutoFit/>
          </a:bodyPr>
          <a:lstStyle/>
          <a:p>
            <a:r>
              <a:rPr lang="en-US" dirty="0" smtClean="0"/>
              <a:t>(1) Ref:  </a:t>
            </a:r>
            <a:r>
              <a:rPr lang="en-US" b="1" dirty="0" smtClean="0"/>
              <a:t>Evolution of </a:t>
            </a:r>
            <a:r>
              <a:rPr lang="en-US" b="1" dirty="0"/>
              <a:t>the Business </a:t>
            </a:r>
            <a:r>
              <a:rPr lang="en-US" b="1" dirty="0" smtClean="0"/>
              <a:t>Model</a:t>
            </a:r>
            <a:r>
              <a:rPr lang="en-US" dirty="0" smtClean="0"/>
              <a:t>, </a:t>
            </a:r>
            <a:r>
              <a:rPr lang="en-US" dirty="0"/>
              <a:t>CH Leung, http://alexandria.tue.nl/extra1/afstversl/tm/leung2007.pdf </a:t>
            </a:r>
          </a:p>
        </p:txBody>
      </p:sp>
      <p:sp>
        <p:nvSpPr>
          <p:cNvPr id="8"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38</a:t>
            </a:fld>
            <a:endParaRPr lang="en-US" dirty="0"/>
          </a:p>
        </p:txBody>
      </p:sp>
    </p:spTree>
    <p:extLst>
      <p:ext uri="{BB962C8B-B14F-4D97-AF65-F5344CB8AC3E}">
        <p14:creationId xmlns:p14="http://schemas.microsoft.com/office/powerpoint/2010/main" val="2879204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t>Resourcing the Business	</a:t>
            </a:r>
            <a:endParaRPr lang="en-US" dirty="0"/>
          </a:p>
        </p:txBody>
      </p:sp>
      <p:sp>
        <p:nvSpPr>
          <p:cNvPr id="3" name="Content Placeholder 2"/>
          <p:cNvSpPr>
            <a:spLocks noGrp="1"/>
          </p:cNvSpPr>
          <p:nvPr>
            <p:ph idx="1"/>
          </p:nvPr>
        </p:nvSpPr>
        <p:spPr>
          <a:xfrm>
            <a:off x="1066800" y="1143000"/>
            <a:ext cx="7772400" cy="4876800"/>
          </a:xfrm>
        </p:spPr>
        <p:txBody>
          <a:bodyPr/>
          <a:lstStyle/>
          <a:p>
            <a:r>
              <a:rPr lang="en-029" dirty="0" smtClean="0"/>
              <a:t>Financial Capital</a:t>
            </a:r>
          </a:p>
          <a:p>
            <a:pPr lvl="1"/>
            <a:r>
              <a:rPr lang="en-029" dirty="0" smtClean="0"/>
              <a:t>Plan and timing for acquiring</a:t>
            </a:r>
          </a:p>
          <a:p>
            <a:endParaRPr lang="en-029" dirty="0"/>
          </a:p>
          <a:p>
            <a:r>
              <a:rPr lang="en-029" dirty="0" smtClean="0"/>
              <a:t>Human Capital</a:t>
            </a:r>
          </a:p>
          <a:p>
            <a:pPr lvl="1"/>
            <a:r>
              <a:rPr lang="en-029" dirty="0"/>
              <a:t>Plan and timing for </a:t>
            </a:r>
            <a:r>
              <a:rPr lang="en-029" dirty="0" smtClean="0"/>
              <a:t>acquiring</a:t>
            </a:r>
          </a:p>
          <a:p>
            <a:pPr lvl="1"/>
            <a:r>
              <a:rPr lang="en-029" dirty="0" smtClean="0"/>
              <a:t>Expanding Capability Set</a:t>
            </a:r>
            <a:endParaRPr lang="en-029" dirty="0"/>
          </a:p>
        </p:txBody>
      </p:sp>
      <p:sp>
        <p:nvSpPr>
          <p:cNvPr id="5"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39</a:t>
            </a:fld>
            <a:endParaRPr lang="en-US" dirty="0"/>
          </a:p>
        </p:txBody>
      </p:sp>
    </p:spTree>
    <p:extLst>
      <p:ext uri="{BB962C8B-B14F-4D97-AF65-F5344CB8AC3E}">
        <p14:creationId xmlns:p14="http://schemas.microsoft.com/office/powerpoint/2010/main" val="109183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lstStyle/>
          <a:p>
            <a:r>
              <a:rPr lang="en-US" dirty="0" smtClean="0"/>
              <a:t>How do you develop these entrepreneurs?</a:t>
            </a:r>
          </a:p>
          <a:p>
            <a:endParaRPr lang="en-US" dirty="0"/>
          </a:p>
          <a:p>
            <a:r>
              <a:rPr lang="en-US" dirty="0" smtClean="0"/>
              <a:t>Especially when you do not currently have a vibrant entrepreneurial ecosystem?</a:t>
            </a:r>
          </a:p>
          <a:p>
            <a:endParaRPr lang="en-US" dirty="0"/>
          </a:p>
          <a:p>
            <a:r>
              <a:rPr lang="en-US" dirty="0" smtClean="0"/>
              <a:t>It’s a confusing landscape out there…</a:t>
            </a:r>
          </a:p>
          <a:p>
            <a:pPr marL="0" indent="0">
              <a:buNone/>
            </a:pPr>
            <a:r>
              <a:rPr lang="en-US" dirty="0"/>
              <a:t> </a:t>
            </a:r>
            <a:r>
              <a:rPr lang="en-US" dirty="0" smtClean="0"/>
              <a:t>    		… that desperately needs some clarity!</a:t>
            </a:r>
          </a:p>
        </p:txBody>
      </p:sp>
      <p:sp>
        <p:nvSpPr>
          <p:cNvPr id="5"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4</a:t>
            </a:fld>
            <a:endParaRPr lang="en-US" dirty="0"/>
          </a:p>
        </p:txBody>
      </p:sp>
    </p:spTree>
    <p:extLst>
      <p:ext uri="{BB962C8B-B14F-4D97-AF65-F5344CB8AC3E}">
        <p14:creationId xmlns:p14="http://schemas.microsoft.com/office/powerpoint/2010/main" val="33009887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0281" y="366712"/>
            <a:ext cx="7183438" cy="700088"/>
          </a:xfrm>
        </p:spPr>
        <p:txBody>
          <a:bodyPr/>
          <a:lstStyle/>
          <a:p>
            <a:r>
              <a:rPr lang="en-US" dirty="0" smtClean="0"/>
              <a:t>Managing Growth:  3 Forms to Consider</a:t>
            </a:r>
            <a:endParaRPr lang="en-US" dirty="0"/>
          </a:p>
        </p:txBody>
      </p:sp>
      <p:sp>
        <p:nvSpPr>
          <p:cNvPr id="6" name="Content Placeholder 5"/>
          <p:cNvSpPr>
            <a:spLocks noGrp="1"/>
          </p:cNvSpPr>
          <p:nvPr>
            <p:ph idx="1"/>
          </p:nvPr>
        </p:nvSpPr>
        <p:spPr>
          <a:xfrm>
            <a:off x="1066800" y="1232535"/>
            <a:ext cx="7772400" cy="3110865"/>
          </a:xfrm>
        </p:spPr>
        <p:txBody>
          <a:bodyPr/>
          <a:lstStyle/>
          <a:p>
            <a:r>
              <a:rPr lang="en-US" dirty="0" smtClean="0"/>
              <a:t>Personal</a:t>
            </a:r>
          </a:p>
          <a:p>
            <a:pPr lvl="1"/>
            <a:r>
              <a:rPr lang="en-029" dirty="0" smtClean="0"/>
              <a:t>When do the needs of the business outstrip your personal skillset?</a:t>
            </a:r>
            <a:endParaRPr lang="en-US" dirty="0" smtClean="0"/>
          </a:p>
          <a:p>
            <a:endParaRPr lang="en-US" dirty="0"/>
          </a:p>
          <a:p>
            <a:r>
              <a:rPr lang="en-US" dirty="0" smtClean="0"/>
              <a:t>Product</a:t>
            </a:r>
          </a:p>
          <a:p>
            <a:pPr lvl="1"/>
            <a:r>
              <a:rPr lang="en-029" dirty="0" smtClean="0"/>
              <a:t>How do you proliferate the product beyond the initial market segment?</a:t>
            </a:r>
            <a:endParaRPr lang="en-US" dirty="0" smtClean="0"/>
          </a:p>
          <a:p>
            <a:endParaRPr lang="en-US" dirty="0"/>
          </a:p>
          <a:p>
            <a:r>
              <a:rPr lang="en-US" dirty="0" smtClean="0"/>
              <a:t>Corporate</a:t>
            </a:r>
          </a:p>
          <a:p>
            <a:pPr lvl="1"/>
            <a:r>
              <a:rPr lang="en-029" dirty="0" smtClean="0"/>
              <a:t>How to expand beyond your initial product?</a:t>
            </a:r>
            <a:endParaRPr lang="en-US" dirty="0" smtClean="0"/>
          </a:p>
          <a:p>
            <a:pPr lvl="1"/>
            <a:endParaRPr lang="en-US" dirty="0"/>
          </a:p>
        </p:txBody>
      </p:sp>
      <p:sp>
        <p:nvSpPr>
          <p:cNvPr id="8"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40</a:t>
            </a:fld>
            <a:endParaRPr lang="en-US" dirty="0"/>
          </a:p>
        </p:txBody>
      </p:sp>
    </p:spTree>
    <p:extLst>
      <p:ext uri="{BB962C8B-B14F-4D97-AF65-F5344CB8AC3E}">
        <p14:creationId xmlns:p14="http://schemas.microsoft.com/office/powerpoint/2010/main" val="29075453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980280" y="109537"/>
            <a:ext cx="8163719" cy="700088"/>
          </a:xfrm>
        </p:spPr>
        <p:txBody>
          <a:bodyPr/>
          <a:lstStyle/>
          <a:p>
            <a:r>
              <a:rPr lang="en-US" sz="3200" dirty="0" smtClean="0"/>
              <a:t>Personal</a:t>
            </a:r>
            <a:r>
              <a:rPr lang="en-US" sz="2400" dirty="0" smtClean="0"/>
              <a:t>:  Leadership Needs </a:t>
            </a:r>
            <a:r>
              <a:rPr lang="en-US" sz="2400" dirty="0"/>
              <a:t>Also Change with Growth</a:t>
            </a:r>
          </a:p>
        </p:txBody>
      </p:sp>
      <p:sp>
        <p:nvSpPr>
          <p:cNvPr id="2" name="TextBox 1"/>
          <p:cNvSpPr txBox="1"/>
          <p:nvPr/>
        </p:nvSpPr>
        <p:spPr>
          <a:xfrm flipH="1">
            <a:off x="0" y="5943600"/>
            <a:ext cx="3840481" cy="307777"/>
          </a:xfrm>
          <a:prstGeom prst="rect">
            <a:avLst/>
          </a:prstGeom>
          <a:noFill/>
        </p:spPr>
        <p:txBody>
          <a:bodyPr wrap="square" rtlCol="0">
            <a:spAutoFit/>
          </a:bodyPr>
          <a:lstStyle/>
          <a:p>
            <a:r>
              <a:rPr lang="en-US" dirty="0" smtClean="0"/>
              <a:t>Ref:  Mark Paul, “Entrepreneurs Survival Guide”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417" y="1009088"/>
            <a:ext cx="7223163" cy="4839824"/>
          </a:xfrm>
          <a:prstGeom prst="rect">
            <a:avLst/>
          </a:prstGeom>
        </p:spPr>
      </p:pic>
      <p:sp>
        <p:nvSpPr>
          <p:cNvPr id="6"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41</a:t>
            </a:fld>
            <a:endParaRPr lang="en-US" dirty="0"/>
          </a:p>
        </p:txBody>
      </p:sp>
    </p:spTree>
    <p:extLst>
      <p:ext uri="{BB962C8B-B14F-4D97-AF65-F5344CB8AC3E}">
        <p14:creationId xmlns:p14="http://schemas.microsoft.com/office/powerpoint/2010/main" val="1941360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ChangeArrowheads="1"/>
          </p:cNvSpPr>
          <p:nvPr/>
        </p:nvSpPr>
        <p:spPr bwMode="auto">
          <a:xfrm>
            <a:off x="431800" y="13335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Wingdings" pitchFamily="2" charset="2"/>
              <a:buChar char="§"/>
            </a:pPr>
            <a:endParaRPr lang="en-US" sz="1800">
              <a:solidFill>
                <a:schemeClr val="accent2"/>
              </a:solidFill>
              <a:latin typeface="Gill Sans MT" pitchFamily="34" charset="0"/>
            </a:endParaRPr>
          </a:p>
        </p:txBody>
      </p:sp>
      <p:sp>
        <p:nvSpPr>
          <p:cNvPr id="92165" name="Rectangle 4"/>
          <p:cNvSpPr>
            <a:spLocks noGrp="1" noChangeArrowheads="1"/>
          </p:cNvSpPr>
          <p:nvPr>
            <p:ph type="title"/>
          </p:nvPr>
        </p:nvSpPr>
        <p:spPr>
          <a:xfrm>
            <a:off x="1014413" y="76200"/>
            <a:ext cx="7977187" cy="700087"/>
          </a:xfrm>
        </p:spPr>
        <p:txBody>
          <a:bodyPr/>
          <a:lstStyle/>
          <a:p>
            <a:pPr algn="l" eaLnBrk="1" hangingPunct="1"/>
            <a:r>
              <a:rPr lang="en-US" dirty="0" smtClean="0"/>
              <a:t>Product:  </a:t>
            </a:r>
            <a:r>
              <a:rPr lang="en-US" sz="2400" dirty="0" smtClean="0"/>
              <a:t>Adoption Curve, will product need to change?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24" y="674075"/>
            <a:ext cx="8728751" cy="5650525"/>
          </a:xfrm>
          <a:prstGeom prst="rect">
            <a:avLst/>
          </a:prstGeom>
        </p:spPr>
      </p:pic>
      <p:sp>
        <p:nvSpPr>
          <p:cNvPr id="7"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42</a:t>
            </a:fld>
            <a:endParaRPr lang="en-US" dirty="0"/>
          </a:p>
        </p:txBody>
      </p:sp>
    </p:spTree>
    <p:extLst>
      <p:ext uri="{BB962C8B-B14F-4D97-AF65-F5344CB8AC3E}">
        <p14:creationId xmlns:p14="http://schemas.microsoft.com/office/powerpoint/2010/main" val="3692872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338" y="228600"/>
            <a:ext cx="7993062" cy="700087"/>
          </a:xfrm>
        </p:spPr>
        <p:txBody>
          <a:bodyPr/>
          <a:lstStyle/>
          <a:p>
            <a:r>
              <a:rPr lang="en-US" sz="3200" dirty="0" smtClean="0"/>
              <a:t>Corporate Growth:  </a:t>
            </a:r>
            <a:br>
              <a:rPr lang="en-US" sz="3200" dirty="0" smtClean="0"/>
            </a:br>
            <a:r>
              <a:rPr lang="en-US" sz="3200" dirty="0"/>
              <a:t>	</a:t>
            </a:r>
            <a:r>
              <a:rPr lang="en-US" sz="2800" dirty="0" smtClean="0"/>
              <a:t>Sequencing Capability and Market Adjacencies</a:t>
            </a:r>
            <a:endParaRPr lang="en-US" sz="2800" dirty="0"/>
          </a:p>
        </p:txBody>
      </p:sp>
      <p:sp>
        <p:nvSpPr>
          <p:cNvPr id="3" name="Slide Number Placeholder 2"/>
          <p:cNvSpPr>
            <a:spLocks noGrp="1"/>
          </p:cNvSpPr>
          <p:nvPr>
            <p:ph type="sldNum" sz="quarter" idx="4294967295"/>
          </p:nvPr>
        </p:nvSpPr>
        <p:spPr>
          <a:xfrm>
            <a:off x="7042150" y="6477000"/>
            <a:ext cx="1905000" cy="457200"/>
          </a:xfrm>
          <a:prstGeom prst="rect">
            <a:avLst/>
          </a:prstGeom>
        </p:spPr>
        <p:txBody>
          <a:bodyPr/>
          <a:lstStyle/>
          <a:p>
            <a:pPr>
              <a:defRPr/>
            </a:pPr>
            <a:fld id="{4292CC86-DF3E-4E6B-B409-71DD42BA5DDA}" type="slidenum">
              <a:rPr lang="en-US" smtClean="0"/>
              <a:pPr>
                <a:defRPr/>
              </a:pPr>
              <a:t>43</a:t>
            </a:fld>
            <a:endParaRPr lang="en-US" dirty="0"/>
          </a:p>
        </p:txBody>
      </p:sp>
      <p:grpSp>
        <p:nvGrpSpPr>
          <p:cNvPr id="30" name="Group 29"/>
          <p:cNvGrpSpPr/>
          <p:nvPr/>
        </p:nvGrpSpPr>
        <p:grpSpPr>
          <a:xfrm>
            <a:off x="990600" y="1713055"/>
            <a:ext cx="7086600" cy="4494410"/>
            <a:chOff x="1458839" y="2269361"/>
            <a:chExt cx="5551561" cy="3520869"/>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000" t="33637" r="21169" b="13792"/>
            <a:stretch/>
          </p:blipFill>
          <p:spPr>
            <a:xfrm>
              <a:off x="1981200" y="2405741"/>
              <a:ext cx="4940135" cy="3004457"/>
            </a:xfrm>
            <a:prstGeom prst="rect">
              <a:avLst/>
            </a:prstGeom>
          </p:spPr>
        </p:pic>
        <p:cxnSp>
          <p:nvCxnSpPr>
            <p:cNvPr id="6" name="Straight Arrow Connector 5"/>
            <p:cNvCxnSpPr/>
            <p:nvPr/>
          </p:nvCxnSpPr>
          <p:spPr bwMode="auto">
            <a:xfrm flipV="1">
              <a:off x="1981200" y="2269361"/>
              <a:ext cx="0" cy="3140837"/>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V="1">
              <a:off x="1981200" y="5410200"/>
              <a:ext cx="5029200" cy="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9" name="TextBox 8"/>
            <p:cNvSpPr txBox="1"/>
            <p:nvPr/>
          </p:nvSpPr>
          <p:spPr>
            <a:xfrm>
              <a:off x="4026954" y="5451676"/>
              <a:ext cx="637803" cy="338554"/>
            </a:xfrm>
            <a:prstGeom prst="rect">
              <a:avLst/>
            </a:prstGeom>
            <a:noFill/>
          </p:spPr>
          <p:txBody>
            <a:bodyPr wrap="none" rtlCol="0">
              <a:spAutoFit/>
            </a:bodyPr>
            <a:lstStyle/>
            <a:p>
              <a:r>
                <a:rPr lang="en-US" sz="1600" b="1" dirty="0" smtClean="0"/>
                <a:t>Time</a:t>
              </a:r>
              <a:endParaRPr lang="en-US" sz="1600" b="1" dirty="0"/>
            </a:p>
          </p:txBody>
        </p:sp>
        <p:sp>
          <p:nvSpPr>
            <p:cNvPr id="10" name="TextBox 9"/>
            <p:cNvSpPr txBox="1"/>
            <p:nvPr/>
          </p:nvSpPr>
          <p:spPr>
            <a:xfrm rot="16200000">
              <a:off x="1159878" y="3508161"/>
              <a:ext cx="936475" cy="338554"/>
            </a:xfrm>
            <a:prstGeom prst="rect">
              <a:avLst/>
            </a:prstGeom>
            <a:noFill/>
          </p:spPr>
          <p:txBody>
            <a:bodyPr wrap="none" rtlCol="0">
              <a:spAutoFit/>
            </a:bodyPr>
            <a:lstStyle/>
            <a:p>
              <a:r>
                <a:rPr lang="en-US" sz="1600" b="1" dirty="0" smtClean="0"/>
                <a:t>Revenue</a:t>
              </a:r>
              <a:endParaRPr lang="en-US" sz="1600" b="1" dirty="0"/>
            </a:p>
          </p:txBody>
        </p:sp>
        <p:cxnSp>
          <p:nvCxnSpPr>
            <p:cNvPr id="12" name="Straight Arrow Connector 11"/>
            <p:cNvCxnSpPr/>
            <p:nvPr/>
          </p:nvCxnSpPr>
          <p:spPr bwMode="auto">
            <a:xfrm flipV="1">
              <a:off x="3429000" y="2895600"/>
              <a:ext cx="1600200" cy="1012369"/>
            </a:xfrm>
            <a:prstGeom prst="straightConnector1">
              <a:avLst/>
            </a:prstGeom>
            <a:solidFill>
              <a:schemeClr val="accent1"/>
            </a:solidFill>
            <a:ln w="9525" cap="flat" cmpd="sng" algn="ctr">
              <a:solidFill>
                <a:schemeClr val="tx1"/>
              </a:solidFill>
              <a:prstDash val="dash"/>
              <a:round/>
              <a:headEnd type="none" w="med" len="med"/>
              <a:tailEnd type="arrow"/>
            </a:ln>
            <a:effectLst/>
          </p:spPr>
        </p:cxnSp>
        <p:sp>
          <p:nvSpPr>
            <p:cNvPr id="13" name="TextBox 12"/>
            <p:cNvSpPr txBox="1"/>
            <p:nvPr/>
          </p:nvSpPr>
          <p:spPr>
            <a:xfrm rot="19680821">
              <a:off x="2592756" y="3055310"/>
              <a:ext cx="3055645" cy="307777"/>
            </a:xfrm>
            <a:prstGeom prst="rect">
              <a:avLst/>
            </a:prstGeom>
            <a:noFill/>
          </p:spPr>
          <p:txBody>
            <a:bodyPr wrap="none" rtlCol="0">
              <a:spAutoFit/>
            </a:bodyPr>
            <a:lstStyle/>
            <a:p>
              <a:r>
                <a:rPr lang="en-US" dirty="0" smtClean="0"/>
                <a:t>New Market, New Capabilities, or Both</a:t>
              </a:r>
              <a:endParaRPr lang="en-US" dirty="0"/>
            </a:p>
          </p:txBody>
        </p:sp>
        <p:cxnSp>
          <p:nvCxnSpPr>
            <p:cNvPr id="20" name="Straight Connector 19"/>
            <p:cNvCxnSpPr/>
            <p:nvPr/>
          </p:nvCxnSpPr>
          <p:spPr bwMode="auto">
            <a:xfrm flipV="1">
              <a:off x="3048000" y="4876800"/>
              <a:ext cx="1609642" cy="76200"/>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21" name="Straight Connector 20"/>
            <p:cNvCxnSpPr/>
            <p:nvPr/>
          </p:nvCxnSpPr>
          <p:spPr bwMode="auto">
            <a:xfrm>
              <a:off x="3953407" y="4225236"/>
              <a:ext cx="770993" cy="424903"/>
            </a:xfrm>
            <a:prstGeom prst="line">
              <a:avLst/>
            </a:prstGeom>
            <a:solidFill>
              <a:schemeClr val="accent1"/>
            </a:solidFill>
            <a:ln w="9525" cap="flat" cmpd="sng" algn="ctr">
              <a:solidFill>
                <a:schemeClr val="tx1"/>
              </a:solidFill>
              <a:prstDash val="sysDash"/>
              <a:round/>
              <a:headEnd type="none" w="med" len="med"/>
              <a:tailEnd type="none" w="med" len="med"/>
            </a:ln>
            <a:effectLst/>
          </p:spPr>
        </p:cxnSp>
        <p:sp>
          <p:nvSpPr>
            <p:cNvPr id="24" name="TextBox 23"/>
            <p:cNvSpPr txBox="1"/>
            <p:nvPr/>
          </p:nvSpPr>
          <p:spPr>
            <a:xfrm>
              <a:off x="4657642" y="4650139"/>
              <a:ext cx="1971758" cy="307777"/>
            </a:xfrm>
            <a:prstGeom prst="rect">
              <a:avLst/>
            </a:prstGeom>
            <a:noFill/>
          </p:spPr>
          <p:txBody>
            <a:bodyPr wrap="none" rtlCol="0">
              <a:spAutoFit/>
            </a:bodyPr>
            <a:lstStyle/>
            <a:p>
              <a:r>
                <a:rPr lang="en-US" dirty="0" smtClean="0"/>
                <a:t>Market Adoption Curves</a:t>
              </a:r>
              <a:endParaRPr lang="en-US" dirty="0"/>
            </a:p>
          </p:txBody>
        </p:sp>
      </p:grpSp>
      <p:sp>
        <p:nvSpPr>
          <p:cNvPr id="27" name="TextBox 26"/>
          <p:cNvSpPr txBox="1"/>
          <p:nvPr/>
        </p:nvSpPr>
        <p:spPr>
          <a:xfrm>
            <a:off x="1575202" y="1143000"/>
            <a:ext cx="6425798" cy="461665"/>
          </a:xfrm>
          <a:prstGeom prst="rect">
            <a:avLst/>
          </a:prstGeom>
          <a:noFill/>
        </p:spPr>
        <p:txBody>
          <a:bodyPr wrap="none" rtlCol="0">
            <a:spAutoFit/>
          </a:bodyPr>
          <a:lstStyle/>
          <a:p>
            <a:r>
              <a:rPr lang="en-US" sz="2400" b="1" dirty="0" smtClean="0"/>
              <a:t>Sequencing Market and Capability Adjacencies</a:t>
            </a:r>
            <a:endParaRPr lang="en-US" sz="2400" b="1" dirty="0"/>
          </a:p>
        </p:txBody>
      </p:sp>
    </p:spTree>
    <p:extLst>
      <p:ext uri="{BB962C8B-B14F-4D97-AF65-F5344CB8AC3E}">
        <p14:creationId xmlns:p14="http://schemas.microsoft.com/office/powerpoint/2010/main" val="122336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69962" y="76200"/>
            <a:ext cx="7793038" cy="700088"/>
          </a:xfrm>
        </p:spPr>
        <p:txBody>
          <a:bodyPr/>
          <a:lstStyle/>
          <a:p>
            <a:r>
              <a:rPr lang="en-US" dirty="0" smtClean="0"/>
              <a:t>Rain-X:  Market Adjacency Growth</a:t>
            </a:r>
          </a:p>
        </p:txBody>
      </p:sp>
      <p:sp>
        <p:nvSpPr>
          <p:cNvPr id="16388" name="Slide Number Placeholder 4"/>
          <p:cNvSpPr>
            <a:spLocks noGrp="1"/>
          </p:cNvSpPr>
          <p:nvPr>
            <p:ph type="sldNum" sz="quarter" idx="4294967295"/>
          </p:nvPr>
        </p:nvSpPr>
        <p:spPr>
          <a:xfrm>
            <a:off x="7042150" y="64770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335DEAC3-B4BF-4FEB-9AD2-0ABD30661E3C}" type="slidenum">
              <a:rPr lang="en-US" sz="1200" smtClean="0">
                <a:solidFill>
                  <a:schemeClr val="folHlink"/>
                </a:solidFill>
              </a:rPr>
              <a:pPr/>
              <a:t>44</a:t>
            </a:fld>
            <a:endParaRPr lang="en-US" sz="1200" dirty="0" smtClean="0">
              <a:solidFill>
                <a:schemeClr val="folHlink"/>
              </a:solidFill>
            </a:endParaRPr>
          </a:p>
        </p:txBody>
      </p:sp>
      <p:pic>
        <p:nvPicPr>
          <p:cNvPr id="16389" name="Picture 5" descr="Rainx_Origin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84" y="1447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Rainx_glass-cleane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1947862"/>
            <a:ext cx="830263"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0935" y="3352800"/>
            <a:ext cx="2143125" cy="214312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3670788"/>
            <a:ext cx="1828800" cy="2909454"/>
          </a:xfrm>
          <a:prstGeom prst="rect">
            <a:avLst/>
          </a:prstGeom>
        </p:spPr>
      </p:pic>
    </p:spTree>
    <p:extLst>
      <p:ext uri="{BB962C8B-B14F-4D97-AF65-F5344CB8AC3E}">
        <p14:creationId xmlns:p14="http://schemas.microsoft.com/office/powerpoint/2010/main" val="3481066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280" y="61912"/>
            <a:ext cx="8239919" cy="700088"/>
          </a:xfrm>
        </p:spPr>
        <p:txBody>
          <a:bodyPr/>
          <a:lstStyle/>
          <a:p>
            <a:r>
              <a:rPr lang="en-US" dirty="0" smtClean="0"/>
              <a:t>Dyson:  Capability Adjacency Growth</a:t>
            </a:r>
            <a:endParaRPr lang="en-US" dirty="0"/>
          </a:p>
        </p:txBody>
      </p:sp>
      <p:sp>
        <p:nvSpPr>
          <p:cNvPr id="4" name="Slide Number Placeholder 3"/>
          <p:cNvSpPr>
            <a:spLocks noGrp="1"/>
          </p:cNvSpPr>
          <p:nvPr>
            <p:ph type="sldNum" sz="quarter" idx="4294967295"/>
          </p:nvPr>
        </p:nvSpPr>
        <p:spPr>
          <a:xfrm>
            <a:off x="7042150" y="6477000"/>
            <a:ext cx="1905000" cy="457200"/>
          </a:xfrm>
          <a:prstGeom prst="rect">
            <a:avLst/>
          </a:prstGeom>
        </p:spPr>
        <p:txBody>
          <a:bodyPr/>
          <a:lstStyle/>
          <a:p>
            <a:pPr algn="r">
              <a:defRPr/>
            </a:pPr>
            <a:fld id="{4D6F8EAF-F09C-4ABC-A386-EB508159BD24}" type="slidenum">
              <a:rPr lang="en-US" smtClean="0"/>
              <a:pPr algn="r">
                <a:defRPr/>
              </a:pPr>
              <a:t>45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25" y="1423086"/>
            <a:ext cx="2305050" cy="1981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225" y="1423086"/>
            <a:ext cx="2238375" cy="20383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4370442"/>
            <a:ext cx="2857500" cy="16002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8787" y="3760842"/>
            <a:ext cx="1619250" cy="2819400"/>
          </a:xfrm>
          <a:prstGeom prst="rect">
            <a:avLst/>
          </a:prstGeom>
        </p:spPr>
      </p:pic>
    </p:spTree>
    <p:extLst>
      <p:ext uri="{BB962C8B-B14F-4D97-AF65-F5344CB8AC3E}">
        <p14:creationId xmlns:p14="http://schemas.microsoft.com/office/powerpoint/2010/main" val="3871539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66800"/>
            <a:ext cx="8100915" cy="4443617"/>
          </a:xfrm>
          <a:prstGeom prst="rect">
            <a:avLst/>
          </a:prstGeom>
        </p:spPr>
      </p:pic>
      <p:sp>
        <p:nvSpPr>
          <p:cNvPr id="2" name="Title 1"/>
          <p:cNvSpPr>
            <a:spLocks noGrp="1"/>
          </p:cNvSpPr>
          <p:nvPr>
            <p:ph type="title"/>
          </p:nvPr>
        </p:nvSpPr>
        <p:spPr>
          <a:xfrm>
            <a:off x="914400" y="76200"/>
            <a:ext cx="8686800" cy="700088"/>
          </a:xfrm>
        </p:spPr>
        <p:txBody>
          <a:bodyPr/>
          <a:lstStyle/>
          <a:p>
            <a:r>
              <a:rPr lang="en-029" dirty="0" smtClean="0"/>
              <a:t>Corporate Renewal:  Back to the beginning</a:t>
            </a:r>
            <a:endParaRPr lang="en-US" dirty="0"/>
          </a:p>
        </p:txBody>
      </p:sp>
      <p:sp>
        <p:nvSpPr>
          <p:cNvPr id="4" name="Slide Number Placeholder 3"/>
          <p:cNvSpPr>
            <a:spLocks noGrp="1"/>
          </p:cNvSpPr>
          <p:nvPr>
            <p:ph type="sldNum" sz="quarter" idx="4294967295"/>
          </p:nvPr>
        </p:nvSpPr>
        <p:spPr>
          <a:xfrm>
            <a:off x="7042150" y="6477000"/>
            <a:ext cx="1905000" cy="457200"/>
          </a:xfrm>
          <a:prstGeom prst="rect">
            <a:avLst/>
          </a:prstGeom>
        </p:spPr>
        <p:txBody>
          <a:bodyPr/>
          <a:lstStyle/>
          <a:p>
            <a:pPr algn="r">
              <a:defRPr/>
            </a:pPr>
            <a:fld id="{4D6F8EAF-F09C-4ABC-A386-EB508159BD24}" type="slidenum">
              <a:rPr lang="en-US" smtClean="0"/>
              <a:pPr algn="r">
                <a:defRPr/>
              </a:pPr>
              <a:t>46</a:t>
            </a:fld>
            <a:endParaRPr lang="en-US" dirty="0"/>
          </a:p>
        </p:txBody>
      </p:sp>
      <p:sp>
        <p:nvSpPr>
          <p:cNvPr id="3" name="Curved Left Arrow 2"/>
          <p:cNvSpPr/>
          <p:nvPr/>
        </p:nvSpPr>
        <p:spPr bwMode="auto">
          <a:xfrm rot="5400000">
            <a:off x="4102443" y="2667000"/>
            <a:ext cx="1143000" cy="4648200"/>
          </a:xfrm>
          <a:prstGeom prst="curvedLeftArrow">
            <a:avLst/>
          </a:prstGeom>
          <a:solidFill>
            <a:srgbClr val="52A6E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2362200" y="5655500"/>
            <a:ext cx="4948791" cy="646331"/>
          </a:xfrm>
          <a:prstGeom prst="rect">
            <a:avLst/>
          </a:prstGeom>
          <a:noFill/>
        </p:spPr>
        <p:txBody>
          <a:bodyPr wrap="none" rtlCol="0">
            <a:spAutoFit/>
          </a:bodyPr>
          <a:lstStyle/>
          <a:p>
            <a:pPr algn="ctr"/>
            <a:r>
              <a:rPr lang="en-029" sz="1800" b="1" dirty="0" smtClean="0"/>
              <a:t>Corporate Renewal</a:t>
            </a:r>
          </a:p>
          <a:p>
            <a:pPr algn="ctr"/>
            <a:r>
              <a:rPr lang="en-029" sz="1800" dirty="0" smtClean="0">
                <a:solidFill>
                  <a:srgbClr val="3B4445"/>
                </a:solidFill>
              </a:rPr>
              <a:t>How to best leverage your expanded capability set?</a:t>
            </a:r>
            <a:endParaRPr lang="en-US" sz="1800" dirty="0">
              <a:solidFill>
                <a:srgbClr val="3B4445"/>
              </a:solidFill>
            </a:endParaRPr>
          </a:p>
        </p:txBody>
      </p:sp>
    </p:spTree>
    <p:extLst>
      <p:ext uri="{BB962C8B-B14F-4D97-AF65-F5344CB8AC3E}">
        <p14:creationId xmlns:p14="http://schemas.microsoft.com/office/powerpoint/2010/main" val="3751617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8100915" cy="4443617"/>
          </a:xfrm>
          <a:prstGeom prst="rect">
            <a:avLst/>
          </a:prstGeom>
        </p:spPr>
      </p:pic>
      <p:sp>
        <p:nvSpPr>
          <p:cNvPr id="2" name="Title 1"/>
          <p:cNvSpPr>
            <a:spLocks noGrp="1"/>
          </p:cNvSpPr>
          <p:nvPr>
            <p:ph type="title"/>
          </p:nvPr>
        </p:nvSpPr>
        <p:spPr/>
        <p:txBody>
          <a:bodyPr/>
          <a:lstStyle/>
          <a:p>
            <a:r>
              <a:rPr lang="en-029" dirty="0" smtClean="0"/>
              <a:t>The Entrepreneurial Arch</a:t>
            </a:r>
            <a:endParaRPr lang="en-US" dirty="0"/>
          </a:p>
        </p:txBody>
      </p:sp>
      <p:sp>
        <p:nvSpPr>
          <p:cNvPr id="4" name="Slide Number Placeholder 3"/>
          <p:cNvSpPr>
            <a:spLocks noGrp="1"/>
          </p:cNvSpPr>
          <p:nvPr>
            <p:ph type="sldNum" sz="quarter" idx="4294967295"/>
          </p:nvPr>
        </p:nvSpPr>
        <p:spPr>
          <a:xfrm>
            <a:off x="7042150" y="6477000"/>
            <a:ext cx="1905000" cy="457200"/>
          </a:xfrm>
          <a:prstGeom prst="rect">
            <a:avLst/>
          </a:prstGeom>
        </p:spPr>
        <p:txBody>
          <a:bodyPr/>
          <a:lstStyle/>
          <a:p>
            <a:pPr>
              <a:defRPr/>
            </a:pPr>
            <a:fld id="{4D6F8EAF-F09C-4ABC-A386-EB508159BD24}" type="slidenum">
              <a:rPr lang="en-US" smtClean="0"/>
              <a:pPr>
                <a:defRPr/>
              </a:pPr>
              <a:t>47</a:t>
            </a:fld>
            <a:endParaRPr lang="en-US" dirty="0"/>
          </a:p>
        </p:txBody>
      </p:sp>
      <p:sp>
        <p:nvSpPr>
          <p:cNvPr id="3" name="Rectangle 2"/>
          <p:cNvSpPr/>
          <p:nvPr/>
        </p:nvSpPr>
        <p:spPr>
          <a:xfrm>
            <a:off x="2587075" y="5710535"/>
            <a:ext cx="4042325" cy="461665"/>
          </a:xfrm>
          <a:prstGeom prst="rect">
            <a:avLst/>
          </a:prstGeom>
        </p:spPr>
        <p:txBody>
          <a:bodyPr wrap="none">
            <a:spAutoFit/>
          </a:bodyPr>
          <a:lstStyle/>
          <a:p>
            <a:pPr algn="ctr"/>
            <a:r>
              <a:rPr lang="en-029" sz="2400" dirty="0" smtClean="0"/>
              <a:t>www.EntrepreneurialArch.com</a:t>
            </a:r>
            <a:endParaRPr lang="en-US" sz="2400" dirty="0" smtClean="0"/>
          </a:p>
        </p:txBody>
      </p:sp>
    </p:spTree>
    <p:extLst>
      <p:ext uri="{BB962C8B-B14F-4D97-AF65-F5344CB8AC3E}">
        <p14:creationId xmlns:p14="http://schemas.microsoft.com/office/powerpoint/2010/main" val="32362123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a:t>
            </a:r>
            <a:endParaRPr lang="en-US" dirty="0"/>
          </a:p>
        </p:txBody>
      </p:sp>
      <p:sp>
        <p:nvSpPr>
          <p:cNvPr id="6" name="Subtitle 5"/>
          <p:cNvSpPr>
            <a:spLocks noGrp="1"/>
          </p:cNvSpPr>
          <p:nvPr>
            <p:ph type="subTitle" idx="1"/>
          </p:nvPr>
        </p:nvSpPr>
        <p:spPr/>
        <p:txBody>
          <a:bodyPr/>
          <a:lstStyle/>
          <a:p>
            <a:r>
              <a:rPr lang="en-US" dirty="0" smtClean="0"/>
              <a:t>Contact:</a:t>
            </a:r>
          </a:p>
          <a:p>
            <a:r>
              <a:rPr lang="en-US" dirty="0" smtClean="0"/>
              <a:t>info@EntrepreneurialArch.com</a:t>
            </a:r>
            <a:endParaRPr lang="en-US" dirty="0"/>
          </a:p>
        </p:txBody>
      </p:sp>
      <p:sp>
        <p:nvSpPr>
          <p:cNvPr id="4" name="Slide Number Placeholder 3"/>
          <p:cNvSpPr>
            <a:spLocks noGrp="1"/>
          </p:cNvSpPr>
          <p:nvPr>
            <p:ph type="sldNum" sz="quarter" idx="10"/>
          </p:nvPr>
        </p:nvSpPr>
        <p:spPr/>
        <p:txBody>
          <a:bodyPr/>
          <a:lstStyle/>
          <a:p>
            <a:pPr>
              <a:defRPr/>
            </a:pPr>
            <a:fld id="{9E1D4DFB-05A4-4E49-8C5F-DBB9BC109519}" type="slidenum">
              <a:rPr lang="en-US" smtClean="0"/>
              <a:pPr>
                <a:defRPr/>
              </a:pPr>
              <a:t>48</a:t>
            </a:fld>
            <a:endParaRPr lang="en-US" dirty="0"/>
          </a:p>
        </p:txBody>
      </p:sp>
    </p:spTree>
    <p:extLst>
      <p:ext uri="{BB962C8B-B14F-4D97-AF65-F5344CB8AC3E}">
        <p14:creationId xmlns:p14="http://schemas.microsoft.com/office/powerpoint/2010/main" val="1979390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8621" b="10050"/>
          <a:stretch/>
        </p:blipFill>
        <p:spPr>
          <a:xfrm>
            <a:off x="1045437" y="1024759"/>
            <a:ext cx="7139151" cy="5092262"/>
          </a:xfrm>
          <a:prstGeom prst="rect">
            <a:avLst/>
          </a:prstGeom>
        </p:spPr>
      </p:pic>
      <p:sp>
        <p:nvSpPr>
          <p:cNvPr id="2" name="Title 1"/>
          <p:cNvSpPr>
            <a:spLocks noGrp="1"/>
          </p:cNvSpPr>
          <p:nvPr>
            <p:ph type="title"/>
          </p:nvPr>
        </p:nvSpPr>
        <p:spPr>
          <a:xfrm>
            <a:off x="1008505" y="152400"/>
            <a:ext cx="7793038" cy="700088"/>
          </a:xfrm>
        </p:spPr>
        <p:txBody>
          <a:bodyPr/>
          <a:lstStyle/>
          <a:p>
            <a:r>
              <a:rPr lang="en-US" dirty="0" smtClean="0">
                <a:solidFill>
                  <a:schemeClr val="tx1"/>
                </a:solidFill>
              </a:rPr>
              <a:t>Revealing the...</a:t>
            </a:r>
            <a:endParaRPr lang="en-US" dirty="0">
              <a:solidFill>
                <a:schemeClr val="tx1"/>
              </a:solidFill>
            </a:endParaRPr>
          </a:p>
        </p:txBody>
      </p:sp>
      <p:sp>
        <p:nvSpPr>
          <p:cNvPr id="5" name="TextBox 4"/>
          <p:cNvSpPr txBox="1"/>
          <p:nvPr/>
        </p:nvSpPr>
        <p:spPr>
          <a:xfrm rot="173183">
            <a:off x="3037253" y="4157474"/>
            <a:ext cx="2297424" cy="400110"/>
          </a:xfrm>
          <a:prstGeom prst="rect">
            <a:avLst/>
          </a:prstGeom>
          <a:noFill/>
        </p:spPr>
        <p:txBody>
          <a:bodyPr wrap="none" rtlCol="0">
            <a:spAutoFit/>
          </a:bodyPr>
          <a:lstStyle/>
          <a:p>
            <a:r>
              <a:rPr lang="en-US" sz="2000" dirty="0" smtClean="0">
                <a:solidFill>
                  <a:schemeClr val="accent2">
                    <a:lumMod val="75000"/>
                  </a:schemeClr>
                </a:solidFill>
              </a:rPr>
              <a:t>Customer Discovery</a:t>
            </a:r>
            <a:endParaRPr lang="en-US" sz="2000" dirty="0">
              <a:solidFill>
                <a:schemeClr val="accent2">
                  <a:lumMod val="75000"/>
                </a:schemeClr>
              </a:solidFill>
            </a:endParaRPr>
          </a:p>
        </p:txBody>
      </p:sp>
      <p:sp>
        <p:nvSpPr>
          <p:cNvPr id="6" name="TextBox 5"/>
          <p:cNvSpPr txBox="1"/>
          <p:nvPr/>
        </p:nvSpPr>
        <p:spPr>
          <a:xfrm rot="21152770">
            <a:off x="1783247" y="2164383"/>
            <a:ext cx="2424318" cy="523220"/>
          </a:xfrm>
          <a:prstGeom prst="rect">
            <a:avLst/>
          </a:prstGeom>
          <a:noFill/>
        </p:spPr>
        <p:txBody>
          <a:bodyPr wrap="none" rtlCol="0">
            <a:spAutoFit/>
          </a:bodyPr>
          <a:lstStyle/>
          <a:p>
            <a:r>
              <a:rPr lang="en-US" sz="2800" dirty="0" smtClean="0">
                <a:solidFill>
                  <a:srgbClr val="00B050"/>
                </a:solidFill>
              </a:rPr>
              <a:t>Venture Capital</a:t>
            </a:r>
            <a:endParaRPr lang="en-US" sz="2800" dirty="0">
              <a:solidFill>
                <a:srgbClr val="00B050"/>
              </a:solidFill>
            </a:endParaRPr>
          </a:p>
        </p:txBody>
      </p:sp>
      <p:sp>
        <p:nvSpPr>
          <p:cNvPr id="7" name="TextBox 6"/>
          <p:cNvSpPr txBox="1"/>
          <p:nvPr/>
        </p:nvSpPr>
        <p:spPr>
          <a:xfrm rot="16200000">
            <a:off x="4446090" y="4714063"/>
            <a:ext cx="1279517" cy="830997"/>
          </a:xfrm>
          <a:prstGeom prst="rect">
            <a:avLst/>
          </a:prstGeom>
          <a:noFill/>
        </p:spPr>
        <p:txBody>
          <a:bodyPr wrap="none" rtlCol="0">
            <a:spAutoFit/>
          </a:bodyPr>
          <a:lstStyle/>
          <a:p>
            <a:pPr algn="ctr"/>
            <a:r>
              <a:rPr lang="en-US" sz="2400" dirty="0" smtClean="0"/>
              <a:t>Business</a:t>
            </a:r>
          </a:p>
          <a:p>
            <a:pPr algn="ctr"/>
            <a:r>
              <a:rPr lang="en-US" sz="2400" dirty="0" smtClean="0"/>
              <a:t>Plan</a:t>
            </a:r>
            <a:endParaRPr lang="en-US" sz="2400" dirty="0"/>
          </a:p>
        </p:txBody>
      </p:sp>
      <p:sp>
        <p:nvSpPr>
          <p:cNvPr id="8" name="TextBox 7"/>
          <p:cNvSpPr txBox="1"/>
          <p:nvPr/>
        </p:nvSpPr>
        <p:spPr>
          <a:xfrm rot="16370046">
            <a:off x="2051980" y="4644485"/>
            <a:ext cx="1279516" cy="830997"/>
          </a:xfrm>
          <a:prstGeom prst="rect">
            <a:avLst/>
          </a:prstGeom>
          <a:noFill/>
        </p:spPr>
        <p:txBody>
          <a:bodyPr wrap="none" rtlCol="0">
            <a:spAutoFit/>
          </a:bodyPr>
          <a:lstStyle/>
          <a:p>
            <a:pPr algn="ctr"/>
            <a:r>
              <a:rPr lang="en-US" sz="2400" dirty="0" smtClean="0"/>
              <a:t>Business</a:t>
            </a:r>
          </a:p>
          <a:p>
            <a:pPr algn="ctr"/>
            <a:r>
              <a:rPr lang="en-US" sz="2400" dirty="0" smtClean="0"/>
              <a:t>Model</a:t>
            </a:r>
            <a:endParaRPr lang="en-US" sz="2400" dirty="0"/>
          </a:p>
        </p:txBody>
      </p:sp>
      <p:sp>
        <p:nvSpPr>
          <p:cNvPr id="9" name="TextBox 8"/>
          <p:cNvSpPr txBox="1"/>
          <p:nvPr/>
        </p:nvSpPr>
        <p:spPr>
          <a:xfrm rot="2605474">
            <a:off x="1490187" y="3070354"/>
            <a:ext cx="1529586" cy="954107"/>
          </a:xfrm>
          <a:prstGeom prst="rect">
            <a:avLst/>
          </a:prstGeom>
          <a:noFill/>
        </p:spPr>
        <p:txBody>
          <a:bodyPr wrap="none" rtlCol="0">
            <a:spAutoFit/>
          </a:bodyPr>
          <a:lstStyle/>
          <a:p>
            <a:pPr algn="ctr"/>
            <a:r>
              <a:rPr lang="en-US" sz="2800" dirty="0" smtClean="0">
                <a:solidFill>
                  <a:schemeClr val="tx2"/>
                </a:solidFill>
              </a:rPr>
              <a:t>Team</a:t>
            </a:r>
          </a:p>
          <a:p>
            <a:pPr algn="ctr"/>
            <a:r>
              <a:rPr lang="en-US" sz="2800" dirty="0" smtClean="0">
                <a:solidFill>
                  <a:schemeClr val="tx2"/>
                </a:solidFill>
              </a:rPr>
              <a:t>Building </a:t>
            </a:r>
            <a:endParaRPr lang="en-US" sz="2800" dirty="0">
              <a:solidFill>
                <a:schemeClr val="tx2"/>
              </a:solidFill>
            </a:endParaRPr>
          </a:p>
        </p:txBody>
      </p:sp>
      <p:sp>
        <p:nvSpPr>
          <p:cNvPr id="10" name="TextBox 9"/>
          <p:cNvSpPr txBox="1"/>
          <p:nvPr/>
        </p:nvSpPr>
        <p:spPr>
          <a:xfrm rot="16200000">
            <a:off x="988657" y="3836872"/>
            <a:ext cx="671979" cy="369332"/>
          </a:xfrm>
          <a:prstGeom prst="rect">
            <a:avLst/>
          </a:prstGeom>
          <a:noFill/>
        </p:spPr>
        <p:txBody>
          <a:bodyPr wrap="none" rtlCol="0">
            <a:spAutoFit/>
          </a:bodyPr>
          <a:lstStyle/>
          <a:p>
            <a:r>
              <a:rPr lang="en-US" sz="1800" dirty="0" smtClean="0">
                <a:solidFill>
                  <a:srgbClr val="D15B05"/>
                </a:solidFill>
              </a:rPr>
              <a:t>Ideas</a:t>
            </a:r>
            <a:endParaRPr lang="en-US" sz="1800" dirty="0">
              <a:solidFill>
                <a:srgbClr val="D15B05"/>
              </a:solidFill>
            </a:endParaRPr>
          </a:p>
        </p:txBody>
      </p:sp>
      <p:sp>
        <p:nvSpPr>
          <p:cNvPr id="11" name="TextBox 10"/>
          <p:cNvSpPr txBox="1"/>
          <p:nvPr/>
        </p:nvSpPr>
        <p:spPr>
          <a:xfrm rot="2757450">
            <a:off x="6248414" y="3861459"/>
            <a:ext cx="1370888" cy="369332"/>
          </a:xfrm>
          <a:prstGeom prst="rect">
            <a:avLst/>
          </a:prstGeom>
          <a:noFill/>
        </p:spPr>
        <p:txBody>
          <a:bodyPr wrap="none" rtlCol="0">
            <a:spAutoFit/>
          </a:bodyPr>
          <a:lstStyle/>
          <a:p>
            <a:r>
              <a:rPr lang="en-US" sz="1800" dirty="0" smtClean="0">
                <a:solidFill>
                  <a:schemeClr val="tx2">
                    <a:lumMod val="60000"/>
                    <a:lumOff val="40000"/>
                  </a:schemeClr>
                </a:solidFill>
              </a:rPr>
              <a:t>Lean Startup</a:t>
            </a:r>
            <a:endParaRPr lang="en-US" sz="1800" dirty="0">
              <a:solidFill>
                <a:schemeClr val="tx2">
                  <a:lumMod val="60000"/>
                  <a:lumOff val="40000"/>
                </a:schemeClr>
              </a:solidFill>
            </a:endParaRPr>
          </a:p>
        </p:txBody>
      </p:sp>
      <p:sp>
        <p:nvSpPr>
          <p:cNvPr id="12" name="TextBox 11"/>
          <p:cNvSpPr txBox="1"/>
          <p:nvPr/>
        </p:nvSpPr>
        <p:spPr>
          <a:xfrm>
            <a:off x="5085849" y="1632466"/>
            <a:ext cx="1289327" cy="400110"/>
          </a:xfrm>
          <a:prstGeom prst="rect">
            <a:avLst/>
          </a:prstGeom>
          <a:noFill/>
        </p:spPr>
        <p:txBody>
          <a:bodyPr wrap="none" rtlCol="0">
            <a:spAutoFit/>
          </a:bodyPr>
          <a:lstStyle/>
          <a:p>
            <a:r>
              <a:rPr lang="en-US" sz="2000" b="1" dirty="0" smtClean="0">
                <a:solidFill>
                  <a:srgbClr val="FF0000"/>
                </a:solidFill>
              </a:rPr>
              <a:t>Creativity</a:t>
            </a:r>
          </a:p>
        </p:txBody>
      </p:sp>
      <p:sp>
        <p:nvSpPr>
          <p:cNvPr id="13" name="TextBox 12"/>
          <p:cNvSpPr txBox="1"/>
          <p:nvPr/>
        </p:nvSpPr>
        <p:spPr>
          <a:xfrm>
            <a:off x="2948537" y="2927846"/>
            <a:ext cx="1282723" cy="523220"/>
          </a:xfrm>
          <a:prstGeom prst="rect">
            <a:avLst/>
          </a:prstGeom>
          <a:noFill/>
        </p:spPr>
        <p:txBody>
          <a:bodyPr wrap="none" rtlCol="0">
            <a:spAutoFit/>
          </a:bodyPr>
          <a:lstStyle/>
          <a:p>
            <a:r>
              <a:rPr lang="en-US" sz="2800" dirty="0" smtClean="0"/>
              <a:t>Growth</a:t>
            </a:r>
            <a:endParaRPr lang="en-US" sz="2800" dirty="0"/>
          </a:p>
        </p:txBody>
      </p:sp>
      <p:sp>
        <p:nvSpPr>
          <p:cNvPr id="14" name="TextBox 13"/>
          <p:cNvSpPr txBox="1"/>
          <p:nvPr/>
        </p:nvSpPr>
        <p:spPr>
          <a:xfrm>
            <a:off x="5990493" y="2618600"/>
            <a:ext cx="1414170" cy="830997"/>
          </a:xfrm>
          <a:prstGeom prst="rect">
            <a:avLst/>
          </a:prstGeom>
          <a:noFill/>
        </p:spPr>
        <p:txBody>
          <a:bodyPr wrap="none" rtlCol="0">
            <a:spAutoFit/>
          </a:bodyPr>
          <a:lstStyle/>
          <a:p>
            <a:pPr algn="ctr"/>
            <a:r>
              <a:rPr lang="en-US" sz="2400" dirty="0" smtClean="0">
                <a:solidFill>
                  <a:srgbClr val="00B050"/>
                </a:solidFill>
              </a:rPr>
              <a:t>Corporate</a:t>
            </a:r>
          </a:p>
          <a:p>
            <a:pPr algn="ctr"/>
            <a:r>
              <a:rPr lang="en-US" sz="2400" dirty="0" smtClean="0">
                <a:solidFill>
                  <a:srgbClr val="00B050"/>
                </a:solidFill>
              </a:rPr>
              <a:t>Renewal</a:t>
            </a:r>
            <a:endParaRPr lang="en-US" sz="2400" dirty="0">
              <a:solidFill>
                <a:srgbClr val="00B050"/>
              </a:solidFill>
            </a:endParaRPr>
          </a:p>
        </p:txBody>
      </p:sp>
      <p:sp>
        <p:nvSpPr>
          <p:cNvPr id="16" name="TextBox 15"/>
          <p:cNvSpPr txBox="1"/>
          <p:nvPr/>
        </p:nvSpPr>
        <p:spPr>
          <a:xfrm rot="17971281">
            <a:off x="5847547" y="4527649"/>
            <a:ext cx="954107" cy="369332"/>
          </a:xfrm>
          <a:prstGeom prst="rect">
            <a:avLst/>
          </a:prstGeom>
          <a:noFill/>
        </p:spPr>
        <p:txBody>
          <a:bodyPr wrap="none" rtlCol="0">
            <a:spAutoFit/>
          </a:bodyPr>
          <a:lstStyle/>
          <a:p>
            <a:r>
              <a:rPr lang="en-US" sz="1800" dirty="0" smtClean="0">
                <a:solidFill>
                  <a:srgbClr val="00B050"/>
                </a:solidFill>
              </a:rPr>
              <a:t>Pitching</a:t>
            </a:r>
            <a:endParaRPr lang="en-US" sz="1800" dirty="0">
              <a:solidFill>
                <a:srgbClr val="00B050"/>
              </a:solidFill>
            </a:endParaRPr>
          </a:p>
        </p:txBody>
      </p:sp>
      <p:sp>
        <p:nvSpPr>
          <p:cNvPr id="17" name="TextBox 16"/>
          <p:cNvSpPr txBox="1"/>
          <p:nvPr/>
        </p:nvSpPr>
        <p:spPr>
          <a:xfrm>
            <a:off x="4805553" y="2219980"/>
            <a:ext cx="1739579" cy="523220"/>
          </a:xfrm>
          <a:prstGeom prst="rect">
            <a:avLst/>
          </a:prstGeom>
          <a:noFill/>
        </p:spPr>
        <p:txBody>
          <a:bodyPr wrap="none" rtlCol="0">
            <a:spAutoFit/>
          </a:bodyPr>
          <a:lstStyle/>
          <a:p>
            <a:r>
              <a:rPr lang="en-US" sz="2800" dirty="0" smtClean="0">
                <a:solidFill>
                  <a:srgbClr val="6600CC"/>
                </a:solidFill>
              </a:rPr>
              <a:t>Innovation</a:t>
            </a:r>
            <a:endParaRPr lang="en-US" sz="2800" dirty="0">
              <a:solidFill>
                <a:srgbClr val="6600CC"/>
              </a:solidFill>
            </a:endParaRPr>
          </a:p>
        </p:txBody>
      </p:sp>
      <p:sp>
        <p:nvSpPr>
          <p:cNvPr id="18" name="TextBox 17"/>
          <p:cNvSpPr txBox="1"/>
          <p:nvPr/>
        </p:nvSpPr>
        <p:spPr>
          <a:xfrm rot="2597194">
            <a:off x="6207532" y="2078443"/>
            <a:ext cx="1165704" cy="400110"/>
          </a:xfrm>
          <a:prstGeom prst="rect">
            <a:avLst/>
          </a:prstGeom>
          <a:noFill/>
        </p:spPr>
        <p:txBody>
          <a:bodyPr wrap="none" rtlCol="0">
            <a:spAutoFit/>
          </a:bodyPr>
          <a:lstStyle/>
          <a:p>
            <a:r>
              <a:rPr lang="en-US" sz="2000" dirty="0" smtClean="0"/>
              <a:t>Invention</a:t>
            </a:r>
            <a:endParaRPr lang="en-US" sz="2000" dirty="0"/>
          </a:p>
        </p:txBody>
      </p:sp>
      <p:sp>
        <p:nvSpPr>
          <p:cNvPr id="19" name="TextBox 18"/>
          <p:cNvSpPr txBox="1"/>
          <p:nvPr/>
        </p:nvSpPr>
        <p:spPr>
          <a:xfrm>
            <a:off x="2719178" y="3593294"/>
            <a:ext cx="2682145" cy="523220"/>
          </a:xfrm>
          <a:prstGeom prst="rect">
            <a:avLst/>
          </a:prstGeom>
          <a:noFill/>
        </p:spPr>
        <p:txBody>
          <a:bodyPr wrap="none" rtlCol="0">
            <a:spAutoFit/>
          </a:bodyPr>
          <a:lstStyle/>
          <a:p>
            <a:r>
              <a:rPr lang="en-US" sz="2800" dirty="0" smtClean="0">
                <a:solidFill>
                  <a:srgbClr val="C00000"/>
                </a:solidFill>
              </a:rPr>
              <a:t>Core Capabilities</a:t>
            </a:r>
            <a:endParaRPr lang="en-US" sz="2800" dirty="0">
              <a:solidFill>
                <a:srgbClr val="C00000"/>
              </a:solidFill>
            </a:endParaRPr>
          </a:p>
        </p:txBody>
      </p:sp>
      <p:sp>
        <p:nvSpPr>
          <p:cNvPr id="20" name="TextBox 19"/>
          <p:cNvSpPr txBox="1"/>
          <p:nvPr/>
        </p:nvSpPr>
        <p:spPr>
          <a:xfrm>
            <a:off x="4177462" y="206157"/>
            <a:ext cx="4814138" cy="646331"/>
          </a:xfrm>
          <a:prstGeom prst="rect">
            <a:avLst/>
          </a:prstGeom>
          <a:noFill/>
        </p:spPr>
        <p:txBody>
          <a:bodyPr wrap="none" rtlCol="0">
            <a:spAutoFit/>
          </a:bodyPr>
          <a:lstStyle/>
          <a:p>
            <a:r>
              <a:rPr lang="en-US" sz="3600" dirty="0" smtClean="0">
                <a:solidFill>
                  <a:schemeClr val="bg1"/>
                </a:solidFill>
              </a:rPr>
              <a:t>Entrepreneurial Elephant</a:t>
            </a:r>
            <a:endParaRPr lang="en-US" sz="3600" dirty="0">
              <a:solidFill>
                <a:schemeClr val="bg1"/>
              </a:solidFill>
            </a:endParaRPr>
          </a:p>
        </p:txBody>
      </p:sp>
      <p:sp>
        <p:nvSpPr>
          <p:cNvPr id="21"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5</a:t>
            </a:fld>
            <a:endParaRPr lang="en-US" dirty="0"/>
          </a:p>
        </p:txBody>
      </p:sp>
    </p:spTree>
    <p:extLst>
      <p:ext uri="{BB962C8B-B14F-4D97-AF65-F5344CB8AC3E}">
        <p14:creationId xmlns:p14="http://schemas.microsoft.com/office/powerpoint/2010/main" val="52460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45" presetClass="entr" presetSubtype="0" fill="hold" grpId="0" nodeType="afterEffect">
                                  <p:stCondLst>
                                    <p:cond delay="25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anim calcmode="lin" valueType="num">
                                      <p:cBhvr>
                                        <p:cTn id="15" dur="500" fill="hold"/>
                                        <p:tgtEl>
                                          <p:spTgt spid="13"/>
                                        </p:tgtEl>
                                        <p:attrNameLst>
                                          <p:attrName>ppt_w</p:attrName>
                                        </p:attrNameLst>
                                      </p:cBhvr>
                                      <p:tavLst>
                                        <p:tav tm="0" fmla="#ppt_w*sin(2.5*pi*$)">
                                          <p:val>
                                            <p:fltVal val="0"/>
                                          </p:val>
                                        </p:tav>
                                        <p:tav tm="100000">
                                          <p:val>
                                            <p:fltVal val="1"/>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childTnLst>
                          </p:cTn>
                        </p:par>
                        <p:par>
                          <p:cTn id="17" fill="hold">
                            <p:stCondLst>
                              <p:cond delay="1750"/>
                            </p:stCondLst>
                            <p:childTnLst>
                              <p:par>
                                <p:cTn id="18" presetID="31" presetClass="entr" presetSubtype="0" fill="hold" grpId="0" nodeType="after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90"/>
                                          </p:val>
                                        </p:tav>
                                        <p:tav tm="100000">
                                          <p:val>
                                            <p:fltVal val="0"/>
                                          </p:val>
                                        </p:tav>
                                      </p:tavLst>
                                    </p:anim>
                                    <p:animEffect transition="in" filter="fade">
                                      <p:cBhvr>
                                        <p:cTn id="23" dur="500"/>
                                        <p:tgtEl>
                                          <p:spTgt spid="6"/>
                                        </p:tgtEl>
                                      </p:cBhvr>
                                    </p:animEffect>
                                  </p:childTnLst>
                                </p:cTn>
                              </p:par>
                            </p:childTnLst>
                          </p:cTn>
                        </p:par>
                        <p:par>
                          <p:cTn id="24" fill="hold">
                            <p:stCondLst>
                              <p:cond delay="2500"/>
                            </p:stCondLst>
                            <p:childTnLst>
                              <p:par>
                                <p:cTn id="25" presetID="26"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145">
                                          <p:stCondLst>
                                            <p:cond delay="0"/>
                                          </p:stCondLst>
                                        </p:cTn>
                                        <p:tgtEl>
                                          <p:spTgt spid="18"/>
                                        </p:tgtEl>
                                      </p:cBhvr>
                                    </p:animEffect>
                                    <p:anim calcmode="lin" valueType="num">
                                      <p:cBhvr>
                                        <p:cTn id="28" dur="455"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9"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0"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31"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32"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33" dur="6">
                                          <p:stCondLst>
                                            <p:cond delay="162"/>
                                          </p:stCondLst>
                                        </p:cTn>
                                        <p:tgtEl>
                                          <p:spTgt spid="18"/>
                                        </p:tgtEl>
                                      </p:cBhvr>
                                      <p:to x="100000" y="60000"/>
                                    </p:animScale>
                                    <p:animScale>
                                      <p:cBhvr>
                                        <p:cTn id="34" dur="41" decel="50000">
                                          <p:stCondLst>
                                            <p:cond delay="169"/>
                                          </p:stCondLst>
                                        </p:cTn>
                                        <p:tgtEl>
                                          <p:spTgt spid="18"/>
                                        </p:tgtEl>
                                      </p:cBhvr>
                                      <p:to x="100000" y="100000"/>
                                    </p:animScale>
                                    <p:animScale>
                                      <p:cBhvr>
                                        <p:cTn id="35" dur="6">
                                          <p:stCondLst>
                                            <p:cond delay="328"/>
                                          </p:stCondLst>
                                        </p:cTn>
                                        <p:tgtEl>
                                          <p:spTgt spid="18"/>
                                        </p:tgtEl>
                                      </p:cBhvr>
                                      <p:to x="100000" y="80000"/>
                                    </p:animScale>
                                    <p:animScale>
                                      <p:cBhvr>
                                        <p:cTn id="36" dur="41" decel="50000">
                                          <p:stCondLst>
                                            <p:cond delay="334"/>
                                          </p:stCondLst>
                                        </p:cTn>
                                        <p:tgtEl>
                                          <p:spTgt spid="18"/>
                                        </p:tgtEl>
                                      </p:cBhvr>
                                      <p:to x="100000" y="100000"/>
                                    </p:animScale>
                                    <p:animScale>
                                      <p:cBhvr>
                                        <p:cTn id="37" dur="6">
                                          <p:stCondLst>
                                            <p:cond delay="410"/>
                                          </p:stCondLst>
                                        </p:cTn>
                                        <p:tgtEl>
                                          <p:spTgt spid="18"/>
                                        </p:tgtEl>
                                      </p:cBhvr>
                                      <p:to x="100000" y="90000"/>
                                    </p:animScale>
                                    <p:animScale>
                                      <p:cBhvr>
                                        <p:cTn id="38" dur="41" decel="50000">
                                          <p:stCondLst>
                                            <p:cond delay="417"/>
                                          </p:stCondLst>
                                        </p:cTn>
                                        <p:tgtEl>
                                          <p:spTgt spid="18"/>
                                        </p:tgtEl>
                                      </p:cBhvr>
                                      <p:to x="100000" y="100000"/>
                                    </p:animScale>
                                    <p:animScale>
                                      <p:cBhvr>
                                        <p:cTn id="39" dur="6">
                                          <p:stCondLst>
                                            <p:cond delay="452"/>
                                          </p:stCondLst>
                                        </p:cTn>
                                        <p:tgtEl>
                                          <p:spTgt spid="18"/>
                                        </p:tgtEl>
                                      </p:cBhvr>
                                      <p:to x="100000" y="95000"/>
                                    </p:animScale>
                                    <p:animScale>
                                      <p:cBhvr>
                                        <p:cTn id="40" dur="41" decel="50000">
                                          <p:stCondLst>
                                            <p:cond delay="458"/>
                                          </p:stCondLst>
                                        </p:cTn>
                                        <p:tgtEl>
                                          <p:spTgt spid="18"/>
                                        </p:tgtEl>
                                      </p:cBhvr>
                                      <p:to x="100000" y="100000"/>
                                    </p:animScale>
                                  </p:childTnLst>
                                </p:cTn>
                              </p:par>
                            </p:childTnLst>
                          </p:cTn>
                        </p:par>
                        <p:par>
                          <p:cTn id="41" fill="hold">
                            <p:stCondLst>
                              <p:cond delay="3000"/>
                            </p:stCondLst>
                            <p:childTnLst>
                              <p:par>
                                <p:cTn id="42" presetID="45"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ppt_w</p:attrName>
                                        </p:attrNameLst>
                                      </p:cBhvr>
                                      <p:tavLst>
                                        <p:tav tm="0" fmla="#ppt_w*sin(2.5*pi*$)">
                                          <p:val>
                                            <p:fltVal val="0"/>
                                          </p:val>
                                        </p:tav>
                                        <p:tav tm="100000">
                                          <p:val>
                                            <p:fltVal val="1"/>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childTnLst>
                                </p:cTn>
                              </p:par>
                            </p:childTnLst>
                          </p:cTn>
                        </p:par>
                        <p:par>
                          <p:cTn id="47" fill="hold">
                            <p:stCondLst>
                              <p:cond delay="3500"/>
                            </p:stCondLst>
                            <p:childTnLst>
                              <p:par>
                                <p:cTn id="48" presetID="42" presetClass="entr" presetSubtype="0" fill="hold" grpId="0" nodeType="afterEffect">
                                  <p:stCondLst>
                                    <p:cond delay="25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anim calcmode="lin" valueType="num">
                                      <p:cBhvr>
                                        <p:cTn id="51" dur="500" fill="hold"/>
                                        <p:tgtEl>
                                          <p:spTgt spid="14"/>
                                        </p:tgtEl>
                                        <p:attrNameLst>
                                          <p:attrName>ppt_x</p:attrName>
                                        </p:attrNameLst>
                                      </p:cBhvr>
                                      <p:tavLst>
                                        <p:tav tm="0">
                                          <p:val>
                                            <p:strVal val="#ppt_x"/>
                                          </p:val>
                                        </p:tav>
                                        <p:tav tm="100000">
                                          <p:val>
                                            <p:strVal val="#ppt_x"/>
                                          </p:val>
                                        </p:tav>
                                      </p:tavLst>
                                    </p:anim>
                                    <p:anim calcmode="lin" valueType="num">
                                      <p:cBhvr>
                                        <p:cTn id="52" dur="50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45"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anim calcmode="lin" valueType="num">
                                      <p:cBhvr>
                                        <p:cTn id="57" dur="500" fill="hold"/>
                                        <p:tgtEl>
                                          <p:spTgt spid="8"/>
                                        </p:tgtEl>
                                        <p:attrNameLst>
                                          <p:attrName>ppt_w</p:attrName>
                                        </p:attrNameLst>
                                      </p:cBhvr>
                                      <p:tavLst>
                                        <p:tav tm="0" fmla="#ppt_w*sin(2.5*pi*$)">
                                          <p:val>
                                            <p:fltVal val="0"/>
                                          </p:val>
                                        </p:tav>
                                        <p:tav tm="100000">
                                          <p:val>
                                            <p:fltVal val="1"/>
                                          </p:val>
                                        </p:tav>
                                      </p:tavLst>
                                    </p:anim>
                                    <p:anim calcmode="lin" valueType="num">
                                      <p:cBhvr>
                                        <p:cTn id="58" dur="500" fill="hold"/>
                                        <p:tgtEl>
                                          <p:spTgt spid="8"/>
                                        </p:tgtEl>
                                        <p:attrNameLst>
                                          <p:attrName>ppt_h</p:attrName>
                                        </p:attrNameLst>
                                      </p:cBhvr>
                                      <p:tavLst>
                                        <p:tav tm="0">
                                          <p:val>
                                            <p:strVal val="#ppt_h"/>
                                          </p:val>
                                        </p:tav>
                                        <p:tav tm="100000">
                                          <p:val>
                                            <p:strVal val="#ppt_h"/>
                                          </p:val>
                                        </p:tav>
                                      </p:tavLst>
                                    </p:anim>
                                  </p:childTnLst>
                                </p:cTn>
                              </p:par>
                            </p:childTnLst>
                          </p:cTn>
                        </p:par>
                        <p:par>
                          <p:cTn id="59" fill="hold">
                            <p:stCondLst>
                              <p:cond delay="4750"/>
                            </p:stCondLst>
                            <p:childTnLst>
                              <p:par>
                                <p:cTn id="60" presetID="31" presetClass="entr" presetSubtype="0"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 calcmode="lin" valueType="num">
                                      <p:cBhvr>
                                        <p:cTn id="64" dur="500" fill="hold"/>
                                        <p:tgtEl>
                                          <p:spTgt spid="7"/>
                                        </p:tgtEl>
                                        <p:attrNameLst>
                                          <p:attrName>style.rotation</p:attrName>
                                        </p:attrNameLst>
                                      </p:cBhvr>
                                      <p:tavLst>
                                        <p:tav tm="0">
                                          <p:val>
                                            <p:fltVal val="90"/>
                                          </p:val>
                                        </p:tav>
                                        <p:tav tm="100000">
                                          <p:val>
                                            <p:fltVal val="0"/>
                                          </p:val>
                                        </p:tav>
                                      </p:tavLst>
                                    </p:anim>
                                    <p:animEffect transition="in" filter="fade">
                                      <p:cBhvr>
                                        <p:cTn id="65" dur="500"/>
                                        <p:tgtEl>
                                          <p:spTgt spid="7"/>
                                        </p:tgtEl>
                                      </p:cBhvr>
                                    </p:animEffect>
                                  </p:childTnLst>
                                </p:cTn>
                              </p:par>
                            </p:childTnLst>
                          </p:cTn>
                        </p:par>
                        <p:par>
                          <p:cTn id="66" fill="hold">
                            <p:stCondLst>
                              <p:cond delay="5250"/>
                            </p:stCondLst>
                            <p:childTnLst>
                              <p:par>
                                <p:cTn id="67" presetID="16" presetClass="entr" presetSubtype="21"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barn(inVertical)">
                                      <p:cBhvr>
                                        <p:cTn id="69" dur="500"/>
                                        <p:tgtEl>
                                          <p:spTgt spid="5"/>
                                        </p:tgtEl>
                                      </p:cBhvr>
                                    </p:animEffect>
                                  </p:childTnLst>
                                </p:cTn>
                              </p:par>
                            </p:childTnLst>
                          </p:cTn>
                        </p:par>
                        <p:par>
                          <p:cTn id="70" fill="hold">
                            <p:stCondLst>
                              <p:cond delay="5750"/>
                            </p:stCondLst>
                            <p:childTnLst>
                              <p:par>
                                <p:cTn id="71" presetID="26"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145">
                                          <p:stCondLst>
                                            <p:cond delay="0"/>
                                          </p:stCondLst>
                                        </p:cTn>
                                        <p:tgtEl>
                                          <p:spTgt spid="10"/>
                                        </p:tgtEl>
                                      </p:cBhvr>
                                    </p:animEffect>
                                    <p:anim calcmode="lin" valueType="num">
                                      <p:cBhvr>
                                        <p:cTn id="74" dur="455"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77"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78"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79" dur="6">
                                          <p:stCondLst>
                                            <p:cond delay="162"/>
                                          </p:stCondLst>
                                        </p:cTn>
                                        <p:tgtEl>
                                          <p:spTgt spid="10"/>
                                        </p:tgtEl>
                                      </p:cBhvr>
                                      <p:to x="100000" y="60000"/>
                                    </p:animScale>
                                    <p:animScale>
                                      <p:cBhvr>
                                        <p:cTn id="80" dur="41" decel="50000">
                                          <p:stCondLst>
                                            <p:cond delay="169"/>
                                          </p:stCondLst>
                                        </p:cTn>
                                        <p:tgtEl>
                                          <p:spTgt spid="10"/>
                                        </p:tgtEl>
                                      </p:cBhvr>
                                      <p:to x="100000" y="100000"/>
                                    </p:animScale>
                                    <p:animScale>
                                      <p:cBhvr>
                                        <p:cTn id="81" dur="6">
                                          <p:stCondLst>
                                            <p:cond delay="328"/>
                                          </p:stCondLst>
                                        </p:cTn>
                                        <p:tgtEl>
                                          <p:spTgt spid="10"/>
                                        </p:tgtEl>
                                      </p:cBhvr>
                                      <p:to x="100000" y="80000"/>
                                    </p:animScale>
                                    <p:animScale>
                                      <p:cBhvr>
                                        <p:cTn id="82" dur="41" decel="50000">
                                          <p:stCondLst>
                                            <p:cond delay="334"/>
                                          </p:stCondLst>
                                        </p:cTn>
                                        <p:tgtEl>
                                          <p:spTgt spid="10"/>
                                        </p:tgtEl>
                                      </p:cBhvr>
                                      <p:to x="100000" y="100000"/>
                                    </p:animScale>
                                    <p:animScale>
                                      <p:cBhvr>
                                        <p:cTn id="83" dur="6">
                                          <p:stCondLst>
                                            <p:cond delay="410"/>
                                          </p:stCondLst>
                                        </p:cTn>
                                        <p:tgtEl>
                                          <p:spTgt spid="10"/>
                                        </p:tgtEl>
                                      </p:cBhvr>
                                      <p:to x="100000" y="90000"/>
                                    </p:animScale>
                                    <p:animScale>
                                      <p:cBhvr>
                                        <p:cTn id="84" dur="41" decel="50000">
                                          <p:stCondLst>
                                            <p:cond delay="417"/>
                                          </p:stCondLst>
                                        </p:cTn>
                                        <p:tgtEl>
                                          <p:spTgt spid="10"/>
                                        </p:tgtEl>
                                      </p:cBhvr>
                                      <p:to x="100000" y="100000"/>
                                    </p:animScale>
                                    <p:animScale>
                                      <p:cBhvr>
                                        <p:cTn id="85" dur="6">
                                          <p:stCondLst>
                                            <p:cond delay="452"/>
                                          </p:stCondLst>
                                        </p:cTn>
                                        <p:tgtEl>
                                          <p:spTgt spid="10"/>
                                        </p:tgtEl>
                                      </p:cBhvr>
                                      <p:to x="100000" y="95000"/>
                                    </p:animScale>
                                    <p:animScale>
                                      <p:cBhvr>
                                        <p:cTn id="86" dur="41" decel="50000">
                                          <p:stCondLst>
                                            <p:cond delay="458"/>
                                          </p:stCondLst>
                                        </p:cTn>
                                        <p:tgtEl>
                                          <p:spTgt spid="10"/>
                                        </p:tgtEl>
                                      </p:cBhvr>
                                      <p:to x="100000" y="100000"/>
                                    </p:animScale>
                                  </p:childTnLst>
                                </p:cTn>
                              </p:par>
                            </p:childTnLst>
                          </p:cTn>
                        </p:par>
                        <p:par>
                          <p:cTn id="87" fill="hold">
                            <p:stCondLst>
                              <p:cond delay="6250"/>
                            </p:stCondLst>
                            <p:childTnLst>
                              <p:par>
                                <p:cTn id="88" presetID="53" presetClass="entr" presetSubtype="16" fill="hold" grpId="0" nodeType="afterEffect">
                                  <p:stCondLst>
                                    <p:cond delay="250"/>
                                  </p:stCondLst>
                                  <p:childTnLst>
                                    <p:set>
                                      <p:cBhvr>
                                        <p:cTn id="89" dur="1" fill="hold">
                                          <p:stCondLst>
                                            <p:cond delay="0"/>
                                          </p:stCondLst>
                                        </p:cTn>
                                        <p:tgtEl>
                                          <p:spTgt spid="12"/>
                                        </p:tgtEl>
                                        <p:attrNameLst>
                                          <p:attrName>style.visibility</p:attrName>
                                        </p:attrNameLst>
                                      </p:cBhvr>
                                      <p:to>
                                        <p:strVal val="visible"/>
                                      </p:to>
                                    </p:set>
                                    <p:anim calcmode="lin" valueType="num">
                                      <p:cBhvr>
                                        <p:cTn id="90" dur="500" fill="hold"/>
                                        <p:tgtEl>
                                          <p:spTgt spid="12"/>
                                        </p:tgtEl>
                                        <p:attrNameLst>
                                          <p:attrName>ppt_w</p:attrName>
                                        </p:attrNameLst>
                                      </p:cBhvr>
                                      <p:tavLst>
                                        <p:tav tm="0">
                                          <p:val>
                                            <p:fltVal val="0"/>
                                          </p:val>
                                        </p:tav>
                                        <p:tav tm="100000">
                                          <p:val>
                                            <p:strVal val="#ppt_w"/>
                                          </p:val>
                                        </p:tav>
                                      </p:tavLst>
                                    </p:anim>
                                    <p:anim calcmode="lin" valueType="num">
                                      <p:cBhvr>
                                        <p:cTn id="91" dur="500" fill="hold"/>
                                        <p:tgtEl>
                                          <p:spTgt spid="12"/>
                                        </p:tgtEl>
                                        <p:attrNameLst>
                                          <p:attrName>ppt_h</p:attrName>
                                        </p:attrNameLst>
                                      </p:cBhvr>
                                      <p:tavLst>
                                        <p:tav tm="0">
                                          <p:val>
                                            <p:fltVal val="0"/>
                                          </p:val>
                                        </p:tav>
                                        <p:tav tm="100000">
                                          <p:val>
                                            <p:strVal val="#ppt_h"/>
                                          </p:val>
                                        </p:tav>
                                      </p:tavLst>
                                    </p:anim>
                                    <p:animEffect transition="in" filter="fade">
                                      <p:cBhvr>
                                        <p:cTn id="92" dur="500"/>
                                        <p:tgtEl>
                                          <p:spTgt spid="12"/>
                                        </p:tgtEl>
                                      </p:cBhvr>
                                    </p:animEffect>
                                  </p:childTnLst>
                                </p:cTn>
                              </p:par>
                            </p:childTnLst>
                          </p:cTn>
                        </p:par>
                        <p:par>
                          <p:cTn id="93" fill="hold">
                            <p:stCondLst>
                              <p:cond delay="7000"/>
                            </p:stCondLst>
                            <p:childTnLst>
                              <p:par>
                                <p:cTn id="94" presetID="2" presetClass="entr" presetSubtype="4" fill="hold" grpId="0" nodeType="afterEffect">
                                  <p:stCondLst>
                                    <p:cond delay="25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7750"/>
                            </p:stCondLst>
                            <p:childTnLst>
                              <p:par>
                                <p:cTn id="99" presetID="14" presetClass="entr" presetSubtype="10" fill="hold" grpId="0" nodeType="afterEffect">
                                  <p:stCondLst>
                                    <p:cond delay="250"/>
                                  </p:stCondLst>
                                  <p:childTnLst>
                                    <p:set>
                                      <p:cBhvr>
                                        <p:cTn id="100" dur="1" fill="hold">
                                          <p:stCondLst>
                                            <p:cond delay="0"/>
                                          </p:stCondLst>
                                        </p:cTn>
                                        <p:tgtEl>
                                          <p:spTgt spid="11"/>
                                        </p:tgtEl>
                                        <p:attrNameLst>
                                          <p:attrName>style.visibility</p:attrName>
                                        </p:attrNameLst>
                                      </p:cBhvr>
                                      <p:to>
                                        <p:strVal val="visible"/>
                                      </p:to>
                                    </p:set>
                                    <p:animEffect transition="in" filter="randombar(horizontal)">
                                      <p:cBhvr>
                                        <p:cTn id="101" dur="500"/>
                                        <p:tgtEl>
                                          <p:spTgt spid="11"/>
                                        </p:tgtEl>
                                      </p:cBhvr>
                                    </p:animEffect>
                                  </p:childTnLst>
                                </p:cTn>
                              </p:par>
                            </p:childTnLst>
                          </p:cTn>
                        </p:par>
                        <p:par>
                          <p:cTn id="102" fill="hold">
                            <p:stCondLst>
                              <p:cond delay="8500"/>
                            </p:stCondLst>
                            <p:childTnLst>
                              <p:par>
                                <p:cTn id="103" presetID="31" presetClass="entr" presetSubtype="0" fill="hold" grpId="0" nodeType="afterEffect">
                                  <p:stCondLst>
                                    <p:cond delay="250"/>
                                  </p:stCondLst>
                                  <p:childTnLst>
                                    <p:set>
                                      <p:cBhvr>
                                        <p:cTn id="104" dur="1" fill="hold">
                                          <p:stCondLst>
                                            <p:cond delay="0"/>
                                          </p:stCondLst>
                                        </p:cTn>
                                        <p:tgtEl>
                                          <p:spTgt spid="19"/>
                                        </p:tgtEl>
                                        <p:attrNameLst>
                                          <p:attrName>style.visibility</p:attrName>
                                        </p:attrNameLst>
                                      </p:cBhvr>
                                      <p:to>
                                        <p:strVal val="visible"/>
                                      </p:to>
                                    </p:set>
                                    <p:anim calcmode="lin" valueType="num">
                                      <p:cBhvr>
                                        <p:cTn id="105" dur="500" fill="hold"/>
                                        <p:tgtEl>
                                          <p:spTgt spid="19"/>
                                        </p:tgtEl>
                                        <p:attrNameLst>
                                          <p:attrName>ppt_w</p:attrName>
                                        </p:attrNameLst>
                                      </p:cBhvr>
                                      <p:tavLst>
                                        <p:tav tm="0">
                                          <p:val>
                                            <p:fltVal val="0"/>
                                          </p:val>
                                        </p:tav>
                                        <p:tav tm="100000">
                                          <p:val>
                                            <p:strVal val="#ppt_w"/>
                                          </p:val>
                                        </p:tav>
                                      </p:tavLst>
                                    </p:anim>
                                    <p:anim calcmode="lin" valueType="num">
                                      <p:cBhvr>
                                        <p:cTn id="106" dur="500" fill="hold"/>
                                        <p:tgtEl>
                                          <p:spTgt spid="19"/>
                                        </p:tgtEl>
                                        <p:attrNameLst>
                                          <p:attrName>ppt_h</p:attrName>
                                        </p:attrNameLst>
                                      </p:cBhvr>
                                      <p:tavLst>
                                        <p:tav tm="0">
                                          <p:val>
                                            <p:fltVal val="0"/>
                                          </p:val>
                                        </p:tav>
                                        <p:tav tm="100000">
                                          <p:val>
                                            <p:strVal val="#ppt_h"/>
                                          </p:val>
                                        </p:tav>
                                      </p:tavLst>
                                    </p:anim>
                                    <p:anim calcmode="lin" valueType="num">
                                      <p:cBhvr>
                                        <p:cTn id="107" dur="500" fill="hold"/>
                                        <p:tgtEl>
                                          <p:spTgt spid="19"/>
                                        </p:tgtEl>
                                        <p:attrNameLst>
                                          <p:attrName>style.rotation</p:attrName>
                                        </p:attrNameLst>
                                      </p:cBhvr>
                                      <p:tavLst>
                                        <p:tav tm="0">
                                          <p:val>
                                            <p:fltVal val="90"/>
                                          </p:val>
                                        </p:tav>
                                        <p:tav tm="100000">
                                          <p:val>
                                            <p:fltVal val="0"/>
                                          </p:val>
                                        </p:tav>
                                      </p:tavLst>
                                    </p:anim>
                                    <p:animEffect transition="in" filter="fade">
                                      <p:cBhvr>
                                        <p:cTn id="108" dur="500"/>
                                        <p:tgtEl>
                                          <p:spTgt spid="19"/>
                                        </p:tgtEl>
                                      </p:cBhvr>
                                    </p:animEffect>
                                  </p:childTnLst>
                                </p:cTn>
                              </p:par>
                              <p:par>
                                <p:cTn id="109" presetID="6" presetClass="entr" presetSubtype="16" fill="hold" nodeType="withEffect">
                                  <p:stCondLst>
                                    <p:cond delay="250"/>
                                  </p:stCondLst>
                                  <p:childTnLst>
                                    <p:set>
                                      <p:cBhvr>
                                        <p:cTn id="110" dur="1" fill="hold">
                                          <p:stCondLst>
                                            <p:cond delay="0"/>
                                          </p:stCondLst>
                                        </p:cTn>
                                        <p:tgtEl>
                                          <p:spTgt spid="15"/>
                                        </p:tgtEl>
                                        <p:attrNameLst>
                                          <p:attrName>style.visibility</p:attrName>
                                        </p:attrNameLst>
                                      </p:cBhvr>
                                      <p:to>
                                        <p:strVal val="visible"/>
                                      </p:to>
                                    </p:set>
                                    <p:animEffect transition="in" filter="circle(in)">
                                      <p:cBhvr>
                                        <p:cTn id="111" dur="1000"/>
                                        <p:tgtEl>
                                          <p:spTgt spid="1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1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070" t="23225" r="9000" b="21333"/>
          <a:stretch/>
        </p:blipFill>
        <p:spPr>
          <a:xfrm>
            <a:off x="1605516" y="2317898"/>
            <a:ext cx="6166884" cy="3168502"/>
          </a:xfrm>
          <a:prstGeom prst="rect">
            <a:avLst/>
          </a:prstGeom>
        </p:spPr>
      </p:pic>
      <p:sp>
        <p:nvSpPr>
          <p:cNvPr id="14340" name="TextBox 11"/>
          <p:cNvSpPr txBox="1">
            <a:spLocks noChangeArrowheads="1"/>
          </p:cNvSpPr>
          <p:nvPr/>
        </p:nvSpPr>
        <p:spPr bwMode="auto">
          <a:xfrm>
            <a:off x="6296025" y="5257800"/>
            <a:ext cx="261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latin typeface="Times New Roman" pitchFamily="18" charset="0"/>
                <a:cs typeface="Times New Roman" pitchFamily="18" charset="0"/>
              </a:rPr>
              <a:t>Copyright © 2012 by Timothy L. Faley</a:t>
            </a:r>
          </a:p>
        </p:txBody>
      </p:sp>
      <p:sp>
        <p:nvSpPr>
          <p:cNvPr id="14341" name="TextBox 10"/>
          <p:cNvSpPr txBox="1">
            <a:spLocks noChangeArrowheads="1"/>
          </p:cNvSpPr>
          <p:nvPr/>
        </p:nvSpPr>
        <p:spPr bwMode="auto">
          <a:xfrm>
            <a:off x="6324600" y="4818063"/>
            <a:ext cx="938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latin typeface="Times New Roman" pitchFamily="18" charset="0"/>
                <a:cs typeface="Times New Roman" pitchFamily="18" charset="0"/>
              </a:rPr>
              <a:t>Business</a:t>
            </a:r>
          </a:p>
        </p:txBody>
      </p:sp>
      <p:sp>
        <p:nvSpPr>
          <p:cNvPr id="14343" name="TextBox 39"/>
          <p:cNvSpPr txBox="1">
            <a:spLocks noChangeArrowheads="1"/>
          </p:cNvSpPr>
          <p:nvPr/>
        </p:nvSpPr>
        <p:spPr bwMode="auto">
          <a:xfrm>
            <a:off x="5011738" y="1929825"/>
            <a:ext cx="1693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Operationalize </a:t>
            </a:r>
            <a:r>
              <a:rPr lang="en-US" sz="1600" b="1" dirty="0" smtClean="0">
                <a:latin typeface="Times New Roman" pitchFamily="18" charset="0"/>
                <a:cs typeface="Times New Roman" pitchFamily="18" charset="0"/>
              </a:rPr>
              <a:t>Business</a:t>
            </a:r>
            <a:endParaRPr lang="en-US" sz="1600" b="1" dirty="0">
              <a:latin typeface="Times New Roman" pitchFamily="18" charset="0"/>
              <a:cs typeface="Times New Roman" pitchFamily="18" charset="0"/>
            </a:endParaRPr>
          </a:p>
        </p:txBody>
      </p:sp>
      <p:sp>
        <p:nvSpPr>
          <p:cNvPr id="14344" name="TextBox 40"/>
          <p:cNvSpPr txBox="1">
            <a:spLocks noChangeArrowheads="1"/>
          </p:cNvSpPr>
          <p:nvPr/>
        </p:nvSpPr>
        <p:spPr bwMode="auto">
          <a:xfrm>
            <a:off x="6443663" y="2805113"/>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Resource / </a:t>
            </a:r>
          </a:p>
          <a:p>
            <a:pPr eaLnBrk="1" hangingPunct="1"/>
            <a:r>
              <a:rPr lang="en-US" sz="1600" b="1" dirty="0">
                <a:latin typeface="Times New Roman" pitchFamily="18" charset="0"/>
                <a:cs typeface="Times New Roman" pitchFamily="18" charset="0"/>
              </a:rPr>
              <a:t>   Due Diligence </a:t>
            </a:r>
          </a:p>
        </p:txBody>
      </p:sp>
      <p:sp>
        <p:nvSpPr>
          <p:cNvPr id="14345" name="TextBox 41"/>
          <p:cNvSpPr txBox="1">
            <a:spLocks noChangeArrowheads="1"/>
          </p:cNvSpPr>
          <p:nvPr/>
        </p:nvSpPr>
        <p:spPr bwMode="auto">
          <a:xfrm>
            <a:off x="6915150" y="4030663"/>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Manage Growth </a:t>
            </a:r>
          </a:p>
        </p:txBody>
      </p:sp>
      <p:sp>
        <p:nvSpPr>
          <p:cNvPr id="14348" name="TextBox 17"/>
          <p:cNvSpPr txBox="1">
            <a:spLocks noChangeArrowheads="1"/>
          </p:cNvSpPr>
          <p:nvPr/>
        </p:nvSpPr>
        <p:spPr bwMode="auto">
          <a:xfrm>
            <a:off x="1828800" y="4818063"/>
            <a:ext cx="1236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Capabilities</a:t>
            </a:r>
          </a:p>
        </p:txBody>
      </p:sp>
      <p:sp>
        <p:nvSpPr>
          <p:cNvPr id="14338" name="Title 1"/>
          <p:cNvSpPr>
            <a:spLocks noGrp="1"/>
          </p:cNvSpPr>
          <p:nvPr>
            <p:ph type="title"/>
          </p:nvPr>
        </p:nvSpPr>
        <p:spPr>
          <a:xfrm>
            <a:off x="919162" y="152400"/>
            <a:ext cx="7386638" cy="1257300"/>
          </a:xfrm>
        </p:spPr>
        <p:txBody>
          <a:bodyPr/>
          <a:lstStyle/>
          <a:p>
            <a:pPr eaLnBrk="1" hangingPunct="1"/>
            <a:r>
              <a:rPr lang="en-US" dirty="0" smtClean="0"/>
              <a:t>Building a Business is a Process:</a:t>
            </a:r>
            <a:r>
              <a:rPr lang="en-US" dirty="0" smtClean="0">
                <a:solidFill>
                  <a:srgbClr val="0C1C8C"/>
                </a:solidFill>
              </a:rPr>
              <a:t>:  </a:t>
            </a:r>
            <a:r>
              <a:rPr lang="en-US" sz="3200" dirty="0" smtClean="0"/>
              <a:t>Stochastic, iterative one, but still a process</a:t>
            </a:r>
          </a:p>
        </p:txBody>
      </p:sp>
      <p:sp>
        <p:nvSpPr>
          <p:cNvPr id="11"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6</a:t>
            </a:fld>
            <a:endParaRPr lang="en-US" dirty="0"/>
          </a:p>
        </p:txBody>
      </p:sp>
    </p:spTree>
    <p:extLst>
      <p:ext uri="{BB962C8B-B14F-4D97-AF65-F5344CB8AC3E}">
        <p14:creationId xmlns:p14="http://schemas.microsoft.com/office/powerpoint/2010/main" val="1409116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070" t="23225" r="9000" b="21333"/>
          <a:stretch/>
        </p:blipFill>
        <p:spPr>
          <a:xfrm>
            <a:off x="1605516" y="2317898"/>
            <a:ext cx="6166884" cy="3168502"/>
          </a:xfrm>
          <a:prstGeom prst="rect">
            <a:avLst/>
          </a:prstGeom>
        </p:spPr>
      </p:pic>
      <p:sp>
        <p:nvSpPr>
          <p:cNvPr id="14340" name="TextBox 11"/>
          <p:cNvSpPr txBox="1">
            <a:spLocks noChangeArrowheads="1"/>
          </p:cNvSpPr>
          <p:nvPr/>
        </p:nvSpPr>
        <p:spPr bwMode="auto">
          <a:xfrm>
            <a:off x="6296025" y="5257800"/>
            <a:ext cx="261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latin typeface="Times New Roman" pitchFamily="18" charset="0"/>
                <a:cs typeface="Times New Roman" pitchFamily="18" charset="0"/>
              </a:rPr>
              <a:t>Copyright © 2012 by Timothy L. Faley</a:t>
            </a:r>
          </a:p>
        </p:txBody>
      </p:sp>
      <p:sp>
        <p:nvSpPr>
          <p:cNvPr id="14341" name="TextBox 10"/>
          <p:cNvSpPr txBox="1">
            <a:spLocks noChangeArrowheads="1"/>
          </p:cNvSpPr>
          <p:nvPr/>
        </p:nvSpPr>
        <p:spPr bwMode="auto">
          <a:xfrm>
            <a:off x="6324600" y="4818063"/>
            <a:ext cx="938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a:latin typeface="Times New Roman" pitchFamily="18" charset="0"/>
                <a:cs typeface="Times New Roman" pitchFamily="18" charset="0"/>
              </a:rPr>
              <a:t>Business</a:t>
            </a:r>
          </a:p>
        </p:txBody>
      </p:sp>
      <p:sp>
        <p:nvSpPr>
          <p:cNvPr id="14343" name="TextBox 39"/>
          <p:cNvSpPr txBox="1">
            <a:spLocks noChangeArrowheads="1"/>
          </p:cNvSpPr>
          <p:nvPr/>
        </p:nvSpPr>
        <p:spPr bwMode="auto">
          <a:xfrm>
            <a:off x="5011738" y="1929825"/>
            <a:ext cx="1693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Operationalize </a:t>
            </a:r>
            <a:r>
              <a:rPr lang="en-US" sz="1600" b="1" dirty="0" smtClean="0">
                <a:latin typeface="Times New Roman" pitchFamily="18" charset="0"/>
                <a:cs typeface="Times New Roman" pitchFamily="18" charset="0"/>
              </a:rPr>
              <a:t>Business</a:t>
            </a:r>
            <a:endParaRPr lang="en-US" sz="1600" b="1" dirty="0">
              <a:latin typeface="Times New Roman" pitchFamily="18" charset="0"/>
              <a:cs typeface="Times New Roman" pitchFamily="18" charset="0"/>
            </a:endParaRPr>
          </a:p>
        </p:txBody>
      </p:sp>
      <p:sp>
        <p:nvSpPr>
          <p:cNvPr id="14344" name="TextBox 40"/>
          <p:cNvSpPr txBox="1">
            <a:spLocks noChangeArrowheads="1"/>
          </p:cNvSpPr>
          <p:nvPr/>
        </p:nvSpPr>
        <p:spPr bwMode="auto">
          <a:xfrm>
            <a:off x="6443663" y="2805113"/>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Resource / </a:t>
            </a:r>
          </a:p>
          <a:p>
            <a:pPr eaLnBrk="1" hangingPunct="1"/>
            <a:r>
              <a:rPr lang="en-US" sz="1600" b="1" dirty="0">
                <a:latin typeface="Times New Roman" pitchFamily="18" charset="0"/>
                <a:cs typeface="Times New Roman" pitchFamily="18" charset="0"/>
              </a:rPr>
              <a:t>   Due Diligence </a:t>
            </a:r>
          </a:p>
        </p:txBody>
      </p:sp>
      <p:sp>
        <p:nvSpPr>
          <p:cNvPr id="14345" name="TextBox 41"/>
          <p:cNvSpPr txBox="1">
            <a:spLocks noChangeArrowheads="1"/>
          </p:cNvSpPr>
          <p:nvPr/>
        </p:nvSpPr>
        <p:spPr bwMode="auto">
          <a:xfrm>
            <a:off x="6915150" y="4030663"/>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Manage Growth </a:t>
            </a:r>
          </a:p>
        </p:txBody>
      </p:sp>
      <p:sp>
        <p:nvSpPr>
          <p:cNvPr id="14348" name="TextBox 17"/>
          <p:cNvSpPr txBox="1">
            <a:spLocks noChangeArrowheads="1"/>
          </p:cNvSpPr>
          <p:nvPr/>
        </p:nvSpPr>
        <p:spPr bwMode="auto">
          <a:xfrm>
            <a:off x="1828800" y="4818063"/>
            <a:ext cx="1236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Capabilities</a:t>
            </a:r>
          </a:p>
        </p:txBody>
      </p:sp>
      <p:sp>
        <p:nvSpPr>
          <p:cNvPr id="14338" name="Title 1"/>
          <p:cNvSpPr>
            <a:spLocks noGrp="1"/>
          </p:cNvSpPr>
          <p:nvPr>
            <p:ph type="title"/>
          </p:nvPr>
        </p:nvSpPr>
        <p:spPr>
          <a:xfrm>
            <a:off x="919162" y="152400"/>
            <a:ext cx="7386638" cy="1257300"/>
          </a:xfrm>
        </p:spPr>
        <p:txBody>
          <a:bodyPr/>
          <a:lstStyle/>
          <a:p>
            <a:pPr eaLnBrk="1" hangingPunct="1"/>
            <a:r>
              <a:rPr lang="en-US" dirty="0" smtClean="0"/>
              <a:t>Building a Business is a Process:</a:t>
            </a:r>
            <a:r>
              <a:rPr lang="en-US" dirty="0" smtClean="0">
                <a:solidFill>
                  <a:srgbClr val="0C1C8C"/>
                </a:solidFill>
              </a:rPr>
              <a:t>:  </a:t>
            </a:r>
            <a:r>
              <a:rPr lang="en-US" sz="3200" dirty="0" smtClean="0"/>
              <a:t>Stochastic, iterative one, but still a process</a:t>
            </a:r>
          </a:p>
        </p:txBody>
      </p:sp>
      <p:sp>
        <p:nvSpPr>
          <p:cNvPr id="11"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7</a:t>
            </a:fld>
            <a:endParaRPr lang="en-US" dirty="0"/>
          </a:p>
        </p:txBody>
      </p:sp>
      <p:sp>
        <p:nvSpPr>
          <p:cNvPr id="12" name="Arc 11"/>
          <p:cNvSpPr/>
          <p:nvPr/>
        </p:nvSpPr>
        <p:spPr bwMode="auto">
          <a:xfrm>
            <a:off x="2362200" y="1752600"/>
            <a:ext cx="5791200" cy="4419600"/>
          </a:xfrm>
          <a:prstGeom prst="arc">
            <a:avLst>
              <a:gd name="adj1" fmla="val 16929787"/>
              <a:gd name="adj2" fmla="val 0"/>
            </a:avLst>
          </a:prstGeom>
          <a:noFill/>
          <a:ln w="38100" cap="flat" cmpd="sng" algn="ctr">
            <a:solidFill>
              <a:srgbClr val="52A6E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rot="2327355">
            <a:off x="6792189" y="2057400"/>
            <a:ext cx="1867819" cy="338554"/>
          </a:xfrm>
          <a:prstGeom prst="rect">
            <a:avLst/>
          </a:prstGeom>
          <a:solidFill>
            <a:srgbClr val="FFFF00"/>
          </a:solidFill>
        </p:spPr>
        <p:txBody>
          <a:bodyPr wrap="none" rtlCol="0">
            <a:spAutoFit/>
          </a:bodyPr>
          <a:lstStyle/>
          <a:p>
            <a:r>
              <a:rPr lang="en-US" sz="1600" b="1" dirty="0" smtClean="0">
                <a:solidFill>
                  <a:schemeClr val="tx2"/>
                </a:solidFill>
              </a:rPr>
              <a:t>Business Execution</a:t>
            </a:r>
            <a:endParaRPr lang="en-US" sz="1600" b="1" dirty="0">
              <a:solidFill>
                <a:schemeClr val="tx2"/>
              </a:solidFill>
            </a:endParaRPr>
          </a:p>
        </p:txBody>
      </p:sp>
      <p:sp>
        <p:nvSpPr>
          <p:cNvPr id="14" name="Arc 13"/>
          <p:cNvSpPr/>
          <p:nvPr/>
        </p:nvSpPr>
        <p:spPr bwMode="auto">
          <a:xfrm flipH="1">
            <a:off x="1066800" y="1752600"/>
            <a:ext cx="5791200" cy="4419600"/>
          </a:xfrm>
          <a:prstGeom prst="arc">
            <a:avLst>
              <a:gd name="adj1" fmla="val 16929787"/>
              <a:gd name="adj2" fmla="val 0"/>
            </a:avLst>
          </a:prstGeom>
          <a:noFill/>
          <a:ln w="38100" cap="flat" cmpd="sng" algn="ctr">
            <a:solidFill>
              <a:srgbClr val="52A6E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15" name="TextBox 14"/>
          <p:cNvSpPr txBox="1"/>
          <p:nvPr/>
        </p:nvSpPr>
        <p:spPr>
          <a:xfrm rot="19012999">
            <a:off x="754583" y="2057400"/>
            <a:ext cx="1754006" cy="338554"/>
          </a:xfrm>
          <a:prstGeom prst="rect">
            <a:avLst/>
          </a:prstGeom>
          <a:solidFill>
            <a:srgbClr val="FFFF00"/>
          </a:solidFill>
        </p:spPr>
        <p:txBody>
          <a:bodyPr wrap="none" rtlCol="0">
            <a:spAutoFit/>
          </a:bodyPr>
          <a:lstStyle/>
          <a:p>
            <a:r>
              <a:rPr lang="en-US" sz="1600" b="1" dirty="0" smtClean="0">
                <a:solidFill>
                  <a:schemeClr val="tx2"/>
                </a:solidFill>
              </a:rPr>
              <a:t>Business Discover</a:t>
            </a:r>
            <a:endParaRPr lang="en-US" sz="1600" b="1" dirty="0">
              <a:solidFill>
                <a:schemeClr val="tx2"/>
              </a:solidFill>
            </a:endParaRPr>
          </a:p>
        </p:txBody>
      </p:sp>
      <p:sp>
        <p:nvSpPr>
          <p:cNvPr id="16" name="TextBox 15"/>
          <p:cNvSpPr txBox="1"/>
          <p:nvPr/>
        </p:nvSpPr>
        <p:spPr>
          <a:xfrm>
            <a:off x="2713382" y="3097213"/>
            <a:ext cx="530915" cy="923330"/>
          </a:xfrm>
          <a:prstGeom prst="rect">
            <a:avLst/>
          </a:prstGeom>
          <a:noFill/>
        </p:spPr>
        <p:txBody>
          <a:bodyPr wrap="none" rtlCol="0">
            <a:spAutoFit/>
          </a:bodyPr>
          <a:lstStyle/>
          <a:p>
            <a:r>
              <a:rPr lang="en-US" sz="5400" b="1" dirty="0" smtClean="0">
                <a:solidFill>
                  <a:srgbClr val="FF0000"/>
                </a:solidFill>
              </a:rPr>
              <a:t>?</a:t>
            </a:r>
            <a:endParaRPr lang="en-US" sz="5400" b="1" dirty="0">
              <a:solidFill>
                <a:srgbClr val="FF0000"/>
              </a:solidFill>
            </a:endParaRPr>
          </a:p>
        </p:txBody>
      </p:sp>
      <p:sp>
        <p:nvSpPr>
          <p:cNvPr id="17" name="TextBox 11"/>
          <p:cNvSpPr txBox="1">
            <a:spLocks noChangeArrowheads="1"/>
          </p:cNvSpPr>
          <p:nvPr/>
        </p:nvSpPr>
        <p:spPr bwMode="auto">
          <a:xfrm>
            <a:off x="381000" y="5170488"/>
            <a:ext cx="28289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1600" dirty="0">
                <a:latin typeface="Times New Roman" pitchFamily="18" charset="0"/>
                <a:cs typeface="Times New Roman" pitchFamily="18" charset="0"/>
              </a:rPr>
              <a:t>Skills/Talents</a:t>
            </a:r>
          </a:p>
          <a:p>
            <a:pPr eaLnBrk="1" hangingPunct="1">
              <a:buFont typeface="Arial" charset="0"/>
              <a:buChar char="•"/>
            </a:pPr>
            <a:r>
              <a:rPr lang="en-US" sz="1600" dirty="0">
                <a:latin typeface="Times New Roman" pitchFamily="18" charset="0"/>
                <a:cs typeface="Times New Roman" pitchFamily="18" charset="0"/>
              </a:rPr>
              <a:t>Assets (physical/Intellectual)</a:t>
            </a:r>
          </a:p>
          <a:p>
            <a:pPr eaLnBrk="1" hangingPunct="1">
              <a:buFont typeface="Arial" charset="0"/>
              <a:buChar char="•"/>
            </a:pPr>
            <a:r>
              <a:rPr lang="en-US" sz="1600" dirty="0">
                <a:latin typeface="Times New Roman" pitchFamily="18" charset="0"/>
                <a:cs typeface="Times New Roman" pitchFamily="18" charset="0"/>
              </a:rPr>
              <a:t>Networks/Relationships</a:t>
            </a:r>
          </a:p>
          <a:p>
            <a:pPr eaLnBrk="1" hangingPunct="1">
              <a:buFont typeface="Arial" charset="0"/>
              <a:buChar char="•"/>
            </a:pPr>
            <a:r>
              <a:rPr lang="en-US" sz="1600" dirty="0">
                <a:latin typeface="Times New Roman" pitchFamily="18" charset="0"/>
                <a:cs typeface="Times New Roman" pitchFamily="18" charset="0"/>
              </a:rPr>
              <a:t>Interests/Passions/Aspirations</a:t>
            </a:r>
          </a:p>
        </p:txBody>
      </p:sp>
    </p:spTree>
    <p:extLst>
      <p:ext uri="{BB962C8B-B14F-4D97-AF65-F5344CB8AC3E}">
        <p14:creationId xmlns:p14="http://schemas.microsoft.com/office/powerpoint/2010/main" val="2413750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4713" b="22917"/>
          <a:stretch/>
        </p:blipFill>
        <p:spPr>
          <a:xfrm>
            <a:off x="838200" y="2402958"/>
            <a:ext cx="7620016" cy="2992954"/>
          </a:xfrm>
          <a:prstGeom prst="rect">
            <a:avLst/>
          </a:prstGeom>
        </p:spPr>
      </p:pic>
      <p:sp>
        <p:nvSpPr>
          <p:cNvPr id="14340" name="TextBox 11"/>
          <p:cNvSpPr txBox="1">
            <a:spLocks noChangeArrowheads="1"/>
          </p:cNvSpPr>
          <p:nvPr/>
        </p:nvSpPr>
        <p:spPr bwMode="auto">
          <a:xfrm>
            <a:off x="6296025" y="5257800"/>
            <a:ext cx="261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latin typeface="Times New Roman" pitchFamily="18" charset="0"/>
                <a:cs typeface="Times New Roman" pitchFamily="18" charset="0"/>
              </a:rPr>
              <a:t>Copyright © 2012 by Timothy L. Faley</a:t>
            </a:r>
          </a:p>
        </p:txBody>
      </p:sp>
      <p:sp>
        <p:nvSpPr>
          <p:cNvPr id="14341" name="TextBox 10"/>
          <p:cNvSpPr txBox="1">
            <a:spLocks noChangeArrowheads="1"/>
          </p:cNvSpPr>
          <p:nvPr/>
        </p:nvSpPr>
        <p:spPr bwMode="auto">
          <a:xfrm>
            <a:off x="6324600" y="4818063"/>
            <a:ext cx="938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Business</a:t>
            </a:r>
          </a:p>
        </p:txBody>
      </p:sp>
      <p:sp>
        <p:nvSpPr>
          <p:cNvPr id="14343" name="TextBox 39"/>
          <p:cNvSpPr txBox="1">
            <a:spLocks noChangeArrowheads="1"/>
          </p:cNvSpPr>
          <p:nvPr/>
        </p:nvSpPr>
        <p:spPr bwMode="auto">
          <a:xfrm>
            <a:off x="5011738" y="1929825"/>
            <a:ext cx="1693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Operationalize </a:t>
            </a:r>
            <a:r>
              <a:rPr lang="en-US" sz="1600" b="1" dirty="0" smtClean="0">
                <a:latin typeface="Times New Roman" pitchFamily="18" charset="0"/>
                <a:cs typeface="Times New Roman" pitchFamily="18" charset="0"/>
              </a:rPr>
              <a:t>Business</a:t>
            </a:r>
            <a:endParaRPr lang="en-US" sz="1600" b="1" dirty="0">
              <a:latin typeface="Times New Roman" pitchFamily="18" charset="0"/>
              <a:cs typeface="Times New Roman" pitchFamily="18" charset="0"/>
            </a:endParaRPr>
          </a:p>
        </p:txBody>
      </p:sp>
      <p:sp>
        <p:nvSpPr>
          <p:cNvPr id="14344" name="TextBox 40"/>
          <p:cNvSpPr txBox="1">
            <a:spLocks noChangeArrowheads="1"/>
          </p:cNvSpPr>
          <p:nvPr/>
        </p:nvSpPr>
        <p:spPr bwMode="auto">
          <a:xfrm>
            <a:off x="6443663" y="2805113"/>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Resource / </a:t>
            </a:r>
          </a:p>
          <a:p>
            <a:pPr eaLnBrk="1" hangingPunct="1"/>
            <a:r>
              <a:rPr lang="en-US" sz="1600" b="1" dirty="0">
                <a:latin typeface="Times New Roman" pitchFamily="18" charset="0"/>
                <a:cs typeface="Times New Roman" pitchFamily="18" charset="0"/>
              </a:rPr>
              <a:t>   Due Diligence </a:t>
            </a:r>
          </a:p>
        </p:txBody>
      </p:sp>
      <p:sp>
        <p:nvSpPr>
          <p:cNvPr id="14345" name="TextBox 41"/>
          <p:cNvSpPr txBox="1">
            <a:spLocks noChangeArrowheads="1"/>
          </p:cNvSpPr>
          <p:nvPr/>
        </p:nvSpPr>
        <p:spPr bwMode="auto">
          <a:xfrm>
            <a:off x="6915150" y="4030663"/>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Manage Growth </a:t>
            </a:r>
          </a:p>
        </p:txBody>
      </p:sp>
      <p:sp>
        <p:nvSpPr>
          <p:cNvPr id="14346" name="TextBox 43"/>
          <p:cNvSpPr txBox="1">
            <a:spLocks noChangeArrowheads="1"/>
          </p:cNvSpPr>
          <p:nvPr/>
        </p:nvSpPr>
        <p:spPr bwMode="auto">
          <a:xfrm>
            <a:off x="3111500" y="1974850"/>
            <a:ext cx="1216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Business</a:t>
            </a:r>
          </a:p>
          <a:p>
            <a:pPr eaLnBrk="1" hangingPunct="1"/>
            <a:r>
              <a:rPr lang="en-US" sz="1600" b="1" dirty="0">
                <a:latin typeface="Times New Roman" pitchFamily="18" charset="0"/>
                <a:cs typeface="Times New Roman" pitchFamily="18" charset="0"/>
              </a:rPr>
              <a:t>Assessment </a:t>
            </a:r>
          </a:p>
        </p:txBody>
      </p:sp>
      <p:sp>
        <p:nvSpPr>
          <p:cNvPr id="13" name="TextBox 12"/>
          <p:cNvSpPr txBox="1"/>
          <p:nvPr/>
        </p:nvSpPr>
        <p:spPr>
          <a:xfrm>
            <a:off x="1733667" y="3389313"/>
            <a:ext cx="2909771" cy="523220"/>
          </a:xfrm>
          <a:prstGeom prst="rect">
            <a:avLst/>
          </a:prstGeom>
          <a:noFill/>
        </p:spPr>
        <p:txBody>
          <a:bodyPr wrap="none" rtlCol="0">
            <a:spAutoFit/>
          </a:bodyPr>
          <a:lstStyle/>
          <a:p>
            <a:r>
              <a:rPr lang="en-US" sz="2800" b="1" dirty="0" smtClean="0">
                <a:solidFill>
                  <a:srgbClr val="FF0000"/>
                </a:solidFill>
              </a:rPr>
              <a:t>Is it worth doing?</a:t>
            </a:r>
            <a:endParaRPr lang="en-US" sz="2800" b="1" dirty="0">
              <a:solidFill>
                <a:srgbClr val="FF0000"/>
              </a:solidFill>
            </a:endParaRPr>
          </a:p>
        </p:txBody>
      </p:sp>
      <p:sp>
        <p:nvSpPr>
          <p:cNvPr id="15" name="Title 1"/>
          <p:cNvSpPr txBox="1">
            <a:spLocks/>
          </p:cNvSpPr>
          <p:nvPr/>
        </p:nvSpPr>
        <p:spPr bwMode="auto">
          <a:xfrm>
            <a:off x="919162" y="152400"/>
            <a:ext cx="7386638" cy="1257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rgbClr val="3B4445"/>
                </a:solidFill>
                <a:latin typeface="+mj-lt"/>
                <a:ea typeface="+mj-ea"/>
                <a:cs typeface="+mj-cs"/>
              </a:defRPr>
            </a:lvl1pPr>
            <a:lvl2pPr algn="l" rtl="0" eaLnBrk="0" fontAlgn="base" hangingPunct="0">
              <a:spcBef>
                <a:spcPct val="0"/>
              </a:spcBef>
              <a:spcAft>
                <a:spcPct val="0"/>
              </a:spcAft>
              <a:defRPr sz="3600">
                <a:solidFill>
                  <a:srgbClr val="FFC000"/>
                </a:solidFill>
                <a:latin typeface="Times New Roman" pitchFamily="18" charset="0"/>
              </a:defRPr>
            </a:lvl2pPr>
            <a:lvl3pPr algn="l" rtl="0" eaLnBrk="0" fontAlgn="base" hangingPunct="0">
              <a:spcBef>
                <a:spcPct val="0"/>
              </a:spcBef>
              <a:spcAft>
                <a:spcPct val="0"/>
              </a:spcAft>
              <a:defRPr sz="3600">
                <a:solidFill>
                  <a:srgbClr val="FFC000"/>
                </a:solidFill>
                <a:latin typeface="Times New Roman" pitchFamily="18" charset="0"/>
              </a:defRPr>
            </a:lvl3pPr>
            <a:lvl4pPr algn="l" rtl="0" eaLnBrk="0" fontAlgn="base" hangingPunct="0">
              <a:spcBef>
                <a:spcPct val="0"/>
              </a:spcBef>
              <a:spcAft>
                <a:spcPct val="0"/>
              </a:spcAft>
              <a:defRPr sz="3600">
                <a:solidFill>
                  <a:srgbClr val="FFC000"/>
                </a:solidFill>
                <a:latin typeface="Times New Roman" pitchFamily="18" charset="0"/>
              </a:defRPr>
            </a:lvl4pPr>
            <a:lvl5pPr algn="l" rtl="0" eaLnBrk="0" fontAlgn="base" hangingPunct="0">
              <a:spcBef>
                <a:spcPct val="0"/>
              </a:spcBef>
              <a:spcAft>
                <a:spcPct val="0"/>
              </a:spcAft>
              <a:defRPr sz="3600">
                <a:solidFill>
                  <a:srgbClr val="FFC000"/>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a:lstStyle>
          <a:p>
            <a:pPr eaLnBrk="1" hangingPunct="1"/>
            <a:r>
              <a:rPr lang="en-US" kern="0" dirty="0" smtClean="0">
                <a:solidFill>
                  <a:schemeClr val="tx1"/>
                </a:solidFill>
              </a:rPr>
              <a:t>Building a Business is a Process::  </a:t>
            </a:r>
            <a:r>
              <a:rPr lang="en-US" sz="3200" kern="0" dirty="0" smtClean="0">
                <a:solidFill>
                  <a:schemeClr val="tx1"/>
                </a:solidFill>
              </a:rPr>
              <a:t>Stochastic, iterative one, but still a process</a:t>
            </a:r>
          </a:p>
        </p:txBody>
      </p:sp>
      <p:sp>
        <p:nvSpPr>
          <p:cNvPr id="14"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8</a:t>
            </a:fld>
            <a:endParaRPr lang="en-US" dirty="0"/>
          </a:p>
        </p:txBody>
      </p:sp>
    </p:spTree>
    <p:extLst>
      <p:ext uri="{BB962C8B-B14F-4D97-AF65-F5344CB8AC3E}">
        <p14:creationId xmlns:p14="http://schemas.microsoft.com/office/powerpoint/2010/main" val="144933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3969" b="22916"/>
          <a:stretch/>
        </p:blipFill>
        <p:spPr>
          <a:xfrm>
            <a:off x="838184" y="2360428"/>
            <a:ext cx="7620016" cy="3035484"/>
          </a:xfrm>
          <a:prstGeom prst="rect">
            <a:avLst/>
          </a:prstGeom>
        </p:spPr>
      </p:pic>
      <p:sp>
        <p:nvSpPr>
          <p:cNvPr id="14340" name="TextBox 11"/>
          <p:cNvSpPr txBox="1">
            <a:spLocks noChangeArrowheads="1"/>
          </p:cNvSpPr>
          <p:nvPr/>
        </p:nvSpPr>
        <p:spPr bwMode="auto">
          <a:xfrm>
            <a:off x="6296025" y="5257800"/>
            <a:ext cx="2619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a:solidFill>
                  <a:schemeClr val="bg1"/>
                </a:solidFill>
                <a:latin typeface="Times New Roman" pitchFamily="18" charset="0"/>
                <a:cs typeface="Times New Roman" pitchFamily="18" charset="0"/>
              </a:rPr>
              <a:t>Copyright © 2012 by Timothy L. Faley</a:t>
            </a:r>
          </a:p>
        </p:txBody>
      </p:sp>
      <p:sp>
        <p:nvSpPr>
          <p:cNvPr id="14341" name="TextBox 10"/>
          <p:cNvSpPr txBox="1">
            <a:spLocks noChangeArrowheads="1"/>
          </p:cNvSpPr>
          <p:nvPr/>
        </p:nvSpPr>
        <p:spPr bwMode="auto">
          <a:xfrm>
            <a:off x="6324600" y="4818063"/>
            <a:ext cx="9382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Business</a:t>
            </a:r>
          </a:p>
        </p:txBody>
      </p:sp>
      <p:sp>
        <p:nvSpPr>
          <p:cNvPr id="14343" name="TextBox 39"/>
          <p:cNvSpPr txBox="1">
            <a:spLocks noChangeArrowheads="1"/>
          </p:cNvSpPr>
          <p:nvPr/>
        </p:nvSpPr>
        <p:spPr bwMode="auto">
          <a:xfrm>
            <a:off x="5011738" y="1929825"/>
            <a:ext cx="1693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Operationalize </a:t>
            </a:r>
            <a:r>
              <a:rPr lang="en-US" sz="1600" b="1" dirty="0" smtClean="0">
                <a:latin typeface="Times New Roman" pitchFamily="18" charset="0"/>
                <a:cs typeface="Times New Roman" pitchFamily="18" charset="0"/>
              </a:rPr>
              <a:t>Business</a:t>
            </a:r>
            <a:endParaRPr lang="en-US" sz="1600" b="1" dirty="0">
              <a:latin typeface="Times New Roman" pitchFamily="18" charset="0"/>
              <a:cs typeface="Times New Roman" pitchFamily="18" charset="0"/>
            </a:endParaRPr>
          </a:p>
        </p:txBody>
      </p:sp>
      <p:sp>
        <p:nvSpPr>
          <p:cNvPr id="14344" name="TextBox 40"/>
          <p:cNvSpPr txBox="1">
            <a:spLocks noChangeArrowheads="1"/>
          </p:cNvSpPr>
          <p:nvPr/>
        </p:nvSpPr>
        <p:spPr bwMode="auto">
          <a:xfrm>
            <a:off x="6443663" y="2805113"/>
            <a:ext cx="1785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Resource / </a:t>
            </a:r>
          </a:p>
          <a:p>
            <a:pPr eaLnBrk="1" hangingPunct="1"/>
            <a:r>
              <a:rPr lang="en-US" sz="1600" b="1" dirty="0">
                <a:latin typeface="Times New Roman" pitchFamily="18" charset="0"/>
                <a:cs typeface="Times New Roman" pitchFamily="18" charset="0"/>
              </a:rPr>
              <a:t>   Due Diligence </a:t>
            </a:r>
          </a:p>
        </p:txBody>
      </p:sp>
      <p:sp>
        <p:nvSpPr>
          <p:cNvPr id="14345" name="TextBox 41"/>
          <p:cNvSpPr txBox="1">
            <a:spLocks noChangeArrowheads="1"/>
          </p:cNvSpPr>
          <p:nvPr/>
        </p:nvSpPr>
        <p:spPr bwMode="auto">
          <a:xfrm>
            <a:off x="6915150" y="4030663"/>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cs typeface="Times New Roman" pitchFamily="18" charset="0"/>
              </a:rPr>
              <a:t>Manage Growth </a:t>
            </a:r>
          </a:p>
        </p:txBody>
      </p:sp>
      <p:sp>
        <p:nvSpPr>
          <p:cNvPr id="14346" name="TextBox 43"/>
          <p:cNvSpPr txBox="1">
            <a:spLocks noChangeArrowheads="1"/>
          </p:cNvSpPr>
          <p:nvPr/>
        </p:nvSpPr>
        <p:spPr bwMode="auto">
          <a:xfrm>
            <a:off x="3111500" y="1974850"/>
            <a:ext cx="1216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dirty="0">
                <a:latin typeface="Times New Roman" pitchFamily="18" charset="0"/>
                <a:cs typeface="Times New Roman" pitchFamily="18" charset="0"/>
              </a:rPr>
              <a:t>Business</a:t>
            </a:r>
          </a:p>
          <a:p>
            <a:pPr eaLnBrk="1" hangingPunct="1"/>
            <a:r>
              <a:rPr lang="en-US" sz="1600" b="1" dirty="0">
                <a:latin typeface="Times New Roman" pitchFamily="18" charset="0"/>
                <a:cs typeface="Times New Roman" pitchFamily="18" charset="0"/>
              </a:rPr>
              <a:t>Assessment </a:t>
            </a:r>
          </a:p>
        </p:txBody>
      </p:sp>
      <p:sp>
        <p:nvSpPr>
          <p:cNvPr id="14347" name="TextBox 57"/>
          <p:cNvSpPr txBox="1">
            <a:spLocks noChangeArrowheads="1"/>
          </p:cNvSpPr>
          <p:nvPr/>
        </p:nvSpPr>
        <p:spPr bwMode="auto">
          <a:xfrm>
            <a:off x="1774825" y="2782888"/>
            <a:ext cx="1001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latin typeface="Times New Roman" pitchFamily="18" charset="0"/>
                <a:cs typeface="Times New Roman" pitchFamily="18" charset="0"/>
              </a:rPr>
              <a:t>Business Design </a:t>
            </a:r>
          </a:p>
        </p:txBody>
      </p:sp>
      <p:sp>
        <p:nvSpPr>
          <p:cNvPr id="14" name="TextBox 13"/>
          <p:cNvSpPr txBox="1"/>
          <p:nvPr/>
        </p:nvSpPr>
        <p:spPr>
          <a:xfrm>
            <a:off x="3065463" y="3769053"/>
            <a:ext cx="2239716" cy="523220"/>
          </a:xfrm>
          <a:prstGeom prst="rect">
            <a:avLst/>
          </a:prstGeom>
          <a:noFill/>
        </p:spPr>
        <p:txBody>
          <a:bodyPr wrap="none" rtlCol="0">
            <a:spAutoFit/>
          </a:bodyPr>
          <a:lstStyle/>
          <a:p>
            <a:r>
              <a:rPr lang="en-US" sz="2800" b="1" dirty="0" smtClean="0">
                <a:solidFill>
                  <a:srgbClr val="FF0000"/>
                </a:solidFill>
              </a:rPr>
              <a:t>What is “it”?</a:t>
            </a:r>
            <a:endParaRPr lang="en-US" sz="2800" b="1" dirty="0">
              <a:solidFill>
                <a:srgbClr val="FF0000"/>
              </a:solidFill>
            </a:endParaRPr>
          </a:p>
        </p:txBody>
      </p:sp>
      <p:sp>
        <p:nvSpPr>
          <p:cNvPr id="16" name="Title 1"/>
          <p:cNvSpPr>
            <a:spLocks noGrp="1"/>
          </p:cNvSpPr>
          <p:nvPr>
            <p:ph type="title"/>
          </p:nvPr>
        </p:nvSpPr>
        <p:spPr>
          <a:xfrm>
            <a:off x="919162" y="152400"/>
            <a:ext cx="7386638" cy="1257300"/>
          </a:xfrm>
        </p:spPr>
        <p:txBody>
          <a:bodyPr/>
          <a:lstStyle/>
          <a:p>
            <a:pPr eaLnBrk="1" hangingPunct="1"/>
            <a:r>
              <a:rPr lang="en-US" dirty="0" smtClean="0"/>
              <a:t>Building a Business is a Process:</a:t>
            </a:r>
            <a:r>
              <a:rPr lang="en-US" dirty="0" smtClean="0">
                <a:solidFill>
                  <a:srgbClr val="0C1C8C"/>
                </a:solidFill>
              </a:rPr>
              <a:t>:  </a:t>
            </a:r>
            <a:r>
              <a:rPr lang="en-US" sz="3200" dirty="0" smtClean="0"/>
              <a:t>Stochastic, iterative one, but still a process</a:t>
            </a:r>
          </a:p>
        </p:txBody>
      </p:sp>
      <p:sp>
        <p:nvSpPr>
          <p:cNvPr id="15" name="Slide Number Placeholder 3"/>
          <p:cNvSpPr>
            <a:spLocks noGrp="1"/>
          </p:cNvSpPr>
          <p:nvPr>
            <p:ph type="sldNum" sz="quarter" idx="4294967295"/>
          </p:nvPr>
        </p:nvSpPr>
        <p:spPr>
          <a:xfrm>
            <a:off x="7086600" y="6400800"/>
            <a:ext cx="1905000" cy="457200"/>
          </a:xfrm>
          <a:prstGeom prst="rect">
            <a:avLst/>
          </a:prstGeom>
        </p:spPr>
        <p:txBody>
          <a:bodyPr/>
          <a:lstStyle/>
          <a:p>
            <a:pPr algn="r">
              <a:defRPr/>
            </a:pPr>
            <a:fld id="{4D6F8EAF-F09C-4ABC-A386-EB508159BD24}" type="slidenum">
              <a:rPr lang="en-US" smtClean="0"/>
              <a:pPr algn="r">
                <a:defRPr/>
              </a:pPr>
              <a:t>9</a:t>
            </a:fld>
            <a:endParaRPr lang="en-US" dirty="0"/>
          </a:p>
        </p:txBody>
      </p:sp>
    </p:spTree>
    <p:extLst>
      <p:ext uri="{BB962C8B-B14F-4D97-AF65-F5344CB8AC3E}">
        <p14:creationId xmlns:p14="http://schemas.microsoft.com/office/powerpoint/2010/main" val="3381006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ank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5165</TotalTime>
  <Words>2885</Words>
  <Application>Microsoft Office PowerPoint</Application>
  <PresentationFormat>On-screen Show (4:3)</PresentationFormat>
  <Paragraphs>568</Paragraphs>
  <Slides>48</Slides>
  <Notes>25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blank</vt:lpstr>
      <vt:lpstr>PowerPoint Presentation</vt:lpstr>
      <vt:lpstr>PowerPoint Presentation</vt:lpstr>
      <vt:lpstr>We need more entrepreneurs….</vt:lpstr>
      <vt:lpstr>But…</vt:lpstr>
      <vt:lpstr>Revealing the...</vt:lpstr>
      <vt:lpstr>Building a Business is a Process::  Stochastic, iterative one, but still a process</vt:lpstr>
      <vt:lpstr>Building a Business is a Process::  Stochastic, iterative one, but still a process</vt:lpstr>
      <vt:lpstr>PowerPoint Presentation</vt:lpstr>
      <vt:lpstr>Building a Business is a Process::  Stochastic, iterative one, but still a process</vt:lpstr>
      <vt:lpstr>Building a Business is a Process::  Stochastic, iterative one, but still a process</vt:lpstr>
      <vt:lpstr>Building a Business is a Process::  Stochastic, iterative one, but still a process</vt:lpstr>
      <vt:lpstr>Two halves:  Discovery and Execution</vt:lpstr>
      <vt:lpstr>Capability Map:  Foundation of Discovery</vt:lpstr>
      <vt:lpstr>First Stages are very iterative</vt:lpstr>
      <vt:lpstr>Typical Business</vt:lpstr>
      <vt:lpstr>Zoom In slightly for a closer look</vt:lpstr>
      <vt:lpstr>Generalizing: 4 Pillars for Every Business</vt:lpstr>
      <vt:lpstr>Zooming in on one of the Pillars</vt:lpstr>
      <vt:lpstr>Zoom in on issue “Owner” pillar to      four different levels</vt:lpstr>
      <vt:lpstr>Every Business:  4 Components </vt:lpstr>
      <vt:lpstr>Moving Across the Arch’s Discovery Section…</vt:lpstr>
      <vt:lpstr>Business Discovery</vt:lpstr>
      <vt:lpstr>Macro drivers that create openings: Drucker’s 7 Sources on Innovation</vt:lpstr>
      <vt:lpstr>Business Discovery</vt:lpstr>
      <vt:lpstr>At the end of Opportunity Identification</vt:lpstr>
      <vt:lpstr>Five generic approaches to Value Creation: Creating Value in an Existing System</vt:lpstr>
      <vt:lpstr>PVC:  Positioning for Value Capture</vt:lpstr>
      <vt:lpstr>Opportunity Identification Level         of the 4 Components </vt:lpstr>
      <vt:lpstr>Business Design</vt:lpstr>
      <vt:lpstr>Business Design Output:     Crafting a High-level Business Framework</vt:lpstr>
      <vt:lpstr>Position Statement for Customer</vt:lpstr>
      <vt:lpstr>Position Statement for Collaborator</vt:lpstr>
      <vt:lpstr>Business Assessment</vt:lpstr>
      <vt:lpstr>Business Assessment</vt:lpstr>
      <vt:lpstr>Financial Assessments depend on investment type</vt:lpstr>
      <vt:lpstr>Investment Potential Framework:        Determining the Investment type the new firm could attract</vt:lpstr>
      <vt:lpstr>Executing Your Business</vt:lpstr>
      <vt:lpstr>Operationalizing the Business</vt:lpstr>
      <vt:lpstr>Resourcing the Business </vt:lpstr>
      <vt:lpstr>Managing Growth:  3 Forms to Consider</vt:lpstr>
      <vt:lpstr>Personal:  Leadership Needs Also Change with Growth</vt:lpstr>
      <vt:lpstr>Product:  Adoption Curve, will product need to change?</vt:lpstr>
      <vt:lpstr>Corporate Growth:    Sequencing Capability and Market Adjacencies</vt:lpstr>
      <vt:lpstr>Rain-X:  Market Adjacency Growth</vt:lpstr>
      <vt:lpstr>Dyson:  Capability Adjacency Growth</vt:lpstr>
      <vt:lpstr>Corporate Renewal:  Back to the beginning</vt:lpstr>
      <vt:lpstr>The Entrepreneurial Arch</vt:lpstr>
      <vt:lpstr>Questions?</vt:lpstr>
    </vt:vector>
  </TitlesOfParts>
  <Company>University of Michigan Business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faley</dc:creator>
  <cp:lastModifiedBy>Faley</cp:lastModifiedBy>
  <cp:revision>536</cp:revision>
  <cp:lastPrinted>2014-06-09T15:08:47Z</cp:lastPrinted>
  <dcterms:created xsi:type="dcterms:W3CDTF">2003-10-03T23:08:19Z</dcterms:created>
  <dcterms:modified xsi:type="dcterms:W3CDTF">2014-08-08T21:55:15Z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