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charts/chart1.xml" ContentType="application/vnd.openxmlformats-officedocument.drawingml.chart+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55"/>
  </p:notesMasterIdLst>
  <p:handoutMasterIdLst>
    <p:handoutMasterId r:id="rId56"/>
  </p:handoutMasterIdLst>
  <p:sldIdLst>
    <p:sldId id="918" r:id="rId2"/>
    <p:sldId id="713" r:id="rId3"/>
    <p:sldId id="716" r:id="rId4"/>
    <p:sldId id="717" r:id="rId5"/>
    <p:sldId id="719" r:id="rId6"/>
    <p:sldId id="798" r:id="rId7"/>
    <p:sldId id="910" r:id="rId8"/>
    <p:sldId id="911" r:id="rId9"/>
    <p:sldId id="912" r:id="rId10"/>
    <p:sldId id="913" r:id="rId11"/>
    <p:sldId id="914" r:id="rId12"/>
    <p:sldId id="915" r:id="rId13"/>
    <p:sldId id="916" r:id="rId14"/>
    <p:sldId id="917" r:id="rId15"/>
    <p:sldId id="725" r:id="rId16"/>
    <p:sldId id="714" r:id="rId17"/>
    <p:sldId id="721" r:id="rId18"/>
    <p:sldId id="722" r:id="rId19"/>
    <p:sldId id="723" r:id="rId20"/>
    <p:sldId id="724" r:id="rId21"/>
    <p:sldId id="726" r:id="rId22"/>
    <p:sldId id="727" r:id="rId23"/>
    <p:sldId id="728" r:id="rId24"/>
    <p:sldId id="729" r:id="rId25"/>
    <p:sldId id="774" r:id="rId26"/>
    <p:sldId id="884" r:id="rId27"/>
    <p:sldId id="885" r:id="rId28"/>
    <p:sldId id="886" r:id="rId29"/>
    <p:sldId id="887" r:id="rId30"/>
    <p:sldId id="888" r:id="rId31"/>
    <p:sldId id="889" r:id="rId32"/>
    <p:sldId id="890" r:id="rId33"/>
    <p:sldId id="891" r:id="rId34"/>
    <p:sldId id="892" r:id="rId35"/>
    <p:sldId id="909" r:id="rId36"/>
    <p:sldId id="893" r:id="rId37"/>
    <p:sldId id="894" r:id="rId38"/>
    <p:sldId id="895" r:id="rId39"/>
    <p:sldId id="896" r:id="rId40"/>
    <p:sldId id="897" r:id="rId41"/>
    <p:sldId id="898" r:id="rId42"/>
    <p:sldId id="899" r:id="rId43"/>
    <p:sldId id="900" r:id="rId44"/>
    <p:sldId id="901" r:id="rId45"/>
    <p:sldId id="902" r:id="rId46"/>
    <p:sldId id="903" r:id="rId47"/>
    <p:sldId id="904" r:id="rId48"/>
    <p:sldId id="908" r:id="rId49"/>
    <p:sldId id="905" r:id="rId50"/>
    <p:sldId id="906" r:id="rId51"/>
    <p:sldId id="843" r:id="rId52"/>
    <p:sldId id="920" r:id="rId53"/>
    <p:sldId id="919" r:id="rId54"/>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15B05"/>
    <a:srgbClr val="0C1C8C"/>
    <a:srgbClr val="0094BF"/>
    <a:srgbClr val="6BAB4D"/>
    <a:srgbClr val="3B4445"/>
    <a:srgbClr val="52A6E9"/>
    <a:srgbClr val="0000CC"/>
    <a:srgbClr val="000066"/>
    <a:srgbClr val="BDE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8" autoAdjust="0"/>
    <p:restoredTop sz="94646" autoAdjust="0"/>
  </p:normalViewPr>
  <p:slideViewPr>
    <p:cSldViewPr>
      <p:cViewPr varScale="1">
        <p:scale>
          <a:sx n="49" d="100"/>
          <a:sy n="49" d="100"/>
        </p:scale>
        <p:origin x="1298" y="24"/>
      </p:cViewPr>
      <p:guideLst>
        <p:guide orient="horz" pos="2160"/>
        <p:guide pos="2880"/>
      </p:guideLst>
    </p:cSldViewPr>
  </p:slideViewPr>
  <p:notesTextViewPr>
    <p:cViewPr>
      <p:scale>
        <a:sx n="3" d="2"/>
        <a:sy n="3" d="2"/>
      </p:scale>
      <p:origin x="0" y="0"/>
    </p:cViewPr>
  </p:notesTextViewPr>
  <p:sorterViewPr>
    <p:cViewPr varScale="1">
      <p:scale>
        <a:sx n="1" d="1"/>
        <a:sy n="1" d="1"/>
      </p:scale>
      <p:origin x="0" y="-22901"/>
    </p:cViewPr>
  </p:sorterViewPr>
  <p:notesViewPr>
    <p:cSldViewPr>
      <p:cViewPr>
        <p:scale>
          <a:sx n="100" d="100"/>
          <a:sy n="100" d="100"/>
        </p:scale>
        <p:origin x="1519" y="-147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8.7499999999999994E-2"/>
          <c:y val="8.4722222222222227E-2"/>
          <c:w val="0.8895833333333335"/>
          <c:h val="0.87222222222222223"/>
        </c:manualLayout>
      </c:layout>
      <c:ofPieChart>
        <c:ofPieType val="bar"/>
        <c:varyColors val="1"/>
        <c:ser>
          <c:idx val="0"/>
          <c:order val="0"/>
          <c:tx>
            <c:strRef>
              <c:f>Sheet1!$C$1</c:f>
              <c:strCache>
                <c:ptCount val="1"/>
                <c:pt idx="0">
                  <c:v>Athletic Shoes</c:v>
                </c:pt>
              </c:strCache>
            </c:strRef>
          </c:tx>
          <c:explosion val="14"/>
          <c:dLbls>
            <c:dLbl>
              <c:idx val="0"/>
              <c:layout>
                <c:manualLayout>
                  <c:x val="-5.2165108267716497E-2"/>
                  <c:y val="-0.16734405074365719"/>
                </c:manualLayout>
              </c:layout>
              <c:tx>
                <c:rich>
                  <a:bodyPr/>
                  <a:lstStyle/>
                  <a:p>
                    <a:r>
                      <a:rPr lang="en-US" dirty="0"/>
                      <a:t>Specialty, $2.5B</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93-4D8A-8A44-7A53C89B10F1}"/>
                </c:ext>
              </c:extLst>
            </c:dLbl>
            <c:dLbl>
              <c:idx val="1"/>
              <c:tx>
                <c:rich>
                  <a:bodyPr/>
                  <a:lstStyle/>
                  <a:p>
                    <a:r>
                      <a:rPr lang="en-US" dirty="0"/>
                      <a:t>Turf sports, $7.1B</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93-4D8A-8A44-7A53C89B10F1}"/>
                </c:ext>
              </c:extLst>
            </c:dLbl>
            <c:dLbl>
              <c:idx val="2"/>
              <c:tx>
                <c:rich>
                  <a:bodyPr/>
                  <a:lstStyle/>
                  <a:p>
                    <a:r>
                      <a:rPr lang="en-US" dirty="0"/>
                      <a:t>Other, $2.3B</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93-4D8A-8A44-7A53C89B10F1}"/>
                </c:ext>
              </c:extLst>
            </c:dLbl>
            <c:dLbl>
              <c:idx val="3"/>
              <c:layout>
                <c:manualLayout>
                  <c:x val="-6.4583333333333645E-2"/>
                  <c:y val="5.5555555555555558E-3"/>
                </c:manualLayout>
              </c:layout>
              <c:tx>
                <c:rich>
                  <a:bodyPr/>
                  <a:lstStyle/>
                  <a:p>
                    <a:r>
                      <a:rPr lang="en-US" dirty="0" err="1"/>
                      <a:t>B’ball</a:t>
                    </a:r>
                    <a:r>
                      <a:rPr lang="en-US" dirty="0"/>
                      <a:t>, </a:t>
                    </a:r>
                    <a:br>
                      <a:rPr lang="en-US" dirty="0"/>
                    </a:br>
                    <a:r>
                      <a:rPr lang="en-US" dirty="0"/>
                      <a:t>2.3</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93-4D8A-8A44-7A53C89B10F1}"/>
                </c:ext>
              </c:extLst>
            </c:dLbl>
            <c:dLbl>
              <c:idx val="4"/>
              <c:layout>
                <c:manualLayout>
                  <c:x val="-2.500000000000006E-2"/>
                  <c:y val="-1.11111111111111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93-4D8A-8A44-7A53C89B10F1}"/>
                </c:ext>
              </c:extLst>
            </c:dLbl>
            <c:dLbl>
              <c:idx val="5"/>
              <c:layout>
                <c:manualLayout>
                  <c:x val="-2.7083333333333445E-2"/>
                  <c:y val="-2.7777777777777991E-3"/>
                </c:manualLayout>
              </c:layout>
              <c:tx>
                <c:rich>
                  <a:bodyPr/>
                  <a:lstStyle/>
                  <a:p>
                    <a:r>
                      <a:rPr lang="en-US" dirty="0"/>
                      <a:t>Racquet, 1</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93-4D8A-8A44-7A53C89B10F1}"/>
                </c:ext>
              </c:extLst>
            </c:dLbl>
            <c:dLbl>
              <c:idx val="6"/>
              <c:layout>
                <c:manualLayout>
                  <c:x val="-3.9583333333333408E-2"/>
                  <c:y val="2.777777777777799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93-4D8A-8A44-7A53C89B10F1}"/>
                </c:ext>
              </c:extLst>
            </c:dLbl>
            <c:dLbl>
              <c:idx val="7"/>
              <c:layout>
                <c:manualLayout>
                  <c:x val="-0.17164419291338584"/>
                  <c:y val="1.3888888888888889E-4"/>
                </c:manualLayout>
              </c:layout>
              <c:tx>
                <c:rich>
                  <a:bodyPr/>
                  <a:lstStyle/>
                  <a:p>
                    <a:pPr>
                      <a:defRPr b="1"/>
                    </a:pPr>
                    <a:r>
                      <a:rPr lang="en-US" b="1" dirty="0"/>
                      <a:t>Court</a:t>
                    </a:r>
                    <a:r>
                      <a:rPr lang="en-US" b="1" baseline="0" dirty="0"/>
                      <a:t> sports</a:t>
                    </a:r>
                    <a:r>
                      <a:rPr lang="en-US" b="1" dirty="0"/>
                      <a:t>, $5.2B</a:t>
                    </a:r>
                  </a:p>
                </c:rich>
              </c:tx>
              <c:sp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93-4D8A-8A44-7A53C89B10F1}"/>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Sheet1!$B$2:$B$8</c:f>
              <c:strCache>
                <c:ptCount val="7"/>
                <c:pt idx="0">
                  <c:v>Specialty</c:v>
                </c:pt>
                <c:pt idx="1">
                  <c:v>Turf sports</c:v>
                </c:pt>
                <c:pt idx="2">
                  <c:v>Other</c:v>
                </c:pt>
                <c:pt idx="3">
                  <c:v>Basketball</c:v>
                </c:pt>
                <c:pt idx="4">
                  <c:v>Tennis</c:v>
                </c:pt>
                <c:pt idx="5">
                  <c:v>Racquetball</c:v>
                </c:pt>
                <c:pt idx="6">
                  <c:v>Other</c:v>
                </c:pt>
              </c:strCache>
            </c:strRef>
          </c:cat>
          <c:val>
            <c:numRef>
              <c:f>Sheet1!$C$2:$C$8</c:f>
              <c:numCache>
                <c:formatCode>0.0</c:formatCode>
                <c:ptCount val="7"/>
                <c:pt idx="0">
                  <c:v>2.5</c:v>
                </c:pt>
                <c:pt idx="1">
                  <c:v>7.1</c:v>
                </c:pt>
                <c:pt idx="2">
                  <c:v>2.2999999999999998</c:v>
                </c:pt>
                <c:pt idx="3">
                  <c:v>2.1</c:v>
                </c:pt>
                <c:pt idx="4">
                  <c:v>1.5</c:v>
                </c:pt>
                <c:pt idx="5">
                  <c:v>1</c:v>
                </c:pt>
                <c:pt idx="6">
                  <c:v>0.60000000000000064</c:v>
                </c:pt>
              </c:numCache>
            </c:numRef>
          </c:val>
          <c:extLst>
            <c:ext xmlns:c16="http://schemas.microsoft.com/office/drawing/2014/chart" uri="{C3380CC4-5D6E-409C-BE32-E72D297353CC}">
              <c16:uniqueId val="{00000008-3E93-4D8A-8A44-7A53C89B10F1}"/>
            </c:ext>
          </c:extLst>
        </c:ser>
        <c:dLbls>
          <c:showLegendKey val="0"/>
          <c:showVal val="1"/>
          <c:showCatName val="1"/>
          <c:showSerName val="0"/>
          <c:showPercent val="0"/>
          <c:showBubbleSize val="0"/>
          <c:showLeaderLines val="1"/>
        </c:dLbls>
        <c:gapWidth val="150"/>
        <c:splitType val="pos"/>
        <c:splitPos val="4"/>
        <c:secondPieSize val="75"/>
        <c:serLines/>
      </c:of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design” is the qualitative view of the business model.  Not quite</a:t>
            </a:r>
            <a:r>
              <a:rPr lang="en-US" baseline="0" dirty="0"/>
              <a:t> a business model, since it does not contain the quantitative parts (margins, investment).  Clearly articulating and assessing the qualitative before jumping into and assessing the quantitative helps avoid getting ‘lost in the numbers.’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13</a:t>
            </a:fld>
            <a:endParaRPr lang="en-US"/>
          </a:p>
        </p:txBody>
      </p:sp>
    </p:spTree>
    <p:extLst>
      <p:ext uri="{BB962C8B-B14F-4D97-AF65-F5344CB8AC3E}">
        <p14:creationId xmlns:p14="http://schemas.microsoft.com/office/powerpoint/2010/main" val="192085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14</a:t>
            </a:fld>
            <a:endParaRPr lang="en-US"/>
          </a:p>
        </p:txBody>
      </p:sp>
    </p:spTree>
    <p:extLst>
      <p:ext uri="{BB962C8B-B14F-4D97-AF65-F5344CB8AC3E}">
        <p14:creationId xmlns:p14="http://schemas.microsoft.com/office/powerpoint/2010/main" val="192085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4940" indent="-290361">
              <a:defRPr sz="1400">
                <a:solidFill>
                  <a:schemeClr val="tx1"/>
                </a:solidFill>
                <a:latin typeface="Times New Roman" pitchFamily="18" charset="0"/>
              </a:defRPr>
            </a:lvl2pPr>
            <a:lvl3pPr marL="1161449" indent="-232291">
              <a:defRPr sz="1400">
                <a:solidFill>
                  <a:schemeClr val="tx1"/>
                </a:solidFill>
                <a:latin typeface="Times New Roman" pitchFamily="18" charset="0"/>
              </a:defRPr>
            </a:lvl3pPr>
            <a:lvl4pPr marL="1626030" indent="-232291">
              <a:defRPr sz="1400">
                <a:solidFill>
                  <a:schemeClr val="tx1"/>
                </a:solidFill>
                <a:latin typeface="Times New Roman" pitchFamily="18" charset="0"/>
              </a:defRPr>
            </a:lvl4pPr>
            <a:lvl5pPr marL="2090609" indent="-232291">
              <a:defRPr sz="1400">
                <a:solidFill>
                  <a:schemeClr val="tx1"/>
                </a:solidFill>
                <a:latin typeface="Times New Roman" pitchFamily="18" charset="0"/>
              </a:defRPr>
            </a:lvl5pPr>
            <a:lvl6pPr marL="2555190" indent="-232291" eaLnBrk="0" fontAlgn="base" hangingPunct="0">
              <a:spcBef>
                <a:spcPct val="0"/>
              </a:spcBef>
              <a:spcAft>
                <a:spcPct val="0"/>
              </a:spcAft>
              <a:defRPr sz="1400">
                <a:solidFill>
                  <a:schemeClr val="tx1"/>
                </a:solidFill>
                <a:latin typeface="Times New Roman" pitchFamily="18" charset="0"/>
              </a:defRPr>
            </a:lvl6pPr>
            <a:lvl7pPr marL="3019767" indent="-232291" eaLnBrk="0" fontAlgn="base" hangingPunct="0">
              <a:spcBef>
                <a:spcPct val="0"/>
              </a:spcBef>
              <a:spcAft>
                <a:spcPct val="0"/>
              </a:spcAft>
              <a:defRPr sz="1400">
                <a:solidFill>
                  <a:schemeClr val="tx1"/>
                </a:solidFill>
                <a:latin typeface="Times New Roman" pitchFamily="18" charset="0"/>
              </a:defRPr>
            </a:lvl7pPr>
            <a:lvl8pPr marL="3484347" indent="-232291" eaLnBrk="0" fontAlgn="base" hangingPunct="0">
              <a:spcBef>
                <a:spcPct val="0"/>
              </a:spcBef>
              <a:spcAft>
                <a:spcPct val="0"/>
              </a:spcAft>
              <a:defRPr sz="1400">
                <a:solidFill>
                  <a:schemeClr val="tx1"/>
                </a:solidFill>
                <a:latin typeface="Times New Roman" pitchFamily="18" charset="0"/>
              </a:defRPr>
            </a:lvl8pPr>
            <a:lvl9pPr marL="3948927" indent="-232291" eaLnBrk="0" fontAlgn="base" hangingPunct="0">
              <a:spcBef>
                <a:spcPct val="0"/>
              </a:spcBef>
              <a:spcAft>
                <a:spcPct val="0"/>
              </a:spcAft>
              <a:defRPr sz="1400">
                <a:solidFill>
                  <a:schemeClr val="tx1"/>
                </a:solidFill>
                <a:latin typeface="Times New Roman" pitchFamily="18" charset="0"/>
              </a:defRPr>
            </a:lvl9pPr>
          </a:lstStyle>
          <a:p>
            <a:fld id="{2B50A2DF-1834-42C3-B9CE-5DF9C100F99A}" type="slidenum">
              <a:rPr lang="en-US" sz="1100">
                <a:latin typeface="Arial" pitchFamily="34" charset="0"/>
              </a:rPr>
              <a:pPr/>
              <a:t>15</a:t>
            </a:fld>
            <a:endParaRPr lang="en-US" sz="110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rgbClr val="3B4445"/>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4445"/>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8.jpe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hyperlink" Target="http://www.bls.gov/oes/2013/may/oes_vi.htm#00-0000"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429161"/>
            <a:ext cx="2696572" cy="132343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Business</a:t>
            </a:r>
          </a:p>
          <a:p>
            <a:r>
              <a:rPr lang="en-029" sz="4000" b="1" dirty="0">
                <a:ln w="50800"/>
                <a:solidFill>
                  <a:srgbClr val="3B4445"/>
                </a:solidFill>
              </a:rPr>
              <a:t>Assessment</a:t>
            </a:r>
            <a:endParaRPr lang="en-US" sz="4000" b="1" dirty="0">
              <a:ln w="50800"/>
              <a:solidFill>
                <a:srgbClr val="3B4445"/>
              </a:solidFill>
            </a:endParaRPr>
          </a:p>
        </p:txBody>
      </p:sp>
      <p:sp>
        <p:nvSpPr>
          <p:cNvPr id="9" name="Subtitle 5"/>
          <p:cNvSpPr txBox="1">
            <a:spLocks/>
          </p:cNvSpPr>
          <p:nvPr/>
        </p:nvSpPr>
        <p:spPr bwMode="auto">
          <a:xfrm>
            <a:off x="0" y="4114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b="1" dirty="0">
                <a:solidFill>
                  <a:srgbClr val="3B4445"/>
                </a:solidFill>
              </a:rPr>
              <a:t>University of the Virgin Islands</a:t>
            </a:r>
          </a:p>
          <a:p>
            <a:pPr marL="0" indent="0" algn="ctr">
              <a:buNone/>
            </a:pPr>
            <a:r>
              <a:rPr lang="en-029" sz="1800" dirty="0">
                <a:solidFill>
                  <a:srgbClr val="3B4445"/>
                </a:solidFill>
              </a:rPr>
              <a:t>Tfaley@uvi.edu</a:t>
            </a:r>
            <a:endParaRPr lang="en-US" sz="1800" dirty="0">
              <a:solidFill>
                <a:srgbClr val="3B4445"/>
              </a:solidFill>
            </a:endParaRPr>
          </a:p>
        </p:txBody>
      </p:sp>
      <p:sp>
        <p:nvSpPr>
          <p:cNvPr id="11" name="Title 4"/>
          <p:cNvSpPr txBox="1">
            <a:spLocks/>
          </p:cNvSpPr>
          <p:nvPr/>
        </p:nvSpPr>
        <p:spPr bwMode="auto">
          <a:xfrm>
            <a:off x="0" y="26527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b="1" kern="0" dirty="0"/>
              <a:t>Session 10</a:t>
            </a:r>
          </a:p>
          <a:p>
            <a:pPr algn="ctr"/>
            <a:r>
              <a:rPr lang="en-US" sz="2800" b="1" kern="0" dirty="0"/>
              <a:t>Business Assessment</a:t>
            </a:r>
          </a:p>
          <a:p>
            <a:pPr algn="ctr"/>
            <a:r>
              <a:rPr lang="en-US" sz="2800" kern="0" dirty="0"/>
              <a:t>Part I:  Market Sizing</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58005"/>
    </mc:Choice>
    <mc:Fallback xmlns="">
      <p:transition spd="slow" advTm="5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10</a:t>
            </a:fld>
            <a:endParaRPr lang="en-US" dirty="0"/>
          </a:p>
        </p:txBody>
      </p:sp>
      <p:sp>
        <p:nvSpPr>
          <p:cNvPr id="25608" name="Text Box 8"/>
          <p:cNvSpPr txBox="1">
            <a:spLocks noChangeArrowheads="1"/>
          </p:cNvSpPr>
          <p:nvPr/>
        </p:nvSpPr>
        <p:spPr bwMode="auto">
          <a:xfrm>
            <a:off x="7568288" y="3699024"/>
            <a:ext cx="1633781" cy="1477328"/>
          </a:xfrm>
          <a:prstGeom prst="rect">
            <a:avLst/>
          </a:prstGeom>
          <a:noFill/>
          <a:ln w="9525">
            <a:noFill/>
            <a:miter lim="800000"/>
            <a:headEnd/>
            <a:tailEnd/>
          </a:ln>
        </p:spPr>
        <p:txBody>
          <a:bodyPr wrap="none">
            <a:spAutoFit/>
          </a:bodyPr>
          <a:lstStyle/>
          <a:p>
            <a:pPr algn="ctr"/>
            <a:r>
              <a:rPr lang="en-US" sz="1800" dirty="0"/>
              <a:t>Customer is the</a:t>
            </a:r>
          </a:p>
          <a:p>
            <a:pPr algn="ctr"/>
            <a:r>
              <a:rPr lang="en-US" sz="1800" dirty="0"/>
              <a:t>“Owner”</a:t>
            </a:r>
          </a:p>
          <a:p>
            <a:pPr algn="ctr"/>
            <a:r>
              <a:rPr lang="en-US" sz="1800" dirty="0"/>
              <a:t>of the issue</a:t>
            </a:r>
          </a:p>
          <a:p>
            <a:pPr algn="ctr"/>
            <a:r>
              <a:rPr lang="en-US" sz="1800" dirty="0"/>
              <a:t>your offering</a:t>
            </a:r>
          </a:p>
          <a:p>
            <a:pPr algn="ctr"/>
            <a:r>
              <a:rPr lang="en-US" sz="1800" dirty="0"/>
              <a:t>solves</a:t>
            </a:r>
          </a:p>
        </p:txBody>
      </p:sp>
      <p:sp>
        <p:nvSpPr>
          <p:cNvPr id="17" name="Text Box 7"/>
          <p:cNvSpPr txBox="1">
            <a:spLocks noChangeArrowheads="1"/>
          </p:cNvSpPr>
          <p:nvPr/>
        </p:nvSpPr>
        <p:spPr bwMode="auto">
          <a:xfrm>
            <a:off x="897247" y="2842458"/>
            <a:ext cx="1287532" cy="615553"/>
          </a:xfrm>
          <a:prstGeom prst="rect">
            <a:avLst/>
          </a:prstGeom>
          <a:noFill/>
          <a:ln w="9525">
            <a:noFill/>
            <a:miter lim="800000"/>
            <a:headEnd/>
            <a:tailEnd/>
          </a:ln>
        </p:spPr>
        <p:txBody>
          <a:bodyPr wrap="none">
            <a:spAutoFit/>
          </a:bodyPr>
          <a:lstStyle/>
          <a:p>
            <a:pPr algn="ctr"/>
            <a:r>
              <a:rPr lang="en-US" sz="1800" dirty="0"/>
              <a:t>Capabilities</a:t>
            </a:r>
          </a:p>
          <a:p>
            <a:pPr algn="ctr"/>
            <a:r>
              <a:rPr lang="en-US" sz="1600" i="1" dirty="0"/>
              <a:t>(How)</a:t>
            </a:r>
          </a:p>
        </p:txBody>
      </p:sp>
      <p:sp>
        <p:nvSpPr>
          <p:cNvPr id="23" name="Text Box 7"/>
          <p:cNvSpPr txBox="1">
            <a:spLocks noChangeArrowheads="1"/>
          </p:cNvSpPr>
          <p:nvPr/>
        </p:nvSpPr>
        <p:spPr bwMode="auto">
          <a:xfrm>
            <a:off x="6173191" y="2795826"/>
            <a:ext cx="1827809" cy="861774"/>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a:p>
            <a:pPr algn="ctr"/>
            <a:r>
              <a:rPr lang="en-US" sz="1600" i="1" dirty="0"/>
              <a:t>Value Proposition?)</a:t>
            </a:r>
          </a:p>
        </p:txBody>
      </p:sp>
      <p:sp>
        <p:nvSpPr>
          <p:cNvPr id="29" name="Text Box 7"/>
          <p:cNvSpPr txBox="1">
            <a:spLocks noChangeArrowheads="1"/>
          </p:cNvSpPr>
          <p:nvPr/>
        </p:nvSpPr>
        <p:spPr bwMode="auto">
          <a:xfrm>
            <a:off x="6302552" y="5812970"/>
            <a:ext cx="992579" cy="646331"/>
          </a:xfrm>
          <a:prstGeom prst="rect">
            <a:avLst/>
          </a:prstGeom>
          <a:noFill/>
          <a:ln w="9525">
            <a:noFill/>
            <a:miter lim="800000"/>
            <a:headEnd/>
            <a:tailEnd/>
          </a:ln>
        </p:spPr>
        <p:txBody>
          <a:bodyPr wrap="none">
            <a:spAutoFit/>
          </a:bodyPr>
          <a:lstStyle/>
          <a:p>
            <a:pPr algn="ctr"/>
            <a:r>
              <a:rPr lang="en-US" sz="1800" dirty="0"/>
              <a:t>Revenue</a:t>
            </a:r>
          </a:p>
          <a:p>
            <a:pPr algn="ctr"/>
            <a:r>
              <a:rPr lang="en-US" sz="1800" dirty="0"/>
              <a:t>Model</a:t>
            </a:r>
          </a:p>
        </p:txBody>
      </p:sp>
      <p:sp>
        <p:nvSpPr>
          <p:cNvPr id="30" name="Text Box 7"/>
          <p:cNvSpPr txBox="1">
            <a:spLocks noChangeArrowheads="1"/>
          </p:cNvSpPr>
          <p:nvPr/>
        </p:nvSpPr>
        <p:spPr bwMode="auto">
          <a:xfrm>
            <a:off x="3820347" y="6211669"/>
            <a:ext cx="1274708" cy="646331"/>
          </a:xfrm>
          <a:prstGeom prst="rect">
            <a:avLst/>
          </a:prstGeom>
          <a:noFill/>
          <a:ln w="9525">
            <a:noFill/>
            <a:miter lim="800000"/>
            <a:headEnd/>
            <a:tailEnd/>
          </a:ln>
        </p:spPr>
        <p:txBody>
          <a:bodyPr wrap="none">
            <a:spAutoFit/>
          </a:bodyPr>
          <a:lstStyle/>
          <a:p>
            <a:pPr algn="ctr"/>
            <a:r>
              <a:rPr lang="en-US" sz="1800" dirty="0"/>
              <a:t>Margin</a:t>
            </a:r>
          </a:p>
          <a:p>
            <a:pPr algn="ctr"/>
            <a:r>
              <a:rPr lang="en-US" sz="1800" dirty="0"/>
              <a:t>Assessment</a:t>
            </a:r>
          </a:p>
        </p:txBody>
      </p:sp>
      <p:sp>
        <p:nvSpPr>
          <p:cNvPr id="31" name="Text Box 7"/>
          <p:cNvSpPr txBox="1">
            <a:spLocks noChangeArrowheads="1"/>
          </p:cNvSpPr>
          <p:nvPr/>
        </p:nvSpPr>
        <p:spPr bwMode="auto">
          <a:xfrm>
            <a:off x="1148717" y="5700249"/>
            <a:ext cx="1338828" cy="646331"/>
          </a:xfrm>
          <a:prstGeom prst="rect">
            <a:avLst/>
          </a:prstGeom>
          <a:noFill/>
          <a:ln w="9525">
            <a:noFill/>
            <a:miter lim="800000"/>
            <a:headEnd/>
            <a:tailEnd/>
          </a:ln>
        </p:spPr>
        <p:txBody>
          <a:bodyPr wrap="none">
            <a:spAutoFit/>
          </a:bodyPr>
          <a:lstStyle/>
          <a:p>
            <a:pPr algn="ctr"/>
            <a:r>
              <a:rPr lang="en-US" sz="1800" dirty="0"/>
              <a:t>Investability</a:t>
            </a:r>
          </a:p>
          <a:p>
            <a:pPr algn="ctr"/>
            <a:r>
              <a:rPr lang="en-US" sz="1800" dirty="0"/>
              <a:t>Analysis</a:t>
            </a:r>
          </a:p>
        </p:txBody>
      </p:sp>
      <p:sp>
        <p:nvSpPr>
          <p:cNvPr id="20" name="Text Box 7"/>
          <p:cNvSpPr txBox="1">
            <a:spLocks noChangeArrowheads="1"/>
          </p:cNvSpPr>
          <p:nvPr/>
        </p:nvSpPr>
        <p:spPr bwMode="auto">
          <a:xfrm>
            <a:off x="3288189" y="1660603"/>
            <a:ext cx="902811" cy="615553"/>
          </a:xfrm>
          <a:prstGeom prst="rect">
            <a:avLst/>
          </a:prstGeom>
          <a:noFill/>
          <a:ln w="9525">
            <a:noFill/>
            <a:miter lim="800000"/>
            <a:headEnd/>
            <a:tailEnd/>
          </a:ln>
        </p:spPr>
        <p:txBody>
          <a:bodyPr wrap="none">
            <a:spAutoFit/>
          </a:bodyPr>
          <a:lstStyle/>
          <a:p>
            <a:pPr algn="ctr"/>
            <a:r>
              <a:rPr lang="en-US" sz="1800" dirty="0"/>
              <a:t>Actions</a:t>
            </a:r>
          </a:p>
          <a:p>
            <a:pPr algn="ctr"/>
            <a:r>
              <a:rPr lang="en-US" sz="1600" i="1" dirty="0"/>
              <a:t>(How)</a:t>
            </a:r>
          </a:p>
        </p:txBody>
      </p:sp>
      <p:sp>
        <p:nvSpPr>
          <p:cNvPr id="27" name="Text Box 7"/>
          <p:cNvSpPr txBox="1">
            <a:spLocks noChangeArrowheads="1"/>
          </p:cNvSpPr>
          <p:nvPr/>
        </p:nvSpPr>
        <p:spPr bwMode="auto">
          <a:xfrm>
            <a:off x="2506781" y="1137047"/>
            <a:ext cx="851515" cy="615553"/>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p:txBody>
      </p:sp>
      <p:sp>
        <p:nvSpPr>
          <p:cNvPr id="5" name="TextBox 4"/>
          <p:cNvSpPr txBox="1"/>
          <p:nvPr/>
        </p:nvSpPr>
        <p:spPr>
          <a:xfrm>
            <a:off x="1981200" y="1777425"/>
            <a:ext cx="686406" cy="584775"/>
          </a:xfrm>
          <a:prstGeom prst="rect">
            <a:avLst/>
          </a:prstGeom>
          <a:noFill/>
        </p:spPr>
        <p:txBody>
          <a:bodyPr wrap="none" rtlCol="0">
            <a:spAutoFit/>
          </a:bodyPr>
          <a:lstStyle/>
          <a:p>
            <a:pPr algn="ctr"/>
            <a:r>
              <a:rPr lang="en-US" sz="1600" b="1" dirty="0">
                <a:solidFill>
                  <a:srgbClr val="009900"/>
                </a:solidFill>
              </a:rPr>
              <a:t>$$</a:t>
            </a:r>
          </a:p>
          <a:p>
            <a:pPr algn="ctr"/>
            <a:r>
              <a:rPr lang="en-US" sz="1600" b="1" dirty="0">
                <a:solidFill>
                  <a:srgbClr val="009900"/>
                </a:solidFill>
              </a:rPr>
              <a:t>(how)</a:t>
            </a:r>
          </a:p>
        </p:txBody>
      </p:sp>
      <p:sp>
        <p:nvSpPr>
          <p:cNvPr id="25607" name="Text Box 7"/>
          <p:cNvSpPr txBox="1">
            <a:spLocks noChangeArrowheads="1"/>
          </p:cNvSpPr>
          <p:nvPr/>
        </p:nvSpPr>
        <p:spPr bwMode="auto">
          <a:xfrm>
            <a:off x="4891812" y="1715869"/>
            <a:ext cx="975588" cy="615553"/>
          </a:xfrm>
          <a:prstGeom prst="rect">
            <a:avLst/>
          </a:prstGeom>
          <a:noFill/>
          <a:ln w="9525">
            <a:noFill/>
            <a:miter lim="800000"/>
            <a:headEnd/>
            <a:tailEnd/>
          </a:ln>
        </p:spPr>
        <p:txBody>
          <a:bodyPr wrap="none">
            <a:spAutoFit/>
          </a:bodyPr>
          <a:lstStyle/>
          <a:p>
            <a:pPr algn="ctr"/>
            <a:r>
              <a:rPr lang="en-US" sz="1800" dirty="0"/>
              <a:t>Offering</a:t>
            </a:r>
          </a:p>
          <a:p>
            <a:pPr algn="ctr"/>
            <a:r>
              <a:rPr lang="en-US" sz="1600" i="1" dirty="0"/>
              <a:t>(What)</a:t>
            </a:r>
          </a:p>
        </p:txBody>
      </p:sp>
      <p:grpSp>
        <p:nvGrpSpPr>
          <p:cNvPr id="7" name="Group 6"/>
          <p:cNvGrpSpPr/>
          <p:nvPr/>
        </p:nvGrpSpPr>
        <p:grpSpPr>
          <a:xfrm>
            <a:off x="478196" y="1254122"/>
            <a:ext cx="7218004" cy="5040194"/>
            <a:chOff x="478196" y="1254122"/>
            <a:chExt cx="7218004" cy="5040194"/>
          </a:xfrm>
        </p:grpSpPr>
        <p:cxnSp>
          <p:nvCxnSpPr>
            <p:cNvPr id="25605" name="AutoShape 5"/>
            <p:cNvCxnSpPr>
              <a:cxnSpLocks noChangeShapeType="1"/>
              <a:stCxn id="25603" idx="0"/>
              <a:endCxn id="25604" idx="0"/>
            </p:cNvCxnSpPr>
            <p:nvPr/>
          </p:nvCxnSpPr>
          <p:spPr bwMode="auto">
            <a:xfrm rot="5400000" flipV="1">
              <a:off x="4456906" y="1604318"/>
              <a:ext cx="1588" cy="4724400"/>
            </a:xfrm>
            <a:prstGeom prst="curvedConnector3">
              <a:avLst>
                <a:gd name="adj1" fmla="val -87500000"/>
              </a:avLst>
            </a:prstGeom>
            <a:noFill/>
            <a:ln w="57150">
              <a:solidFill>
                <a:schemeClr val="tx1"/>
              </a:solidFill>
              <a:round/>
              <a:headEnd/>
              <a:tailEnd type="triangle" w="med" len="med"/>
            </a:ln>
          </p:spPr>
        </p:cxnSp>
        <p:grpSp>
          <p:nvGrpSpPr>
            <p:cNvPr id="2" name="Group 1"/>
            <p:cNvGrpSpPr/>
            <p:nvPr/>
          </p:nvGrpSpPr>
          <p:grpSpPr>
            <a:xfrm>
              <a:off x="478196" y="1254122"/>
              <a:ext cx="7218004" cy="5040194"/>
              <a:chOff x="478196" y="1254122"/>
              <a:chExt cx="7218004" cy="5040194"/>
            </a:xfrm>
          </p:grpSpPr>
          <p:cxnSp>
            <p:nvCxnSpPr>
              <p:cNvPr id="25606" name="AutoShape 6"/>
              <p:cNvCxnSpPr>
                <a:cxnSpLocks noChangeShapeType="1"/>
                <a:stCxn id="25604" idx="4"/>
                <a:endCxn id="25603" idx="4"/>
              </p:cNvCxnSpPr>
              <p:nvPr/>
            </p:nvCxnSpPr>
            <p:spPr bwMode="auto">
              <a:xfrm rot="5400000">
                <a:off x="4457025" y="2290000"/>
                <a:ext cx="1350" cy="4724400"/>
              </a:xfrm>
              <a:prstGeom prst="curvedConnector3">
                <a:avLst>
                  <a:gd name="adj1" fmla="val 97600032"/>
                </a:avLst>
              </a:prstGeom>
              <a:noFill/>
              <a:ln w="57150">
                <a:solidFill>
                  <a:srgbClr val="009900"/>
                </a:solidFill>
                <a:round/>
                <a:headEnd/>
                <a:tailEnd type="triangle" w="med" len="med"/>
              </a:ln>
            </p:spPr>
          </p:cxnSp>
          <p:sp>
            <p:nvSpPr>
              <p:cNvPr id="25603" name="Oval 3"/>
              <p:cNvSpPr>
                <a:spLocks noChangeArrowheads="1"/>
              </p:cNvSpPr>
              <p:nvPr/>
            </p:nvSpPr>
            <p:spPr bwMode="auto">
              <a:xfrm>
                <a:off x="12192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Company</a:t>
                </a:r>
              </a:p>
            </p:txBody>
          </p:sp>
          <p:sp>
            <p:nvSpPr>
              <p:cNvPr id="25604" name="Oval 4"/>
              <p:cNvSpPr>
                <a:spLocks noChangeArrowheads="1"/>
              </p:cNvSpPr>
              <p:nvPr/>
            </p:nvSpPr>
            <p:spPr bwMode="auto">
              <a:xfrm>
                <a:off x="59436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Customer</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182" t="5584" r="20500" b="10667"/>
              <a:stretch/>
            </p:blipFill>
            <p:spPr>
              <a:xfrm>
                <a:off x="2141457" y="3013616"/>
                <a:ext cx="595745" cy="59098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3134" r="18470"/>
              <a:stretch/>
            </p:blipFill>
            <p:spPr>
              <a:xfrm>
                <a:off x="3372416" y="2219508"/>
                <a:ext cx="533971" cy="914400"/>
              </a:xfrm>
              <a:prstGeom prst="rect">
                <a:avLst/>
              </a:prstGeom>
            </p:spPr>
          </p:pic>
          <p:cxnSp>
            <p:nvCxnSpPr>
              <p:cNvPr id="24" name="AutoShape 5"/>
              <p:cNvCxnSpPr>
                <a:cxnSpLocks noChangeShapeType="1"/>
              </p:cNvCxnSpPr>
              <p:nvPr/>
            </p:nvCxnSpPr>
            <p:spPr bwMode="auto">
              <a:xfrm rot="7200000" flipV="1">
                <a:off x="2771299" y="1263983"/>
                <a:ext cx="238" cy="1626492"/>
              </a:xfrm>
              <a:prstGeom prst="curvedConnector3">
                <a:avLst>
                  <a:gd name="adj1" fmla="val -87500000"/>
                </a:avLst>
              </a:prstGeom>
              <a:noFill/>
              <a:ln w="57150">
                <a:solidFill>
                  <a:schemeClr val="tx1"/>
                </a:solidFill>
                <a:round/>
                <a:headEnd type="none" w="med" len="med"/>
                <a:tailEnd type="triangle" w="med" len="med"/>
              </a:ln>
            </p:spPr>
          </p:cxnSp>
          <p:sp>
            <p:nvSpPr>
              <p:cNvPr id="26" name="Oval 4"/>
              <p:cNvSpPr>
                <a:spLocks noChangeArrowheads="1"/>
              </p:cNvSpPr>
              <p:nvPr/>
            </p:nvSpPr>
            <p:spPr bwMode="auto">
              <a:xfrm>
                <a:off x="478196" y="1254122"/>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Collaborators</a:t>
                </a:r>
              </a:p>
            </p:txBody>
          </p:sp>
          <p:cxnSp>
            <p:nvCxnSpPr>
              <p:cNvPr id="28" name="AutoShape 5"/>
              <p:cNvCxnSpPr>
                <a:cxnSpLocks noChangeShapeType="1"/>
              </p:cNvCxnSpPr>
              <p:nvPr/>
            </p:nvCxnSpPr>
            <p:spPr bwMode="auto">
              <a:xfrm rot="7200000" flipV="1">
                <a:off x="2655717" y="1387146"/>
                <a:ext cx="238" cy="1604734"/>
              </a:xfrm>
              <a:prstGeom prst="curvedConnector3">
                <a:avLst>
                  <a:gd name="adj1" fmla="val -87500000"/>
                </a:avLst>
              </a:prstGeom>
              <a:noFill/>
              <a:ln w="57150">
                <a:solidFill>
                  <a:srgbClr val="009900"/>
                </a:solidFill>
                <a:round/>
                <a:headEnd type="triangle" w="med" len="med"/>
                <a:tailEnd type="none" w="med" len="med"/>
              </a:ln>
            </p:spPr>
          </p:cxn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23305" t="36473" r="49709" b="35925"/>
              <a:stretch/>
            </p:blipFill>
            <p:spPr>
              <a:xfrm>
                <a:off x="5833920" y="5115938"/>
                <a:ext cx="752316" cy="76946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b="14319"/>
              <a:stretch/>
            </p:blipFill>
            <p:spPr>
              <a:xfrm>
                <a:off x="4016829" y="5510845"/>
                <a:ext cx="914400" cy="783471"/>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30802" y="1635122"/>
                <a:ext cx="812800" cy="609600"/>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1858" t="9250" r="9326" b="16359"/>
              <a:stretch/>
            </p:blipFill>
            <p:spPr>
              <a:xfrm>
                <a:off x="4846538" y="2282937"/>
                <a:ext cx="834378" cy="787542"/>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804176" y="2817380"/>
                <a:ext cx="977624" cy="733218"/>
              </a:xfrm>
              <a:prstGeom prst="rect">
                <a:avLst/>
              </a:prstGeom>
            </p:spPr>
          </p:pic>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t="15572" r="17466" b="15842"/>
              <a:stretch/>
            </p:blipFill>
            <p:spPr>
              <a:xfrm>
                <a:off x="2121186" y="4876800"/>
                <a:ext cx="1003014" cy="833509"/>
              </a:xfrm>
              <a:prstGeom prst="rect">
                <a:avLst/>
              </a:prstGeom>
            </p:spPr>
          </p:pic>
        </p:grpSp>
      </p:grpSp>
      <p:sp>
        <p:nvSpPr>
          <p:cNvPr id="3" name="Title 2"/>
          <p:cNvSpPr>
            <a:spLocks noGrp="1"/>
          </p:cNvSpPr>
          <p:nvPr>
            <p:ph type="title"/>
          </p:nvPr>
        </p:nvSpPr>
        <p:spPr>
          <a:xfrm>
            <a:off x="980280" y="152399"/>
            <a:ext cx="8163719" cy="657225"/>
          </a:xfrm>
        </p:spPr>
        <p:txBody>
          <a:bodyPr/>
          <a:lstStyle/>
          <a:p>
            <a:r>
              <a:rPr lang="en-US" dirty="0"/>
              <a:t>Assessment:  </a:t>
            </a:r>
            <a:r>
              <a:rPr lang="en-US" sz="2000" dirty="0"/>
              <a:t>Quantitative Business Model and assessment</a:t>
            </a:r>
            <a:endParaRPr lang="en-US" sz="1800" dirty="0"/>
          </a:p>
        </p:txBody>
      </p:sp>
      <p:sp>
        <p:nvSpPr>
          <p:cNvPr id="32" name="Text Box 8"/>
          <p:cNvSpPr txBox="1">
            <a:spLocks noChangeArrowheads="1"/>
          </p:cNvSpPr>
          <p:nvPr/>
        </p:nvSpPr>
        <p:spPr bwMode="auto">
          <a:xfrm>
            <a:off x="3475770" y="3846959"/>
            <a:ext cx="2000749" cy="646331"/>
          </a:xfrm>
          <a:prstGeom prst="rect">
            <a:avLst/>
          </a:prstGeom>
          <a:noFill/>
          <a:ln w="38100">
            <a:solidFill>
              <a:srgbClr val="FF0000"/>
            </a:solidFill>
            <a:miter lim="800000"/>
            <a:headEnd/>
            <a:tailEnd/>
          </a:ln>
        </p:spPr>
        <p:txBody>
          <a:bodyPr wrap="square">
            <a:spAutoFit/>
          </a:bodyPr>
          <a:lstStyle/>
          <a:p>
            <a:pPr algn="ctr"/>
            <a:r>
              <a:rPr lang="en-US" sz="1800" dirty="0"/>
              <a:t>Detailed</a:t>
            </a:r>
          </a:p>
          <a:p>
            <a:pPr algn="ctr"/>
            <a:r>
              <a:rPr lang="en-US" sz="1800" dirty="0"/>
              <a:t>and Quantitative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3400" y="2023016"/>
            <a:ext cx="990600" cy="990600"/>
          </a:xfrm>
          <a:prstGeom prst="rect">
            <a:avLst/>
          </a:prstGeom>
        </p:spPr>
      </p:pic>
      <p:sp>
        <p:nvSpPr>
          <p:cNvPr id="34" name="TextBox 33"/>
          <p:cNvSpPr txBox="1"/>
          <p:nvPr/>
        </p:nvSpPr>
        <p:spPr>
          <a:xfrm>
            <a:off x="7455116" y="2968252"/>
            <a:ext cx="1422184" cy="307777"/>
          </a:xfrm>
          <a:prstGeom prst="rect">
            <a:avLst/>
          </a:prstGeom>
          <a:noFill/>
        </p:spPr>
        <p:txBody>
          <a:bodyPr wrap="none" rtlCol="0">
            <a:spAutoFit/>
          </a:bodyPr>
          <a:lstStyle/>
          <a:p>
            <a:r>
              <a:rPr lang="en-US" dirty="0"/>
              <a:t>(</a:t>
            </a:r>
            <a:r>
              <a:rPr lang="en-US" dirty="0" err="1"/>
              <a:t>ie</a:t>
            </a:r>
            <a:r>
              <a:rPr lang="en-US" dirty="0"/>
              <a:t>. Need/Desire)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69686758"/>
      </p:ext>
    </p:extLst>
  </p:cSld>
  <p:clrMapOvr>
    <a:masterClrMapping/>
  </p:clrMapOvr>
  <mc:AlternateContent xmlns:mc="http://schemas.openxmlformats.org/markup-compatibility/2006" xmlns:p14="http://schemas.microsoft.com/office/powerpoint/2010/main">
    <mc:Choice Requires="p14">
      <p:transition spd="slow" p14:dur="2000" advTm="10669"/>
    </mc:Choice>
    <mc:Fallback xmlns="">
      <p:transition spd="slow" advTm="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dirty="0"/>
              <a:t>Output Description of</a:t>
            </a:r>
            <a:br>
              <a:rPr lang="en-029" dirty="0"/>
            </a:br>
            <a:r>
              <a:rPr lang="en-029" dirty="0"/>
              <a:t>Entrepreneurial Arch Segments</a:t>
            </a:r>
            <a:endParaRPr lang="en-US" dirty="0"/>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48877318"/>
      </p:ext>
    </p:extLst>
  </p:cSld>
  <p:clrMapOvr>
    <a:masterClrMapping/>
  </p:clrMapOvr>
  <mc:AlternateContent xmlns:mc="http://schemas.openxmlformats.org/markup-compatibility/2006" xmlns:p14="http://schemas.microsoft.com/office/powerpoint/2010/main">
    <mc:Choice Requires="p14">
      <p:transition spd="slow" p14:dur="2000" advTm="6640"/>
    </mc:Choice>
    <mc:Fallback xmlns="">
      <p:transition spd="slow" advTm="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7459"/>
            <a:ext cx="8763000" cy="5651941"/>
          </a:xfrm>
        </p:spPr>
        <p:txBody>
          <a:bodyPr/>
          <a:lstStyle/>
          <a:p>
            <a:pPr>
              <a:defRPr/>
            </a:pPr>
            <a:r>
              <a:rPr lang="en-US" sz="2000" strike="sngStrike" dirty="0"/>
              <a:t>Owner of problem</a:t>
            </a:r>
            <a:r>
              <a:rPr lang="en-US" sz="2000" b="1" dirty="0"/>
              <a:t> Customer (group the business serves) </a:t>
            </a:r>
            <a:r>
              <a:rPr lang="en-US" sz="2000" dirty="0"/>
              <a:t>Describe them.</a:t>
            </a:r>
            <a:endParaRPr lang="en-US" sz="2000" b="1" dirty="0"/>
          </a:p>
          <a:p>
            <a:pPr lvl="1">
              <a:defRPr/>
            </a:pPr>
            <a:r>
              <a:rPr lang="en-US" sz="1800" dirty="0"/>
              <a:t>Who has the issue?</a:t>
            </a:r>
          </a:p>
          <a:p>
            <a:pPr lvl="2">
              <a:defRPr/>
            </a:pPr>
            <a:r>
              <a:rPr lang="en-US" sz="1400" dirty="0"/>
              <a:t>In what </a:t>
            </a:r>
            <a:r>
              <a:rPr lang="en-US" sz="1400" u="sng" dirty="0"/>
              <a:t>segment</a:t>
            </a:r>
            <a:r>
              <a:rPr lang="en-US" sz="1400" dirty="0"/>
              <a:t> of what </a:t>
            </a:r>
            <a:r>
              <a:rPr lang="en-US" sz="1400" u="sng" dirty="0"/>
              <a:t>industry</a:t>
            </a:r>
            <a:r>
              <a:rPr lang="en-US" sz="1400" dirty="0"/>
              <a:t>  OR what addressable market is this an issue? </a:t>
            </a:r>
          </a:p>
          <a:p>
            <a:pPr>
              <a:defRPr/>
            </a:pPr>
            <a:endParaRPr lang="en-US" sz="2000" b="1" dirty="0"/>
          </a:p>
          <a:p>
            <a:pPr>
              <a:defRPr/>
            </a:pPr>
            <a:r>
              <a:rPr lang="en-US" sz="2000" b="1" dirty="0"/>
              <a:t>Motive </a:t>
            </a:r>
            <a:r>
              <a:rPr lang="en-US" sz="2000" dirty="0"/>
              <a:t>(to change. Why will people change?  What’s the issue the want resolved?)</a:t>
            </a:r>
            <a:endParaRPr lang="en-US" sz="2000" b="1" dirty="0"/>
          </a:p>
          <a:p>
            <a:pPr lvl="1">
              <a:defRPr/>
            </a:pPr>
            <a:r>
              <a:rPr lang="en-US" sz="1800" dirty="0"/>
              <a:t>What is the specific </a:t>
            </a:r>
            <a:r>
              <a:rPr lang="en-US" sz="1800" u="sng" dirty="0"/>
              <a:t>issue</a:t>
            </a:r>
            <a:r>
              <a:rPr lang="en-US" sz="1800" dirty="0"/>
              <a:t> you are trying to address?</a:t>
            </a:r>
          </a:p>
          <a:p>
            <a:pPr marL="457200" lvl="1" indent="0">
              <a:buNone/>
              <a:defRPr/>
            </a:pPr>
            <a:endParaRPr lang="en-US" sz="1400" dirty="0"/>
          </a:p>
          <a:p>
            <a:pPr>
              <a:defRPr/>
            </a:pPr>
            <a:r>
              <a:rPr lang="en-US" sz="2000" b="1" dirty="0"/>
              <a:t>Activities</a:t>
            </a:r>
            <a:r>
              <a:rPr lang="en-US" sz="2000" dirty="0"/>
              <a:t> (of the business. How will the business address the issue?)</a:t>
            </a:r>
            <a:endParaRPr lang="en-US" sz="2000" b="1" dirty="0"/>
          </a:p>
          <a:p>
            <a:pPr lvl="1">
              <a:defRPr/>
            </a:pPr>
            <a:r>
              <a:rPr lang="en-US" sz="1800" dirty="0"/>
              <a:t>What is your </a:t>
            </a:r>
            <a:r>
              <a:rPr lang="en-US" sz="1800" u="sng" dirty="0"/>
              <a:t>approach</a:t>
            </a:r>
            <a:r>
              <a:rPr lang="en-US" sz="1800" dirty="0"/>
              <a:t> to addressing this issue?</a:t>
            </a:r>
          </a:p>
          <a:p>
            <a:pPr lvl="1">
              <a:defRPr/>
            </a:pPr>
            <a:endParaRPr lang="en-US" sz="1400" dirty="0"/>
          </a:p>
          <a:p>
            <a:pPr>
              <a:defRPr/>
            </a:pPr>
            <a:r>
              <a:rPr lang="en-US" sz="2000" b="1" dirty="0"/>
              <a:t>Monetization</a:t>
            </a:r>
            <a:r>
              <a:rPr lang="en-US" sz="2000" dirty="0"/>
              <a:t> (Is this a valuable “target” for the business?)</a:t>
            </a:r>
          </a:p>
          <a:p>
            <a:pPr lvl="1">
              <a:defRPr/>
            </a:pPr>
            <a:r>
              <a:rPr lang="en-US" sz="1800" dirty="0"/>
              <a:t>How do you know this is a </a:t>
            </a:r>
            <a:r>
              <a:rPr lang="en-US" sz="1800" u="sng" dirty="0"/>
              <a:t>high-value</a:t>
            </a:r>
            <a:r>
              <a:rPr lang="en-US" sz="1800" dirty="0"/>
              <a:t> problem?</a:t>
            </a:r>
          </a:p>
          <a:p>
            <a:pPr lvl="2">
              <a:defRPr/>
            </a:pPr>
            <a:r>
              <a:rPr lang="en-029" sz="1400" dirty="0"/>
              <a:t>How is the issue being addressed today? What is their Best Alternative to a New Offering (BATNO)?</a:t>
            </a:r>
            <a:endParaRPr lang="en-US" sz="1400" dirty="0"/>
          </a:p>
          <a:p>
            <a:pPr lvl="1">
              <a:defRPr/>
            </a:pPr>
            <a:r>
              <a:rPr lang="en-US" sz="1800" dirty="0"/>
              <a:t>Given the approach, are you in a position to compete?  </a:t>
            </a:r>
          </a:p>
          <a:p>
            <a:pPr lvl="2">
              <a:defRPr/>
            </a:pPr>
            <a:r>
              <a:rPr lang="en-US" sz="1400" dirty="0"/>
              <a:t>Can you </a:t>
            </a:r>
            <a:r>
              <a:rPr lang="en-US" sz="1400" u="sng" dirty="0"/>
              <a:t>capture</a:t>
            </a:r>
            <a:r>
              <a:rPr lang="en-US" sz="1400" dirty="0"/>
              <a:t> any of the value you create for customers? (PVC: Positioning for Value Capture assessment)</a:t>
            </a:r>
          </a:p>
        </p:txBody>
      </p:sp>
      <p:sp>
        <p:nvSpPr>
          <p:cNvPr id="8" name="Slide Number Placeholder 3"/>
          <p:cNvSpPr>
            <a:spLocks noGrp="1"/>
          </p:cNvSpPr>
          <p:nvPr>
            <p:ph type="sldNum" sz="quarter" idx="10"/>
          </p:nvPr>
        </p:nvSpPr>
        <p:spPr>
          <a:xfrm>
            <a:off x="7086600" y="6400800"/>
            <a:ext cx="1905000" cy="457200"/>
          </a:xfrm>
        </p:spPr>
        <p:txBody>
          <a:bodyPr/>
          <a:lstStyle/>
          <a:p>
            <a:pPr algn="r">
              <a:defRPr/>
            </a:pPr>
            <a:fld id="{FCDF6C1F-3F1C-4213-B9BF-B551DBAB487C}" type="slidenum">
              <a:rPr lang="en-US" smtClean="0"/>
              <a:pPr algn="r">
                <a:defRPr/>
              </a:pPr>
              <a:t>12</a:t>
            </a:fld>
            <a:endParaRPr lang="en-US" dirty="0"/>
          </a:p>
        </p:txBody>
      </p:sp>
      <p:sp>
        <p:nvSpPr>
          <p:cNvPr id="2" name="Title 1"/>
          <p:cNvSpPr>
            <a:spLocks noGrp="1"/>
          </p:cNvSpPr>
          <p:nvPr>
            <p:ph type="title"/>
          </p:nvPr>
        </p:nvSpPr>
        <p:spPr/>
        <p:txBody>
          <a:bodyPr/>
          <a:lstStyle/>
          <a:p>
            <a:r>
              <a:rPr lang="en-029" dirty="0"/>
              <a:t>Opportunity Identification Output</a:t>
            </a:r>
            <a:endParaRPr lang="en-US" dirty="0"/>
          </a:p>
        </p:txBody>
      </p:sp>
      <p:sp>
        <p:nvSpPr>
          <p:cNvPr id="5" name="Left Brace 4"/>
          <p:cNvSpPr/>
          <p:nvPr/>
        </p:nvSpPr>
        <p:spPr bwMode="auto">
          <a:xfrm>
            <a:off x="381000" y="1066800"/>
            <a:ext cx="121918" cy="22098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rot="16200000">
            <a:off x="-975302" y="2115325"/>
            <a:ext cx="2404826" cy="307777"/>
          </a:xfrm>
          <a:prstGeom prst="rect">
            <a:avLst/>
          </a:prstGeom>
          <a:noFill/>
        </p:spPr>
        <p:txBody>
          <a:bodyPr wrap="none" rtlCol="0">
            <a:spAutoFit/>
          </a:bodyPr>
          <a:lstStyle/>
          <a:p>
            <a:r>
              <a:rPr lang="en-029" b="1" dirty="0"/>
              <a:t>Industry/Market Perspective</a:t>
            </a:r>
            <a:endParaRPr lang="en-US" b="1" dirty="0"/>
          </a:p>
        </p:txBody>
      </p:sp>
      <p:sp>
        <p:nvSpPr>
          <p:cNvPr id="9" name="TextBox 8"/>
          <p:cNvSpPr txBox="1"/>
          <p:nvPr/>
        </p:nvSpPr>
        <p:spPr>
          <a:xfrm rot="16200000">
            <a:off x="-657105" y="4676895"/>
            <a:ext cx="1768433" cy="307777"/>
          </a:xfrm>
          <a:prstGeom prst="rect">
            <a:avLst/>
          </a:prstGeom>
          <a:noFill/>
        </p:spPr>
        <p:txBody>
          <a:bodyPr wrap="none" rtlCol="0">
            <a:spAutoFit/>
          </a:bodyPr>
          <a:lstStyle/>
          <a:p>
            <a:r>
              <a:rPr lang="en-029" b="1" dirty="0"/>
              <a:t>Business Perspective</a:t>
            </a:r>
            <a:endParaRPr lang="en-US" b="1" dirty="0"/>
          </a:p>
        </p:txBody>
      </p:sp>
      <p:sp>
        <p:nvSpPr>
          <p:cNvPr id="10" name="Left Brace 9"/>
          <p:cNvSpPr/>
          <p:nvPr/>
        </p:nvSpPr>
        <p:spPr bwMode="auto">
          <a:xfrm>
            <a:off x="381000" y="3657600"/>
            <a:ext cx="152400" cy="25146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46699163"/>
      </p:ext>
    </p:extLst>
  </p:cSld>
  <p:clrMapOvr>
    <a:masterClrMapping/>
  </p:clrMapOvr>
  <mc:AlternateContent xmlns:mc="http://schemas.openxmlformats.org/markup-compatibility/2006" xmlns:p14="http://schemas.microsoft.com/office/powerpoint/2010/main">
    <mc:Choice Requires="p14">
      <p:transition spd="slow" p14:dur="2000" advTm="37362"/>
    </mc:Choice>
    <mc:Fallback xmlns="">
      <p:transition spd="slow" advTm="3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366712"/>
            <a:ext cx="8229600" cy="700088"/>
          </a:xfrm>
        </p:spPr>
        <p:txBody>
          <a:bodyPr/>
          <a:lstStyle/>
          <a:p>
            <a:r>
              <a:rPr lang="en-US" dirty="0"/>
              <a:t>Business Design Output:  </a:t>
            </a:r>
            <a:br>
              <a:rPr lang="en-US" dirty="0"/>
            </a:br>
            <a:r>
              <a:rPr lang="en-US" dirty="0"/>
              <a:t>  Getting more specific</a:t>
            </a:r>
            <a:endParaRPr lang="en-US" sz="3200" dirty="0"/>
          </a:p>
        </p:txBody>
      </p:sp>
      <p:sp>
        <p:nvSpPr>
          <p:cNvPr id="3" name="Content Placeholder 2"/>
          <p:cNvSpPr>
            <a:spLocks noGrp="1"/>
          </p:cNvSpPr>
          <p:nvPr>
            <p:ph idx="1"/>
          </p:nvPr>
        </p:nvSpPr>
        <p:spPr>
          <a:xfrm>
            <a:off x="647700" y="952059"/>
            <a:ext cx="8763000" cy="5651941"/>
          </a:xfrm>
        </p:spPr>
        <p:txBody>
          <a:bodyPr/>
          <a:lstStyle/>
          <a:p>
            <a:pPr>
              <a:defRPr/>
            </a:pPr>
            <a:r>
              <a:rPr lang="en-US" sz="2000" b="1" strike="sngStrike" dirty="0"/>
              <a:t>Owner </a:t>
            </a:r>
            <a:r>
              <a:rPr lang="en-US" sz="2000" strike="sngStrike" dirty="0"/>
              <a:t>(of the problem</a:t>
            </a:r>
            <a:r>
              <a:rPr lang="en-US" sz="2000" dirty="0"/>
              <a:t>. CUSTOMER.  Person who has the need/desire.)</a:t>
            </a:r>
          </a:p>
          <a:p>
            <a:pPr lvl="1">
              <a:defRPr/>
            </a:pPr>
            <a:r>
              <a:rPr lang="en-US" sz="1800" dirty="0"/>
              <a:t>Who (very specifically) are your customers and collaborators?</a:t>
            </a:r>
          </a:p>
          <a:p>
            <a:pPr lvl="2">
              <a:defRPr/>
            </a:pPr>
            <a:r>
              <a:rPr lang="en-US" sz="1400" dirty="0"/>
              <a:t>What is your target persona? (Need-based market segment?)</a:t>
            </a:r>
            <a:endParaRPr lang="en-US" sz="2000" b="1" dirty="0"/>
          </a:p>
          <a:p>
            <a:pPr>
              <a:defRPr/>
            </a:pPr>
            <a:r>
              <a:rPr lang="en-US" sz="2000" b="1" dirty="0"/>
              <a:t>Motive </a:t>
            </a:r>
            <a:r>
              <a:rPr lang="en-US" sz="2000" dirty="0"/>
              <a:t>(of the customer to do something different)</a:t>
            </a:r>
            <a:endParaRPr lang="en-US" sz="2000" b="1" dirty="0"/>
          </a:p>
          <a:p>
            <a:pPr lvl="1">
              <a:defRPr/>
            </a:pPr>
            <a:r>
              <a:rPr lang="en-US" sz="1800" dirty="0"/>
              <a:t>Why do your customers buy your product?</a:t>
            </a:r>
          </a:p>
          <a:p>
            <a:pPr lvl="3">
              <a:defRPr/>
            </a:pPr>
            <a:r>
              <a:rPr lang="en-US" sz="1400" dirty="0"/>
              <a:t>What value do you create/problem do you solve for the your customer?</a:t>
            </a:r>
          </a:p>
          <a:p>
            <a:pPr lvl="3">
              <a:defRPr/>
            </a:pPr>
            <a:r>
              <a:rPr lang="en-US" sz="1400" dirty="0"/>
              <a:t>How does your offering compare to existing solution? How is it better for your customer?</a:t>
            </a:r>
          </a:p>
          <a:p>
            <a:pPr>
              <a:defRPr/>
            </a:pPr>
            <a:r>
              <a:rPr lang="en-US" sz="2000" b="1" dirty="0"/>
              <a:t>Activities </a:t>
            </a:r>
            <a:r>
              <a:rPr lang="en-US" sz="2000" dirty="0"/>
              <a:t>(of the business)</a:t>
            </a:r>
            <a:endParaRPr lang="en-US" sz="2000" b="1" dirty="0"/>
          </a:p>
          <a:p>
            <a:pPr lvl="1">
              <a:defRPr/>
            </a:pPr>
            <a:r>
              <a:rPr lang="en-US" sz="1800" dirty="0"/>
              <a:t>Offering (product or service):  </a:t>
            </a:r>
          </a:p>
          <a:p>
            <a:pPr lvl="2">
              <a:defRPr/>
            </a:pPr>
            <a:r>
              <a:rPr lang="en-US" sz="1400" dirty="0"/>
              <a:t>What precisely is your product/service?</a:t>
            </a:r>
          </a:p>
          <a:p>
            <a:pPr lvl="1">
              <a:defRPr/>
            </a:pPr>
            <a:r>
              <a:rPr lang="en-US" sz="1800" dirty="0"/>
              <a:t>Actions (taken by the business):  </a:t>
            </a:r>
          </a:p>
          <a:p>
            <a:pPr lvl="2">
              <a:defRPr/>
            </a:pPr>
            <a:r>
              <a:rPr lang="en-US" sz="1400" dirty="0"/>
              <a:t>What precisely does the company do?  </a:t>
            </a:r>
          </a:p>
          <a:p>
            <a:pPr lvl="3">
              <a:defRPr/>
            </a:pPr>
            <a:r>
              <a:rPr lang="en-US" sz="1400" dirty="0"/>
              <a:t>How does this leverage your Capabilities?</a:t>
            </a:r>
          </a:p>
          <a:p>
            <a:pPr lvl="2">
              <a:defRPr/>
            </a:pPr>
            <a:r>
              <a:rPr lang="en-US" sz="1400" b="1" dirty="0"/>
              <a:t>What activities do you leverage from the existing ecosystem?</a:t>
            </a:r>
            <a:endParaRPr lang="en-US" sz="2000" b="1" dirty="0"/>
          </a:p>
          <a:p>
            <a:pPr>
              <a:defRPr/>
            </a:pPr>
            <a:r>
              <a:rPr lang="en-US" sz="2000" b="1" dirty="0"/>
              <a:t>Monetization</a:t>
            </a:r>
            <a:endParaRPr lang="en-US" sz="2000" dirty="0"/>
          </a:p>
          <a:p>
            <a:pPr lvl="1">
              <a:defRPr/>
            </a:pPr>
            <a:r>
              <a:rPr lang="en-US" sz="1800" dirty="0"/>
              <a:t>How does your company make money (revenue model)?</a:t>
            </a:r>
          </a:p>
          <a:p>
            <a:pPr lvl="1">
              <a:defRPr/>
            </a:pPr>
            <a:r>
              <a:rPr lang="en-US" sz="1800" dirty="0"/>
              <a:t>What is the value capture mechanism? (another way of asking “revenue model”)</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13</a:t>
            </a:fld>
            <a:endParaRPr lang="en-US" dirty="0"/>
          </a:p>
        </p:txBody>
      </p:sp>
      <p:sp>
        <p:nvSpPr>
          <p:cNvPr id="5" name="Left Brace 4"/>
          <p:cNvSpPr/>
          <p:nvPr/>
        </p:nvSpPr>
        <p:spPr bwMode="auto">
          <a:xfrm>
            <a:off x="381000" y="1066800"/>
            <a:ext cx="121918" cy="192024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rot="16200000">
            <a:off x="-704362" y="1844385"/>
            <a:ext cx="1862946" cy="307777"/>
          </a:xfrm>
          <a:prstGeom prst="rect">
            <a:avLst/>
          </a:prstGeom>
          <a:noFill/>
        </p:spPr>
        <p:txBody>
          <a:bodyPr wrap="none" rtlCol="0">
            <a:spAutoFit/>
          </a:bodyPr>
          <a:lstStyle/>
          <a:p>
            <a:r>
              <a:rPr lang="en-029" b="1" dirty="0"/>
              <a:t>Customer Perspective</a:t>
            </a:r>
            <a:endParaRPr lang="en-US" b="1" dirty="0"/>
          </a:p>
        </p:txBody>
      </p:sp>
      <p:sp>
        <p:nvSpPr>
          <p:cNvPr id="8" name="TextBox 7"/>
          <p:cNvSpPr txBox="1"/>
          <p:nvPr/>
        </p:nvSpPr>
        <p:spPr>
          <a:xfrm rot="16200000">
            <a:off x="-657105" y="4768928"/>
            <a:ext cx="1768433" cy="307777"/>
          </a:xfrm>
          <a:prstGeom prst="rect">
            <a:avLst/>
          </a:prstGeom>
          <a:noFill/>
        </p:spPr>
        <p:txBody>
          <a:bodyPr wrap="none" rtlCol="0">
            <a:spAutoFit/>
          </a:bodyPr>
          <a:lstStyle/>
          <a:p>
            <a:r>
              <a:rPr lang="en-029" b="1" dirty="0"/>
              <a:t>Business Perspective</a:t>
            </a:r>
            <a:endParaRPr lang="en-US" b="1" dirty="0"/>
          </a:p>
        </p:txBody>
      </p:sp>
      <p:sp>
        <p:nvSpPr>
          <p:cNvPr id="9" name="Left Brace 8"/>
          <p:cNvSpPr/>
          <p:nvPr/>
        </p:nvSpPr>
        <p:spPr bwMode="auto">
          <a:xfrm>
            <a:off x="381000" y="3200400"/>
            <a:ext cx="152400" cy="292608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81592203"/>
      </p:ext>
    </p:extLst>
  </p:cSld>
  <p:clrMapOvr>
    <a:masterClrMapping/>
  </p:clrMapOvr>
  <mc:AlternateContent xmlns:mc="http://schemas.openxmlformats.org/markup-compatibility/2006" xmlns:p14="http://schemas.microsoft.com/office/powerpoint/2010/main">
    <mc:Choice Requires="p14">
      <p:transition spd="slow" p14:dur="2000" advTm="36857"/>
    </mc:Choice>
    <mc:Fallback xmlns="">
      <p:transition spd="slow" advTm="3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366712"/>
            <a:ext cx="8229600" cy="700088"/>
          </a:xfrm>
        </p:spPr>
        <p:txBody>
          <a:bodyPr/>
          <a:lstStyle/>
          <a:p>
            <a:r>
              <a:rPr lang="en-US" dirty="0"/>
              <a:t>Business Assessment Output:  </a:t>
            </a:r>
            <a:br>
              <a:rPr lang="en-US" dirty="0"/>
            </a:br>
            <a:r>
              <a:rPr lang="en-US" dirty="0"/>
              <a:t>  Quantify the description &amp; Assessment</a:t>
            </a:r>
            <a:endParaRPr lang="en-US" sz="3200" dirty="0"/>
          </a:p>
        </p:txBody>
      </p:sp>
      <p:sp>
        <p:nvSpPr>
          <p:cNvPr id="3" name="Content Placeholder 2"/>
          <p:cNvSpPr>
            <a:spLocks noGrp="1"/>
          </p:cNvSpPr>
          <p:nvPr>
            <p:ph idx="1"/>
          </p:nvPr>
        </p:nvSpPr>
        <p:spPr>
          <a:xfrm>
            <a:off x="381000" y="914400"/>
            <a:ext cx="8763000" cy="5651941"/>
          </a:xfrm>
        </p:spPr>
        <p:txBody>
          <a:bodyPr/>
          <a:lstStyle/>
          <a:p>
            <a:pPr>
              <a:defRPr/>
            </a:pPr>
            <a:r>
              <a:rPr lang="en-US" sz="2000" b="1" dirty="0"/>
              <a:t>Motive </a:t>
            </a:r>
            <a:r>
              <a:rPr lang="en-US" sz="2000" dirty="0"/>
              <a:t>(of your customer)</a:t>
            </a:r>
            <a:endParaRPr lang="en-US" sz="2000" b="1" dirty="0"/>
          </a:p>
          <a:p>
            <a:pPr lvl="1">
              <a:defRPr/>
            </a:pPr>
            <a:r>
              <a:rPr lang="en-US" sz="1800" dirty="0"/>
              <a:t>What are your customer willing to pay for your offering?</a:t>
            </a:r>
          </a:p>
          <a:p>
            <a:pPr>
              <a:defRPr/>
            </a:pPr>
            <a:r>
              <a:rPr lang="en-US" sz="2000" b="1" strike="sngStrike" dirty="0"/>
              <a:t>Owner</a:t>
            </a:r>
            <a:r>
              <a:rPr lang="en-US" sz="2000" b="1" dirty="0"/>
              <a:t> </a:t>
            </a:r>
            <a:r>
              <a:rPr lang="en-US" sz="2000" dirty="0"/>
              <a:t>(of the problem, i.e. your </a:t>
            </a:r>
            <a:r>
              <a:rPr lang="en-US" sz="2000" b="1" dirty="0"/>
              <a:t>customer</a:t>
            </a:r>
            <a:r>
              <a:rPr lang="en-US" sz="2000" dirty="0"/>
              <a:t>)</a:t>
            </a:r>
            <a:endParaRPr lang="en-US" sz="2000" b="1" dirty="0"/>
          </a:p>
          <a:p>
            <a:pPr lvl="1">
              <a:defRPr/>
            </a:pPr>
            <a:r>
              <a:rPr lang="en-US" sz="1800" dirty="0"/>
              <a:t>How many customers are there?</a:t>
            </a:r>
          </a:p>
          <a:p>
            <a:pPr lvl="2">
              <a:defRPr/>
            </a:pPr>
            <a:r>
              <a:rPr lang="en-US" sz="1400" dirty="0"/>
              <a:t>How did you segment them?  Can you grow from segment to segment?</a:t>
            </a:r>
          </a:p>
          <a:p>
            <a:pPr>
              <a:defRPr/>
            </a:pPr>
            <a:r>
              <a:rPr lang="en-US" sz="2000" b="1" dirty="0"/>
              <a:t>Activities </a:t>
            </a:r>
            <a:r>
              <a:rPr lang="en-US" sz="2000" dirty="0"/>
              <a:t>(of the business)</a:t>
            </a:r>
          </a:p>
          <a:p>
            <a:pPr lvl="1">
              <a:defRPr/>
            </a:pPr>
            <a:r>
              <a:rPr lang="en-US" sz="1800" dirty="0"/>
              <a:t>What will your offering cost to produce?</a:t>
            </a:r>
          </a:p>
          <a:p>
            <a:pPr lvl="1">
              <a:defRPr/>
            </a:pPr>
            <a:r>
              <a:rPr lang="en-US" sz="1800" dirty="0"/>
              <a:t>How much will your collaborators charge?</a:t>
            </a:r>
          </a:p>
          <a:p>
            <a:pPr lvl="1">
              <a:defRPr/>
            </a:pPr>
            <a:r>
              <a:rPr lang="en-029" sz="1800" dirty="0"/>
              <a:t>How much up-front money (</a:t>
            </a:r>
            <a:r>
              <a:rPr lang="en-029" sz="1800" dirty="0" err="1"/>
              <a:t>startup</a:t>
            </a:r>
            <a:r>
              <a:rPr lang="en-029" sz="1800" dirty="0"/>
              <a:t> cash) will it take to get started?</a:t>
            </a:r>
            <a:endParaRPr lang="en-US" sz="2400" dirty="0"/>
          </a:p>
          <a:p>
            <a:pPr>
              <a:defRPr/>
            </a:pPr>
            <a:r>
              <a:rPr lang="en-US" sz="2000" b="1" dirty="0"/>
              <a:t>Monetization </a:t>
            </a:r>
            <a:endParaRPr lang="en-US" sz="2000" dirty="0"/>
          </a:p>
          <a:p>
            <a:pPr lvl="1">
              <a:defRPr/>
            </a:pPr>
            <a:r>
              <a:rPr lang="en-US" sz="1800" dirty="0"/>
              <a:t>How much money can you make? (what are your margins, Gross?  Operating?)</a:t>
            </a:r>
          </a:p>
          <a:p>
            <a:pPr lvl="2">
              <a:defRPr/>
            </a:pPr>
            <a:r>
              <a:rPr lang="en-029" sz="1400" dirty="0"/>
              <a:t>On a complete operating basis (income statement analysis)? </a:t>
            </a:r>
          </a:p>
          <a:p>
            <a:pPr>
              <a:defRPr/>
            </a:pPr>
            <a:r>
              <a:rPr lang="en-029" sz="2200" dirty="0"/>
              <a:t>Financial assessment</a:t>
            </a:r>
          </a:p>
          <a:p>
            <a:pPr lvl="1">
              <a:defRPr/>
            </a:pPr>
            <a:r>
              <a:rPr lang="en-029" sz="1800" dirty="0"/>
              <a:t>What is are your operating break-even numbers?</a:t>
            </a:r>
          </a:p>
          <a:p>
            <a:pPr lvl="1">
              <a:defRPr/>
            </a:pPr>
            <a:r>
              <a:rPr lang="en-029" sz="1800" dirty="0"/>
              <a:t>How long will it take to make enough money to pay off the start-up costs?</a:t>
            </a:r>
          </a:p>
          <a:p>
            <a:pPr lvl="1">
              <a:defRPr/>
            </a:pPr>
            <a:r>
              <a:rPr lang="en-029" sz="1800" dirty="0"/>
              <a:t>Is this venture attractive to outside investors (if so, what type)?</a:t>
            </a:r>
            <a:endParaRPr lang="en-US" sz="1800" dirty="0"/>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14</a:t>
            </a:fld>
            <a:endParaRPr lang="en-US" dirty="0"/>
          </a:p>
        </p:txBody>
      </p:sp>
      <p:sp>
        <p:nvSpPr>
          <p:cNvPr id="5" name="Left Brace 4"/>
          <p:cNvSpPr/>
          <p:nvPr/>
        </p:nvSpPr>
        <p:spPr bwMode="auto">
          <a:xfrm>
            <a:off x="381000" y="1066800"/>
            <a:ext cx="121918" cy="13716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rot="16200000">
            <a:off x="-704362" y="1691985"/>
            <a:ext cx="1862946" cy="307777"/>
          </a:xfrm>
          <a:prstGeom prst="rect">
            <a:avLst/>
          </a:prstGeom>
          <a:noFill/>
        </p:spPr>
        <p:txBody>
          <a:bodyPr wrap="none" rtlCol="0">
            <a:spAutoFit/>
          </a:bodyPr>
          <a:lstStyle/>
          <a:p>
            <a:r>
              <a:rPr lang="en-029" b="1" dirty="0"/>
              <a:t>Customer Perspective</a:t>
            </a:r>
            <a:endParaRPr lang="en-US" b="1" dirty="0"/>
          </a:p>
        </p:txBody>
      </p:sp>
      <p:sp>
        <p:nvSpPr>
          <p:cNvPr id="8" name="TextBox 7"/>
          <p:cNvSpPr txBox="1"/>
          <p:nvPr/>
        </p:nvSpPr>
        <p:spPr>
          <a:xfrm rot="16200000">
            <a:off x="-657105" y="3549728"/>
            <a:ext cx="1768433" cy="307777"/>
          </a:xfrm>
          <a:prstGeom prst="rect">
            <a:avLst/>
          </a:prstGeom>
          <a:noFill/>
        </p:spPr>
        <p:txBody>
          <a:bodyPr wrap="none" rtlCol="0">
            <a:spAutoFit/>
          </a:bodyPr>
          <a:lstStyle/>
          <a:p>
            <a:r>
              <a:rPr lang="en-029" b="1" dirty="0"/>
              <a:t>Business Perspective</a:t>
            </a:r>
            <a:endParaRPr lang="en-US" b="1" dirty="0"/>
          </a:p>
        </p:txBody>
      </p:sp>
      <p:sp>
        <p:nvSpPr>
          <p:cNvPr id="9" name="Left Brace 8"/>
          <p:cNvSpPr/>
          <p:nvPr/>
        </p:nvSpPr>
        <p:spPr bwMode="auto">
          <a:xfrm>
            <a:off x="381000" y="2590800"/>
            <a:ext cx="152400" cy="219456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 name="Left Brace 9"/>
          <p:cNvSpPr/>
          <p:nvPr/>
        </p:nvSpPr>
        <p:spPr bwMode="auto">
          <a:xfrm>
            <a:off x="381000" y="4953000"/>
            <a:ext cx="152400" cy="128016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rot="16200000">
            <a:off x="-627679" y="5541544"/>
            <a:ext cx="1715534" cy="307777"/>
          </a:xfrm>
          <a:prstGeom prst="rect">
            <a:avLst/>
          </a:prstGeom>
          <a:noFill/>
        </p:spPr>
        <p:txBody>
          <a:bodyPr wrap="none" rtlCol="0">
            <a:spAutoFit/>
          </a:bodyPr>
          <a:lstStyle/>
          <a:p>
            <a:r>
              <a:rPr lang="en-029" b="1" dirty="0"/>
              <a:t>Finance Perspective</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530583290"/>
      </p:ext>
    </p:extLst>
  </p:cSld>
  <p:clrMapOvr>
    <a:masterClrMapping/>
  </p:clrMapOvr>
  <mc:AlternateContent xmlns:mc="http://schemas.openxmlformats.org/markup-compatibility/2006" xmlns:p14="http://schemas.microsoft.com/office/powerpoint/2010/main">
    <mc:Choice Requires="p14">
      <p:transition spd="slow" p14:dur="2000" advTm="74072"/>
    </mc:Choice>
    <mc:Fallback xmlns="">
      <p:transition spd="slow" advTm="7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84569" y="304800"/>
            <a:ext cx="8153400" cy="609600"/>
          </a:xfrm>
        </p:spPr>
        <p:txBody>
          <a:bodyPr/>
          <a:lstStyle/>
          <a:p>
            <a:pPr eaLnBrk="1" hangingPunct="1"/>
            <a:r>
              <a:rPr lang="en-US" sz="3200" dirty="0"/>
              <a:t>Four Points-of-View of a New Business</a:t>
            </a:r>
            <a:endParaRPr lang="en-US" sz="3200" b="1" dirty="0"/>
          </a:p>
        </p:txBody>
      </p:sp>
      <p:sp>
        <p:nvSpPr>
          <p:cNvPr id="29700" name="Text Box 6"/>
          <p:cNvSpPr txBox="1">
            <a:spLocks noChangeArrowheads="1"/>
          </p:cNvSpPr>
          <p:nvPr/>
        </p:nvSpPr>
        <p:spPr bwMode="auto">
          <a:xfrm>
            <a:off x="3838159" y="3361450"/>
            <a:ext cx="8451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b="1" dirty="0">
                <a:solidFill>
                  <a:schemeClr val="tx2"/>
                </a:solidFill>
              </a:rPr>
              <a:t>The</a:t>
            </a:r>
          </a:p>
          <a:p>
            <a:pPr algn="ctr"/>
            <a:r>
              <a:rPr lang="en-US" b="1" dirty="0">
                <a:solidFill>
                  <a:schemeClr val="tx2"/>
                </a:solidFill>
              </a:rPr>
              <a:t>Business</a:t>
            </a:r>
          </a:p>
        </p:txBody>
      </p:sp>
      <p:sp>
        <p:nvSpPr>
          <p:cNvPr id="29701" name="AutoShape 8"/>
          <p:cNvSpPr>
            <a:spLocks noChangeAspect="1" noChangeArrowheads="1"/>
          </p:cNvSpPr>
          <p:nvPr/>
        </p:nvSpPr>
        <p:spPr bwMode="auto">
          <a:xfrm>
            <a:off x="2505701" y="3376172"/>
            <a:ext cx="925830" cy="493777"/>
          </a:xfrm>
          <a:prstGeom prst="rightArrow">
            <a:avLst>
              <a:gd name="adj1" fmla="val 50000"/>
              <a:gd name="adj2" fmla="val 46875"/>
            </a:avLst>
          </a:prstGeom>
          <a:solidFill>
            <a:srgbClr val="0C1C8C"/>
          </a:solidFill>
          <a:ln w="9525">
            <a:solidFill>
              <a:schemeClr val="tx2"/>
            </a:solidFill>
            <a:miter lim="800000"/>
            <a:headEnd/>
            <a:tailEnd/>
          </a:ln>
        </p:spPr>
        <p:txBody>
          <a:bodyPr wrap="none" anchor="ctr"/>
          <a:lstStyle/>
          <a:p>
            <a:pPr algn="ctr"/>
            <a:endParaRPr lang="en-US" sz="1800">
              <a:solidFill>
                <a:schemeClr val="tx2"/>
              </a:solidFill>
            </a:endParaRPr>
          </a:p>
        </p:txBody>
      </p:sp>
      <p:sp>
        <p:nvSpPr>
          <p:cNvPr id="29702" name="AutoShape 9"/>
          <p:cNvSpPr>
            <a:spLocks noChangeAspect="1" noChangeArrowheads="1"/>
          </p:cNvSpPr>
          <p:nvPr/>
        </p:nvSpPr>
        <p:spPr bwMode="auto">
          <a:xfrm rot="16200000">
            <a:off x="3797795" y="5013649"/>
            <a:ext cx="925830" cy="493777"/>
          </a:xfrm>
          <a:prstGeom prst="rightArrow">
            <a:avLst>
              <a:gd name="adj1" fmla="val 50000"/>
              <a:gd name="adj2" fmla="val 46875"/>
            </a:avLst>
          </a:prstGeom>
          <a:solidFill>
            <a:srgbClr val="0C1C8C"/>
          </a:solidFill>
          <a:ln w="9525">
            <a:solidFill>
              <a:schemeClr val="tx2"/>
            </a:solidFill>
            <a:miter lim="800000"/>
            <a:headEnd/>
            <a:tailEnd/>
          </a:ln>
        </p:spPr>
        <p:txBody>
          <a:bodyPr vert="eaVert" wrap="none" anchor="ctr"/>
          <a:lstStyle/>
          <a:p>
            <a:pPr algn="ctr"/>
            <a:endParaRPr lang="en-US" sz="1800">
              <a:solidFill>
                <a:schemeClr val="tx2"/>
              </a:solidFill>
            </a:endParaRPr>
          </a:p>
        </p:txBody>
      </p:sp>
      <p:sp>
        <p:nvSpPr>
          <p:cNvPr id="29703" name="AutoShape 10"/>
          <p:cNvSpPr>
            <a:spLocks noChangeAspect="1" noChangeArrowheads="1"/>
          </p:cNvSpPr>
          <p:nvPr/>
        </p:nvSpPr>
        <p:spPr bwMode="auto">
          <a:xfrm rot="5400000">
            <a:off x="3797795" y="1740027"/>
            <a:ext cx="925830" cy="493777"/>
          </a:xfrm>
          <a:prstGeom prst="rightArrow">
            <a:avLst>
              <a:gd name="adj1" fmla="val 50000"/>
              <a:gd name="adj2" fmla="val 46875"/>
            </a:avLst>
          </a:prstGeom>
          <a:solidFill>
            <a:srgbClr val="0C1C8C"/>
          </a:solidFill>
          <a:ln w="9525">
            <a:solidFill>
              <a:schemeClr val="tx2"/>
            </a:solidFill>
            <a:miter lim="800000"/>
            <a:headEnd/>
            <a:tailEnd/>
          </a:ln>
        </p:spPr>
        <p:txBody>
          <a:bodyPr rot="10800000" vert="eaVert" wrap="none" anchor="ctr"/>
          <a:lstStyle/>
          <a:p>
            <a:pPr algn="ctr"/>
            <a:endParaRPr lang="en-US" sz="1800">
              <a:solidFill>
                <a:schemeClr val="tx2"/>
              </a:solidFill>
            </a:endParaRPr>
          </a:p>
        </p:txBody>
      </p:sp>
      <p:sp>
        <p:nvSpPr>
          <p:cNvPr id="29704" name="AutoShape 11"/>
          <p:cNvSpPr>
            <a:spLocks noChangeAspect="1" noChangeArrowheads="1"/>
          </p:cNvSpPr>
          <p:nvPr/>
        </p:nvSpPr>
        <p:spPr bwMode="auto">
          <a:xfrm rot="10800000">
            <a:off x="5161270" y="3376171"/>
            <a:ext cx="925830" cy="493777"/>
          </a:xfrm>
          <a:prstGeom prst="rightArrow">
            <a:avLst>
              <a:gd name="adj1" fmla="val 50000"/>
              <a:gd name="adj2" fmla="val 46875"/>
            </a:avLst>
          </a:prstGeom>
          <a:solidFill>
            <a:srgbClr val="0C1C8C"/>
          </a:solidFill>
          <a:ln w="9525">
            <a:solidFill>
              <a:schemeClr val="tx2"/>
            </a:solidFill>
            <a:miter lim="800000"/>
            <a:headEnd/>
            <a:tailEnd/>
          </a:ln>
        </p:spPr>
        <p:txBody>
          <a:bodyPr rot="10800000" wrap="none" anchor="ctr"/>
          <a:lstStyle/>
          <a:p>
            <a:pPr algn="ctr"/>
            <a:endParaRPr lang="en-US" sz="1800">
              <a:solidFill>
                <a:schemeClr val="tx2"/>
              </a:solidFill>
            </a:endParaRPr>
          </a:p>
        </p:txBody>
      </p:sp>
      <p:sp>
        <p:nvSpPr>
          <p:cNvPr id="29705" name="Text Box 13"/>
          <p:cNvSpPr txBox="1">
            <a:spLocks noChangeArrowheads="1"/>
          </p:cNvSpPr>
          <p:nvPr/>
        </p:nvSpPr>
        <p:spPr bwMode="auto">
          <a:xfrm>
            <a:off x="3537629" y="1066800"/>
            <a:ext cx="1446165" cy="400110"/>
          </a:xfrm>
          <a:prstGeom prst="rect">
            <a:avLst/>
          </a:prstGeom>
          <a:solidFill>
            <a:schemeClr val="bg1"/>
          </a:solidFill>
          <a:ln w="28575">
            <a:noFill/>
            <a:miter lim="800000"/>
            <a:headEnd/>
            <a:tailEnd/>
          </a:ln>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sz="2000" b="1" dirty="0">
                <a:solidFill>
                  <a:schemeClr val="tx2"/>
                </a:solidFill>
              </a:rPr>
              <a:t>Customer’s</a:t>
            </a:r>
          </a:p>
        </p:txBody>
      </p:sp>
      <p:sp>
        <p:nvSpPr>
          <p:cNvPr id="29706" name="Text Box 14"/>
          <p:cNvSpPr txBox="1">
            <a:spLocks noChangeArrowheads="1"/>
          </p:cNvSpPr>
          <p:nvPr/>
        </p:nvSpPr>
        <p:spPr bwMode="auto">
          <a:xfrm>
            <a:off x="1126894" y="3469172"/>
            <a:ext cx="1313308" cy="400110"/>
          </a:xfrm>
          <a:prstGeom prst="rect">
            <a:avLst/>
          </a:prstGeom>
          <a:solidFill>
            <a:schemeClr val="bg1"/>
          </a:solidFill>
          <a:ln w="28575">
            <a:noFill/>
            <a:miter lim="800000"/>
            <a:headEnd/>
            <a:tailEnd/>
          </a:ln>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sz="2000" b="1" dirty="0">
                <a:solidFill>
                  <a:schemeClr val="tx2"/>
                </a:solidFill>
              </a:rPr>
              <a:t>Industry’s</a:t>
            </a:r>
          </a:p>
        </p:txBody>
      </p:sp>
      <p:sp>
        <p:nvSpPr>
          <p:cNvPr id="29707" name="Text Box 15"/>
          <p:cNvSpPr txBox="1">
            <a:spLocks noChangeArrowheads="1"/>
          </p:cNvSpPr>
          <p:nvPr/>
        </p:nvSpPr>
        <p:spPr bwMode="auto">
          <a:xfrm>
            <a:off x="3082183" y="5864423"/>
            <a:ext cx="2357057" cy="400110"/>
          </a:xfrm>
          <a:prstGeom prst="rect">
            <a:avLst/>
          </a:prstGeom>
          <a:solidFill>
            <a:schemeClr val="bg1"/>
          </a:solidFill>
          <a:ln w="28575">
            <a:noFill/>
            <a:miter lim="800000"/>
            <a:headEnd/>
            <a:tailEnd/>
          </a:ln>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sz="2000" b="1" dirty="0">
                <a:solidFill>
                  <a:schemeClr val="tx2"/>
                </a:solidFill>
              </a:rPr>
              <a:t>The Entrepreneur’s</a:t>
            </a:r>
          </a:p>
        </p:txBody>
      </p:sp>
      <p:sp>
        <p:nvSpPr>
          <p:cNvPr id="29708" name="Text Box 16"/>
          <p:cNvSpPr txBox="1">
            <a:spLocks noChangeArrowheads="1"/>
          </p:cNvSpPr>
          <p:nvPr/>
        </p:nvSpPr>
        <p:spPr bwMode="auto">
          <a:xfrm>
            <a:off x="5872368" y="3469172"/>
            <a:ext cx="2706062" cy="400110"/>
          </a:xfrm>
          <a:prstGeom prst="rect">
            <a:avLst/>
          </a:prstGeom>
          <a:solidFill>
            <a:schemeClr val="bg1"/>
          </a:solidFill>
          <a:ln w="28575">
            <a:noFill/>
            <a:miter lim="800000"/>
            <a:headEnd/>
            <a:tailEnd/>
          </a:ln>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ctr"/>
            <a:r>
              <a:rPr lang="en-US" sz="2000" b="1" dirty="0">
                <a:solidFill>
                  <a:schemeClr val="tx2"/>
                </a:solidFill>
              </a:rPr>
              <a:t>Financier’s / Investor’s</a:t>
            </a:r>
          </a:p>
        </p:txBody>
      </p:sp>
      <p:sp>
        <p:nvSpPr>
          <p:cNvPr id="14" name="Slide Number Placeholder 3"/>
          <p:cNvSpPr>
            <a:spLocks noGrp="1"/>
          </p:cNvSpPr>
          <p:nvPr>
            <p:ph type="sldNum" sz="quarter" idx="4294967295"/>
          </p:nvPr>
        </p:nvSpPr>
        <p:spPr>
          <a:xfrm>
            <a:off x="8534400" y="6477000"/>
            <a:ext cx="609600" cy="304800"/>
          </a:xfrm>
          <a:prstGeom prst="rect">
            <a:avLst/>
          </a:prstGeom>
        </p:spPr>
        <p:txBody>
          <a:bodyPr/>
          <a:lstStyle/>
          <a:p>
            <a:pPr eaLnBrk="1" hangingPunct="1">
              <a:defRPr/>
            </a:pPr>
            <a:fld id="{1961CA80-5175-4925-A9EB-F79BE3401ADB}" type="slidenum">
              <a:rPr lang="en-US" sz="1200" smtClean="0">
                <a:solidFill>
                  <a:schemeClr val="tx2"/>
                </a:solidFill>
              </a:rPr>
              <a:pPr eaLnBrk="1" hangingPunct="1">
                <a:defRPr/>
              </a:pPr>
              <a:t>15</a:t>
            </a:fld>
            <a:endParaRPr lang="en-US" sz="1200" dirty="0">
              <a:solidFill>
                <a:schemeClr val="tx2"/>
              </a:solidFill>
            </a:endParaRPr>
          </a:p>
        </p:txBody>
      </p:sp>
      <p:sp>
        <p:nvSpPr>
          <p:cNvPr id="16" name="Diamond 15"/>
          <p:cNvSpPr/>
          <p:nvPr/>
        </p:nvSpPr>
        <p:spPr bwMode="auto">
          <a:xfrm>
            <a:off x="3712190" y="2674120"/>
            <a:ext cx="1097041" cy="1897880"/>
          </a:xfrm>
          <a:prstGeom prst="diamond">
            <a:avLst/>
          </a:pr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114607412"/>
      </p:ext>
    </p:extLst>
  </p:cSld>
  <p:clrMapOvr>
    <a:masterClrMapping/>
  </p:clrMapOvr>
  <mc:AlternateContent xmlns:mc="http://schemas.openxmlformats.org/markup-compatibility/2006" xmlns:p14="http://schemas.microsoft.com/office/powerpoint/2010/main">
    <mc:Choice Requires="p14">
      <p:transition spd="slow" p14:dur="2000" advTm="29346"/>
    </mc:Choice>
    <mc:Fallback xmlns="">
      <p:transition spd="slow" advTm="2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 Imran</a:t>
            </a:r>
          </a:p>
        </p:txBody>
      </p:sp>
      <p:sp>
        <p:nvSpPr>
          <p:cNvPr id="4" name="Slide Number Placeholder 3"/>
          <p:cNvSpPr>
            <a:spLocks noGrp="1"/>
          </p:cNvSpPr>
          <p:nvPr>
            <p:ph type="sldNum" sz="quarter" idx="4294967295"/>
          </p:nvPr>
        </p:nvSpPr>
        <p:spPr>
          <a:xfrm>
            <a:off x="7010400" y="6400800"/>
            <a:ext cx="1905000" cy="457200"/>
          </a:xfrm>
          <a:prstGeom prst="rect">
            <a:avLst/>
          </a:prstGeom>
        </p:spPr>
        <p:txBody>
          <a:bodyPr/>
          <a:lstStyle/>
          <a:p>
            <a:pPr algn="r">
              <a:defRPr/>
            </a:pPr>
            <a:fld id="{4D6F8EAF-F09C-4ABC-A386-EB508159BD24}" type="slidenum">
              <a:rPr lang="en-US" smtClean="0"/>
              <a:pPr algn="r">
                <a:defRPr/>
              </a:pPr>
              <a:t>16</a:t>
            </a:fld>
            <a:endParaRPr lang="en-US" dirty="0"/>
          </a:p>
        </p:txBody>
      </p:sp>
      <p:sp>
        <p:nvSpPr>
          <p:cNvPr id="7" name="Content Placeholder 6"/>
          <p:cNvSpPr>
            <a:spLocks noGrp="1"/>
          </p:cNvSpPr>
          <p:nvPr>
            <p:ph idx="1"/>
          </p:nvPr>
        </p:nvSpPr>
        <p:spPr/>
        <p:txBody>
          <a:bodyPr/>
          <a:lstStyle/>
          <a:p>
            <a:r>
              <a:rPr lang="en-US" sz="1800" dirty="0"/>
              <a:t>…is an Indian entrepreneur and venture capitalist. Imran has formed 19 companies since the early 80s and holds over 140 patents.</a:t>
            </a:r>
          </a:p>
          <a:p>
            <a:r>
              <a:rPr lang="en-US" sz="1800" dirty="0"/>
              <a:t>He studied both electrical and biomedical engineering. He received his BS in electrical engineering and his MS in biomedical engineering and attended three years of Medical School before deciding to leave and work on the first implantable </a:t>
            </a:r>
            <a:r>
              <a:rPr lang="en-US" sz="1800" dirty="0" err="1"/>
              <a:t>cardioverter</a:t>
            </a:r>
            <a:r>
              <a:rPr lang="en-US" sz="1800" dirty="0"/>
              <a:t>-defibrillator with Intec Systems, which was acquired by Eli Lilly, spun out to form Guidant, and acquired by Boston Scientific in 2006 for $27.5B</a:t>
            </a:r>
          </a:p>
          <a:p>
            <a:r>
              <a:rPr lang="en-US" sz="1800" dirty="0"/>
              <a:t>Imran is recognized for his history as a scientist, inventor, entrepreneur and investor of medical technology companies. He is the founder and Chairman of </a:t>
            </a:r>
            <a:r>
              <a:rPr lang="en-US" sz="1800" dirty="0" err="1"/>
              <a:t>InCube</a:t>
            </a:r>
            <a:r>
              <a:rPr lang="en-US" sz="1800" dirty="0"/>
              <a:t> Labs, LLC, a research laboratory and business incubator for medical and technology companies. Through </a:t>
            </a:r>
            <a:r>
              <a:rPr lang="en-US" sz="1800" dirty="0" err="1"/>
              <a:t>InCube</a:t>
            </a:r>
            <a:r>
              <a:rPr lang="en-US" sz="1800" dirty="0"/>
              <a:t> Labs, and prior to its establishment, he has founded numerous medical and high technology companies. Imran currently serves as a Director for a number of life science companies</a:t>
            </a:r>
          </a:p>
          <a:p>
            <a:endParaRPr lang="en-US" sz="1800" dirty="0"/>
          </a:p>
        </p:txBody>
      </p:sp>
      <p:sp>
        <p:nvSpPr>
          <p:cNvPr id="8" name="TextBox 7"/>
          <p:cNvSpPr txBox="1"/>
          <p:nvPr/>
        </p:nvSpPr>
        <p:spPr>
          <a:xfrm>
            <a:off x="2275490" y="5858245"/>
            <a:ext cx="4876800" cy="307777"/>
          </a:xfrm>
          <a:prstGeom prst="rect">
            <a:avLst/>
          </a:prstGeom>
          <a:noFill/>
        </p:spPr>
        <p:txBody>
          <a:bodyPr wrap="square" rtlCol="0">
            <a:spAutoFit/>
          </a:bodyPr>
          <a:lstStyle/>
          <a:p>
            <a:r>
              <a:rPr lang="en-US" b="1" dirty="0"/>
              <a:t>First 30 seconds of clip</a:t>
            </a:r>
            <a:r>
              <a:rPr lang="en-US" dirty="0"/>
              <a:t>:  When to kill a business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43043589"/>
      </p:ext>
    </p:extLst>
  </p:cSld>
  <p:clrMapOvr>
    <a:masterClrMapping/>
  </p:clrMapOvr>
  <mc:AlternateContent xmlns:mc="http://schemas.openxmlformats.org/markup-compatibility/2006" xmlns:p14="http://schemas.microsoft.com/office/powerpoint/2010/main">
    <mc:Choice Requires="p14">
      <p:transition spd="slow" p14:dur="2000" advTm="121444"/>
    </mc:Choice>
    <mc:Fallback xmlns="">
      <p:transition spd="slow" advTm="1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029" dirty="0"/>
              <a:t>Business Assessment</a:t>
            </a:r>
            <a:endParaRPr lang="en-US" dirty="0"/>
          </a:p>
        </p:txBody>
      </p:sp>
      <p:sp>
        <p:nvSpPr>
          <p:cNvPr id="8" name="Content Placeholder 7"/>
          <p:cNvSpPr>
            <a:spLocks noGrp="1"/>
          </p:cNvSpPr>
          <p:nvPr>
            <p:ph idx="1"/>
          </p:nvPr>
        </p:nvSpPr>
        <p:spPr/>
        <p:txBody>
          <a:bodyPr/>
          <a:lstStyle/>
          <a:p>
            <a:r>
              <a:rPr lang="en-029" dirty="0"/>
              <a:t>Is it real?</a:t>
            </a:r>
          </a:p>
          <a:p>
            <a:endParaRPr lang="en-029" sz="1200" dirty="0"/>
          </a:p>
          <a:p>
            <a:r>
              <a:rPr lang="en-029" dirty="0"/>
              <a:t>Can we win?</a:t>
            </a:r>
          </a:p>
          <a:p>
            <a:endParaRPr lang="en-029" sz="1200" dirty="0"/>
          </a:p>
          <a:p>
            <a:r>
              <a:rPr lang="en-029" dirty="0"/>
              <a:t>Is it worth doing?</a:t>
            </a:r>
          </a:p>
          <a:p>
            <a:endParaRPr lang="en-029" sz="1200" dirty="0"/>
          </a:p>
          <a:p>
            <a:r>
              <a:rPr lang="en-029" dirty="0"/>
              <a:t>Under what conditions?</a:t>
            </a:r>
          </a:p>
          <a:p>
            <a:endParaRPr lang="en-029" sz="1200" dirty="0"/>
          </a:p>
          <a:p>
            <a:r>
              <a:rPr lang="en-029" dirty="0"/>
              <a:t>Are these conditions realistic?</a:t>
            </a:r>
          </a:p>
          <a:p>
            <a:endParaRPr lang="en-029" sz="1200" dirty="0"/>
          </a:p>
          <a:p>
            <a:r>
              <a:rPr lang="en-029" dirty="0"/>
              <a:t>What are the critical factors for success of this business?</a:t>
            </a:r>
            <a:endParaRPr lang="en-US" dirty="0"/>
          </a:p>
        </p:txBody>
      </p:sp>
      <p:pic>
        <p:nvPicPr>
          <p:cNvPr id="9" name="Picture 3" descr="C:\temp\Temporary Internet Files\Content.IE5\YK379L9H\MCj04315970000[1].png"/>
          <p:cNvPicPr>
            <a:picLocks noChangeAspect="1" noChangeArrowheads="1"/>
          </p:cNvPicPr>
          <p:nvPr/>
        </p:nvPicPr>
        <p:blipFill>
          <a:blip r:embed="rId4" cstate="print"/>
          <a:srcRect/>
          <a:stretch>
            <a:fillRect/>
          </a:stretch>
        </p:blipFill>
        <p:spPr bwMode="auto">
          <a:xfrm>
            <a:off x="6248400" y="1295400"/>
            <a:ext cx="2667000" cy="2667000"/>
          </a:xfrm>
          <a:prstGeom prst="rect">
            <a:avLst/>
          </a:prstGeom>
          <a:noFill/>
          <a:ln w="9525">
            <a:noFill/>
            <a:miter lim="800000"/>
            <a:headEnd/>
            <a:tailEnd/>
          </a:ln>
        </p:spPr>
      </p:pic>
      <p:sp>
        <p:nvSpPr>
          <p:cNvPr id="10"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17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78249202"/>
      </p:ext>
    </p:extLst>
  </p:cSld>
  <p:clrMapOvr>
    <a:masterClrMapping/>
  </p:clrMapOvr>
  <mc:AlternateContent xmlns:mc="http://schemas.openxmlformats.org/markup-compatibility/2006" xmlns:p14="http://schemas.microsoft.com/office/powerpoint/2010/main">
    <mc:Choice Requires="p14">
      <p:transition spd="slow" p14:dur="2000" advTm="55465"/>
    </mc:Choice>
    <mc:Fallback xmlns="">
      <p:transition spd="slow" advTm="5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Distribution</a:t>
            </a:r>
          </a:p>
        </p:txBody>
      </p:sp>
      <p:sp>
        <p:nvSpPr>
          <p:cNvPr id="7" name="TextBox 6"/>
          <p:cNvSpPr txBox="1"/>
          <p:nvPr/>
        </p:nvSpPr>
        <p:spPr>
          <a:xfrm>
            <a:off x="32982" y="5141413"/>
            <a:ext cx="2231701" cy="584775"/>
          </a:xfrm>
          <a:prstGeom prst="rect">
            <a:avLst/>
          </a:prstGeom>
          <a:noFill/>
        </p:spPr>
        <p:txBody>
          <a:bodyPr wrap="none" rtlCol="0">
            <a:spAutoFit/>
          </a:bodyPr>
          <a:lstStyle/>
          <a:p>
            <a:r>
              <a:rPr lang="en-US" sz="1600" dirty="0">
                <a:solidFill>
                  <a:schemeClr val="tx1"/>
                </a:solidFill>
                <a:latin typeface="Times New Roman" pitchFamily="18" charset="0"/>
                <a:cs typeface="Times New Roman" pitchFamily="18" charset="0"/>
              </a:rPr>
              <a:t>Clearly NOT feasible:</a:t>
            </a:r>
          </a:p>
          <a:p>
            <a:r>
              <a:rPr lang="en-US" sz="1600" dirty="0">
                <a:solidFill>
                  <a:schemeClr val="tx1"/>
                </a:solidFill>
                <a:latin typeface="Times New Roman" pitchFamily="18" charset="0"/>
                <a:cs typeface="Times New Roman" pitchFamily="18" charset="0"/>
              </a:rPr>
              <a:t>$1 billion back-scratcher</a:t>
            </a:r>
          </a:p>
        </p:txBody>
      </p:sp>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5046" y="1828800"/>
            <a:ext cx="8412345" cy="3170807"/>
          </a:xfrm>
        </p:spPr>
      </p:pic>
      <p:sp>
        <p:nvSpPr>
          <p:cNvPr id="6" name="TextBox 5"/>
          <p:cNvSpPr txBox="1"/>
          <p:nvPr/>
        </p:nvSpPr>
        <p:spPr>
          <a:xfrm>
            <a:off x="3544884" y="2601881"/>
            <a:ext cx="1984518" cy="2031325"/>
          </a:xfrm>
          <a:prstGeom prst="rect">
            <a:avLst/>
          </a:prstGeom>
          <a:noFill/>
        </p:spPr>
        <p:txBody>
          <a:bodyPr wrap="none" rtlCol="0">
            <a:spAutoFit/>
          </a:bodyPr>
          <a:lstStyle/>
          <a:p>
            <a:pPr algn="ctr"/>
            <a:r>
              <a:rPr lang="en-US" sz="1800" b="1" dirty="0">
                <a:solidFill>
                  <a:schemeClr val="tx1"/>
                </a:solidFill>
                <a:latin typeface="Times New Roman" pitchFamily="18" charset="0"/>
                <a:cs typeface="Times New Roman" pitchFamily="18" charset="0"/>
              </a:rPr>
              <a:t>Feasible</a:t>
            </a:r>
          </a:p>
          <a:p>
            <a:pPr algn="ctr"/>
            <a:r>
              <a:rPr lang="en-US" sz="1800" b="1" dirty="0">
                <a:solidFill>
                  <a:schemeClr val="tx1"/>
                </a:solidFill>
                <a:latin typeface="Times New Roman" pitchFamily="18" charset="0"/>
                <a:cs typeface="Times New Roman" pitchFamily="18" charset="0"/>
              </a:rPr>
              <a:t>Under</a:t>
            </a:r>
          </a:p>
          <a:p>
            <a:pPr algn="ctr"/>
            <a:r>
              <a:rPr lang="en-US" sz="1800" b="1" dirty="0">
                <a:solidFill>
                  <a:schemeClr val="tx1"/>
                </a:solidFill>
                <a:latin typeface="Times New Roman" pitchFamily="18" charset="0"/>
                <a:cs typeface="Times New Roman" pitchFamily="18" charset="0"/>
              </a:rPr>
              <a:t>Certain</a:t>
            </a:r>
          </a:p>
          <a:p>
            <a:pPr algn="ctr"/>
            <a:r>
              <a:rPr lang="en-US" sz="1800" b="1" dirty="0">
                <a:solidFill>
                  <a:schemeClr val="tx1"/>
                </a:solidFill>
                <a:latin typeface="Times New Roman" pitchFamily="18" charset="0"/>
                <a:cs typeface="Times New Roman" pitchFamily="18" charset="0"/>
              </a:rPr>
              <a:t>Conditions:</a:t>
            </a:r>
          </a:p>
          <a:p>
            <a:pPr algn="ctr"/>
            <a:endParaRPr lang="en-US" sz="1800" b="1" dirty="0">
              <a:solidFill>
                <a:schemeClr val="tx1"/>
              </a:solidFill>
              <a:latin typeface="Times New Roman" pitchFamily="18" charset="0"/>
              <a:cs typeface="Times New Roman" pitchFamily="18" charset="0"/>
            </a:endParaRPr>
          </a:p>
          <a:p>
            <a:pPr algn="ctr"/>
            <a:r>
              <a:rPr lang="en-US" sz="1800" b="1" dirty="0">
                <a:solidFill>
                  <a:schemeClr val="tx1"/>
                </a:solidFill>
                <a:latin typeface="Times New Roman" pitchFamily="18" charset="0"/>
                <a:cs typeface="Times New Roman" pitchFamily="18" charset="0"/>
              </a:rPr>
              <a:t>What are they?</a:t>
            </a:r>
          </a:p>
          <a:p>
            <a:pPr algn="ctr"/>
            <a:r>
              <a:rPr lang="en-US" sz="1800" b="1" dirty="0">
                <a:solidFill>
                  <a:schemeClr val="tx1"/>
                </a:solidFill>
                <a:latin typeface="Times New Roman" pitchFamily="18" charset="0"/>
                <a:cs typeface="Times New Roman" pitchFamily="18" charset="0"/>
              </a:rPr>
              <a:t>Are they realistic?</a:t>
            </a:r>
          </a:p>
        </p:txBody>
      </p:sp>
      <p:sp>
        <p:nvSpPr>
          <p:cNvPr id="10" name="TextBox 9"/>
          <p:cNvSpPr txBox="1"/>
          <p:nvPr/>
        </p:nvSpPr>
        <p:spPr>
          <a:xfrm>
            <a:off x="6285525" y="5141413"/>
            <a:ext cx="2858475" cy="830997"/>
          </a:xfrm>
          <a:prstGeom prst="rect">
            <a:avLst/>
          </a:prstGeom>
          <a:noFill/>
        </p:spPr>
        <p:txBody>
          <a:bodyPr wrap="none" rtlCol="0">
            <a:spAutoFit/>
          </a:bodyPr>
          <a:lstStyle/>
          <a:p>
            <a:r>
              <a:rPr lang="en-US" sz="1600" dirty="0">
                <a:solidFill>
                  <a:schemeClr val="tx1"/>
                </a:solidFill>
                <a:latin typeface="Times New Roman" pitchFamily="18" charset="0"/>
                <a:cs typeface="Times New Roman" pitchFamily="18" charset="0"/>
              </a:rPr>
              <a:t>Clearly feasible:</a:t>
            </a:r>
          </a:p>
          <a:p>
            <a:r>
              <a:rPr lang="en-US" sz="1600" dirty="0">
                <a:solidFill>
                  <a:schemeClr val="tx1"/>
                </a:solidFill>
                <a:latin typeface="Times New Roman" pitchFamily="18" charset="0"/>
                <a:cs typeface="Times New Roman" pitchFamily="18" charset="0"/>
              </a:rPr>
              <a:t>$0.02 perpetual motion machine</a:t>
            </a:r>
          </a:p>
          <a:p>
            <a:endParaRPr lang="en-US" sz="1600" dirty="0">
              <a:solidFill>
                <a:schemeClr val="tx1"/>
              </a:solidFill>
              <a:latin typeface="Times New Roman" pitchFamily="18" charset="0"/>
              <a:cs typeface="Times New Roman" pitchFamily="18" charset="0"/>
            </a:endParaRPr>
          </a:p>
        </p:txBody>
      </p:sp>
      <p:sp>
        <p:nvSpPr>
          <p:cNvPr id="8" name="Slide Number Placeholder 3"/>
          <p:cNvSpPr>
            <a:spLocks noGrp="1"/>
          </p:cNvSpPr>
          <p:nvPr>
            <p:ph type="sldNum" sz="quarter" idx="10"/>
          </p:nvPr>
        </p:nvSpPr>
        <p:spPr>
          <a:xfrm>
            <a:off x="6248400" y="6400800"/>
            <a:ext cx="2895600" cy="457200"/>
          </a:xfrm>
        </p:spPr>
        <p:txBody>
          <a:bodyPr/>
          <a:lstStyle/>
          <a:p>
            <a:pPr algn="r">
              <a:defRPr/>
            </a:pPr>
            <a:fld id="{59CEB516-EB1D-44BD-BEEB-7F572F026152}" type="slidenum">
              <a:rPr lang="en-US" smtClean="0"/>
              <a:pPr algn="r">
                <a:defRPr/>
              </a:pPr>
              <a:t>18</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764431898"/>
      </p:ext>
    </p:extLst>
  </p:cSld>
  <p:clrMapOvr>
    <a:masterClrMapping/>
  </p:clrMapOvr>
  <mc:AlternateContent xmlns:mc="http://schemas.openxmlformats.org/markup-compatibility/2006" xmlns:p14="http://schemas.microsoft.com/office/powerpoint/2010/main">
    <mc:Choice Requires="p14">
      <p:transition spd="slow" p14:dur="2000" advTm="104510"/>
    </mc:Choice>
    <mc:Fallback xmlns="">
      <p:transition spd="slow" advTm="10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2" y="152400"/>
            <a:ext cx="7793038" cy="1371600"/>
          </a:xfrm>
        </p:spPr>
        <p:txBody>
          <a:bodyPr/>
          <a:lstStyle/>
          <a:p>
            <a:r>
              <a:rPr lang="en-US" dirty="0"/>
              <a:t>Building a Business is a Process</a:t>
            </a:r>
            <a:r>
              <a:rPr lang="en-US" dirty="0">
                <a:solidFill>
                  <a:srgbClr val="0C1C8C"/>
                </a:solidFill>
              </a:rPr>
              <a:t>:  </a:t>
            </a:r>
            <a:r>
              <a:rPr lang="en-US" sz="3200" dirty="0">
                <a:solidFill>
                  <a:srgbClr val="0C1C8C"/>
                </a:solidFill>
              </a:rPr>
              <a:t>Stochastic, iterative one, but still a process</a:t>
            </a:r>
            <a:endParaRPr lang="en-US" sz="3200" dirty="0"/>
          </a:p>
        </p:txBody>
      </p:sp>
      <p:sp>
        <p:nvSpPr>
          <p:cNvPr id="7"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19</a:t>
            </a:fld>
            <a:endParaRPr lang="en-US" sz="1100" dirty="0"/>
          </a:p>
        </p:txBody>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b="894"/>
          <a:stretch/>
        </p:blipFill>
        <p:spPr>
          <a:xfrm>
            <a:off x="880241" y="1982673"/>
            <a:ext cx="7351776" cy="4228941"/>
          </a:xfrm>
          <a:prstGeom prst="rect">
            <a:avLst/>
          </a:prstGeom>
        </p:spPr>
      </p:pic>
      <p:grpSp>
        <p:nvGrpSpPr>
          <p:cNvPr id="49" name="Group 48"/>
          <p:cNvGrpSpPr/>
          <p:nvPr/>
        </p:nvGrpSpPr>
        <p:grpSpPr>
          <a:xfrm>
            <a:off x="2055440" y="2678373"/>
            <a:ext cx="1923065" cy="2384079"/>
            <a:chOff x="1994361" y="2229831"/>
            <a:chExt cx="1923065" cy="2384079"/>
          </a:xfrm>
        </p:grpSpPr>
        <p:sp>
          <p:nvSpPr>
            <p:cNvPr id="50" name="Oval 49"/>
            <p:cNvSpPr>
              <a:spLocks noChangeAspect="1"/>
            </p:cNvSpPr>
            <p:nvPr/>
          </p:nvSpPr>
          <p:spPr bwMode="auto">
            <a:xfrm>
              <a:off x="2053837" y="3962400"/>
              <a:ext cx="651510" cy="65151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1" name="Oval 50"/>
            <p:cNvSpPr>
              <a:spLocks noChangeAspect="1"/>
            </p:cNvSpPr>
            <p:nvPr/>
          </p:nvSpPr>
          <p:spPr bwMode="auto">
            <a:xfrm>
              <a:off x="2148337" y="299290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2" name="Oval 51"/>
            <p:cNvSpPr>
              <a:spLocks noChangeAspect="1"/>
            </p:cNvSpPr>
            <p:nvPr/>
          </p:nvSpPr>
          <p:spPr bwMode="auto">
            <a:xfrm>
              <a:off x="2839136" y="222983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3" name="Isosceles Triangle 52"/>
            <p:cNvSpPr>
              <a:spLocks noChangeAspect="1"/>
            </p:cNvSpPr>
            <p:nvPr/>
          </p:nvSpPr>
          <p:spPr bwMode="auto">
            <a:xfrm rot="2400000">
              <a:off x="3010069" y="3715448"/>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4" name="Isosceles Triangle 53"/>
            <p:cNvSpPr>
              <a:spLocks noChangeAspect="1"/>
            </p:cNvSpPr>
            <p:nvPr/>
          </p:nvSpPr>
          <p:spPr bwMode="auto">
            <a:xfrm rot="840000">
              <a:off x="2779162" y="255412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5" name="Isosceles Triangle 54"/>
            <p:cNvSpPr>
              <a:spLocks noChangeAspect="1"/>
            </p:cNvSpPr>
            <p:nvPr/>
          </p:nvSpPr>
          <p:spPr bwMode="auto">
            <a:xfrm rot="-840000">
              <a:off x="2212034" y="307204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6" name="Isosceles Triangle 55"/>
            <p:cNvSpPr>
              <a:spLocks noChangeAspect="1"/>
            </p:cNvSpPr>
            <p:nvPr/>
          </p:nvSpPr>
          <p:spPr bwMode="auto">
            <a:xfrm rot="-9660000">
              <a:off x="3765510" y="2835074"/>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7" name="Isosceles Triangle 56"/>
            <p:cNvSpPr>
              <a:spLocks noChangeAspect="1"/>
            </p:cNvSpPr>
            <p:nvPr/>
          </p:nvSpPr>
          <p:spPr bwMode="auto">
            <a:xfrm rot="600000">
              <a:off x="1994361" y="4149354"/>
              <a:ext cx="136725"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8" name="Isosceles Triangle 57"/>
            <p:cNvSpPr>
              <a:spLocks noChangeAspect="1"/>
            </p:cNvSpPr>
            <p:nvPr/>
          </p:nvSpPr>
          <p:spPr bwMode="auto">
            <a:xfrm rot="-3660000">
              <a:off x="2613775" y="4212639"/>
              <a:ext cx="136724"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30188241"/>
      </p:ext>
    </p:extLst>
  </p:cSld>
  <p:clrMapOvr>
    <a:masterClrMapping/>
  </p:clrMapOvr>
  <mc:AlternateContent xmlns:mc="http://schemas.openxmlformats.org/markup-compatibility/2006" xmlns:p14="http://schemas.microsoft.com/office/powerpoint/2010/main">
    <mc:Choice Requires="p14">
      <p:transition spd="slow" p14:dur="2000" advTm="68565"/>
    </mc:Choice>
    <mc:Fallback xmlns="">
      <p:transition spd="slow" advTm="68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029" dirty="0"/>
              <a:t>Business Assessment</a:t>
            </a:r>
            <a:endParaRPr lang="en-US" dirty="0"/>
          </a:p>
        </p:txBody>
      </p:sp>
      <p:sp>
        <p:nvSpPr>
          <p:cNvPr id="10"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a:t>
            </a:fld>
            <a:endParaRPr lang="en-US" sz="11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9461" b="7911"/>
          <a:stretch/>
        </p:blipFill>
        <p:spPr>
          <a:xfrm>
            <a:off x="509016" y="1295400"/>
            <a:ext cx="8101584" cy="4724749"/>
          </a:xfrm>
          <a:prstGeom prst="rect">
            <a:avLst/>
          </a:prstGeom>
        </p:spPr>
      </p:pic>
      <p:sp>
        <p:nvSpPr>
          <p:cNvPr id="4" name="Rounded Rectangle 3"/>
          <p:cNvSpPr/>
          <p:nvPr/>
        </p:nvSpPr>
        <p:spPr bwMode="auto">
          <a:xfrm rot="18806018">
            <a:off x="868632" y="1721411"/>
            <a:ext cx="1846953" cy="496917"/>
          </a:xfrm>
          <a:prstGeom prst="roundRect">
            <a:avLst/>
          </a:prstGeom>
          <a:solidFill>
            <a:srgbClr val="FFFF00">
              <a:alpha val="2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Oval 5"/>
          <p:cNvSpPr/>
          <p:nvPr/>
        </p:nvSpPr>
        <p:spPr bwMode="auto">
          <a:xfrm rot="14125137">
            <a:off x="3163617" y="1560134"/>
            <a:ext cx="1394490" cy="107821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36342887"/>
      </p:ext>
    </p:extLst>
  </p:cSld>
  <p:clrMapOvr>
    <a:masterClrMapping/>
  </p:clrMapOvr>
  <mc:AlternateContent xmlns:mc="http://schemas.openxmlformats.org/markup-compatibility/2006" xmlns:p14="http://schemas.microsoft.com/office/powerpoint/2010/main">
    <mc:Choice Requires="p14">
      <p:transition spd="slow" p14:dur="2000" advTm="14574"/>
    </mc:Choice>
    <mc:Fallback xmlns="">
      <p:transition spd="slow" advTm="1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512"/>
            <a:ext cx="9144000" cy="700088"/>
          </a:xfrm>
        </p:spPr>
        <p:txBody>
          <a:bodyPr/>
          <a:lstStyle/>
          <a:p>
            <a:r>
              <a:rPr lang="en-029" sz="3200" dirty="0"/>
              <a:t>           Frameworks:  </a:t>
            </a:r>
            <a:br>
              <a:rPr lang="en-029" sz="3200" dirty="0"/>
            </a:br>
            <a:r>
              <a:rPr lang="en-029" sz="3200" dirty="0"/>
              <a:t>           Business tools for seeing what others do not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470127"/>
            <a:ext cx="2476500" cy="18478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795" y="4038600"/>
            <a:ext cx="2857500" cy="1600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1322490"/>
            <a:ext cx="2143125" cy="2143125"/>
          </a:xfrm>
          <a:prstGeom prst="rect">
            <a:avLst/>
          </a:prstGeom>
        </p:spPr>
      </p:pic>
      <p:sp>
        <p:nvSpPr>
          <p:cNvPr id="9"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20</a:t>
            </a:fld>
            <a:endParaRPr lang="en-US" sz="1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92094005"/>
      </p:ext>
    </p:extLst>
  </p:cSld>
  <p:clrMapOvr>
    <a:masterClrMapping/>
  </p:clrMapOvr>
  <mc:AlternateContent xmlns:mc="http://schemas.openxmlformats.org/markup-compatibility/2006" xmlns:p14="http://schemas.microsoft.com/office/powerpoint/2010/main">
    <mc:Choice Requires="p14">
      <p:transition spd="slow" p14:dur="2000" advTm="7295"/>
    </mc:Choice>
    <mc:Fallback xmlns="">
      <p:transition spd="slow" advTm="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458200" cy="685800"/>
          </a:xfrm>
        </p:spPr>
        <p:txBody>
          <a:bodyPr/>
          <a:lstStyle/>
          <a:p>
            <a:r>
              <a:rPr lang="en-029" sz="3000" dirty="0"/>
              <a:t>Frameworks of Business Discovery and Assessment</a:t>
            </a:r>
            <a:endParaRPr lang="en-US" sz="3000" dirty="0"/>
          </a:p>
        </p:txBody>
      </p:sp>
      <p:sp>
        <p:nvSpPr>
          <p:cNvPr id="4" name="Slide Number Placeholder 3"/>
          <p:cNvSpPr>
            <a:spLocks noGrp="1"/>
          </p:cNvSpPr>
          <p:nvPr>
            <p:ph type="sldNum" sz="quarter" idx="10"/>
          </p:nvPr>
        </p:nvSpPr>
        <p:spPr>
          <a:xfrm>
            <a:off x="6019800" y="6248400"/>
            <a:ext cx="2895600" cy="457200"/>
          </a:xfrm>
        </p:spPr>
        <p:txBody>
          <a:bodyPr/>
          <a:lstStyle/>
          <a:p>
            <a:pPr algn="r">
              <a:defRPr/>
            </a:pPr>
            <a:fld id="{9E1D4DFB-05A4-4E49-8C5F-DBB9BC109519}" type="slidenum">
              <a:rPr lang="en-US" smtClean="0"/>
              <a:pPr algn="r">
                <a:defRPr/>
              </a:pPr>
              <a:t>21</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78697603"/>
              </p:ext>
            </p:extLst>
          </p:nvPr>
        </p:nvGraphicFramePr>
        <p:xfrm>
          <a:off x="609600" y="1524000"/>
          <a:ext cx="7848600" cy="37795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711200">
                <a:tc>
                  <a:txBody>
                    <a:bodyPr/>
                    <a:lstStyle/>
                    <a:p>
                      <a:r>
                        <a:rPr lang="en-029" sz="2400" dirty="0"/>
                        <a:t>Perspective</a:t>
                      </a:r>
                      <a:endParaRPr lang="en-US" sz="2400" dirty="0"/>
                    </a:p>
                  </a:txBody>
                  <a:tcPr anchor="ctr">
                    <a:solidFill>
                      <a:srgbClr val="0C1C8C"/>
                    </a:solidFill>
                  </a:tcPr>
                </a:tc>
                <a:tc>
                  <a:txBody>
                    <a:bodyPr/>
                    <a:lstStyle/>
                    <a:p>
                      <a:r>
                        <a:rPr lang="en-029" sz="2400" dirty="0"/>
                        <a:t>Framework / Technique</a:t>
                      </a:r>
                      <a:endParaRPr lang="en-US" sz="2400" dirty="0"/>
                    </a:p>
                  </a:txBody>
                  <a:tcPr anchor="ctr">
                    <a:solidFill>
                      <a:srgbClr val="0C1C8C"/>
                    </a:solidFill>
                  </a:tcPr>
                </a:tc>
                <a:extLst>
                  <a:ext uri="{0D108BD9-81ED-4DB2-BD59-A6C34878D82A}">
                    <a16:rowId xmlns:a16="http://schemas.microsoft.com/office/drawing/2014/main" val="10000"/>
                  </a:ext>
                </a:extLst>
              </a:tr>
              <a:tr h="711200">
                <a:tc>
                  <a:txBody>
                    <a:bodyPr/>
                    <a:lstStyle/>
                    <a:p>
                      <a:r>
                        <a:rPr lang="en-029" sz="2400" dirty="0"/>
                        <a:t>Entrepreneur</a:t>
                      </a:r>
                      <a:endParaRPr lang="en-US" sz="2400" dirty="0"/>
                    </a:p>
                  </a:txBody>
                  <a:tcPr anchor="ctr">
                    <a:solidFill>
                      <a:srgbClr val="BDE9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2400" dirty="0"/>
                        <a:t>Capability Map</a:t>
                      </a:r>
                      <a:endParaRPr lang="en-US" sz="2400" dirty="0"/>
                    </a:p>
                  </a:txBody>
                  <a:tcPr anchor="ctr">
                    <a:solidFill>
                      <a:srgbClr val="BDE9F9"/>
                    </a:solidFill>
                  </a:tcPr>
                </a:tc>
                <a:extLst>
                  <a:ext uri="{0D108BD9-81ED-4DB2-BD59-A6C34878D82A}">
                    <a16:rowId xmlns:a16="http://schemas.microsoft.com/office/drawing/2014/main" val="10001"/>
                  </a:ext>
                </a:extLst>
              </a:tr>
              <a:tr h="711200">
                <a:tc>
                  <a:txBody>
                    <a:bodyPr/>
                    <a:lstStyle/>
                    <a:p>
                      <a:r>
                        <a:rPr lang="en-029" sz="2400" dirty="0"/>
                        <a:t>Customer</a:t>
                      </a:r>
                      <a:endParaRPr lang="en-US" sz="2400" dirty="0"/>
                    </a:p>
                  </a:txBody>
                  <a:tcPr anchor="ctr">
                    <a:solidFill>
                      <a:srgbClr val="E9F3FD"/>
                    </a:solidFill>
                  </a:tcPr>
                </a:tc>
                <a:tc>
                  <a:txBody>
                    <a:bodyPr/>
                    <a:lstStyle/>
                    <a:p>
                      <a:r>
                        <a:rPr lang="en-029" sz="2400" dirty="0"/>
                        <a:t>Elicitation Techniques</a:t>
                      </a:r>
                      <a:endParaRPr lang="en-US" sz="2400" dirty="0"/>
                    </a:p>
                  </a:txBody>
                  <a:tcPr anchor="ctr">
                    <a:solidFill>
                      <a:srgbClr val="E9F3FD"/>
                    </a:solidFill>
                  </a:tcPr>
                </a:tc>
                <a:extLst>
                  <a:ext uri="{0D108BD9-81ED-4DB2-BD59-A6C34878D82A}">
                    <a16:rowId xmlns:a16="http://schemas.microsoft.com/office/drawing/2014/main" val="10002"/>
                  </a:ext>
                </a:extLst>
              </a:tr>
              <a:tr h="711200">
                <a:tc>
                  <a:txBody>
                    <a:bodyPr/>
                    <a:lstStyle/>
                    <a:p>
                      <a:r>
                        <a:rPr lang="en-029" sz="2400" dirty="0"/>
                        <a:t>Industry</a:t>
                      </a:r>
                      <a:endParaRPr lang="en-US" sz="2400" dirty="0"/>
                    </a:p>
                  </a:txBody>
                  <a:tcPr anchor="ctr">
                    <a:solidFill>
                      <a:srgbClr val="BDE9F9"/>
                    </a:solidFill>
                  </a:tcPr>
                </a:tc>
                <a:tc>
                  <a:txBody>
                    <a:bodyPr/>
                    <a:lstStyle/>
                    <a:p>
                      <a:r>
                        <a:rPr lang="en-029" sz="2400" dirty="0"/>
                        <a:t>Positioning for Value Capture (PVC)</a:t>
                      </a:r>
                    </a:p>
                    <a:p>
                      <a:r>
                        <a:rPr lang="en-029" sz="2400" dirty="0"/>
                        <a:t>Value System Creation/Assessment</a:t>
                      </a:r>
                      <a:endParaRPr lang="en-US" sz="2400" dirty="0"/>
                    </a:p>
                  </a:txBody>
                  <a:tcPr anchor="ctr">
                    <a:solidFill>
                      <a:srgbClr val="BDE9F9"/>
                    </a:solidFill>
                  </a:tcPr>
                </a:tc>
                <a:extLst>
                  <a:ext uri="{0D108BD9-81ED-4DB2-BD59-A6C34878D82A}">
                    <a16:rowId xmlns:a16="http://schemas.microsoft.com/office/drawing/2014/main" val="10003"/>
                  </a:ext>
                </a:extLst>
              </a:tr>
              <a:tr h="711200">
                <a:tc>
                  <a:txBody>
                    <a:bodyPr/>
                    <a:lstStyle/>
                    <a:p>
                      <a:r>
                        <a:rPr lang="en-029" sz="2400" dirty="0"/>
                        <a:t>Financier</a:t>
                      </a:r>
                      <a:endParaRPr lang="en-US" sz="2400" dirty="0"/>
                    </a:p>
                  </a:txBody>
                  <a:tcPr anchor="ctr">
                    <a:solidFill>
                      <a:srgbClr val="E9F3FD"/>
                    </a:solidFill>
                  </a:tcPr>
                </a:tc>
                <a:tc>
                  <a:txBody>
                    <a:bodyPr/>
                    <a:lstStyle/>
                    <a:p>
                      <a:r>
                        <a:rPr lang="en-029" sz="2400" dirty="0"/>
                        <a:t>Investment Potential</a:t>
                      </a:r>
                    </a:p>
                    <a:p>
                      <a:r>
                        <a:rPr lang="en-029" sz="2400" dirty="0"/>
                        <a:t>Finan</a:t>
                      </a:r>
                      <a:r>
                        <a:rPr lang="en-029" sz="2400" baseline="0" dirty="0"/>
                        <a:t>cial Feasibility Screens</a:t>
                      </a:r>
                      <a:endParaRPr lang="en-US" sz="2400" dirty="0"/>
                    </a:p>
                  </a:txBody>
                  <a:tcPr anchor="ctr">
                    <a:solidFill>
                      <a:srgbClr val="E9F3FD"/>
                    </a:solidFill>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74656600"/>
      </p:ext>
    </p:extLst>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Map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94585"/>
            <a:ext cx="4535424" cy="33576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424" y="2094585"/>
            <a:ext cx="4458614" cy="3357677"/>
          </a:xfrm>
          <a:prstGeom prst="rect">
            <a:avLst/>
          </a:prstGeom>
        </p:spPr>
      </p:pic>
      <p:sp>
        <p:nvSpPr>
          <p:cNvPr id="15" name="TextBox 14"/>
          <p:cNvSpPr txBox="1"/>
          <p:nvPr/>
        </p:nvSpPr>
        <p:spPr>
          <a:xfrm>
            <a:off x="1095917" y="1600200"/>
            <a:ext cx="2343590" cy="369332"/>
          </a:xfrm>
          <a:prstGeom prst="rect">
            <a:avLst/>
          </a:prstGeom>
          <a:noFill/>
        </p:spPr>
        <p:txBody>
          <a:bodyPr wrap="none" rtlCol="0">
            <a:spAutoFit/>
          </a:bodyPr>
          <a:lstStyle/>
          <a:p>
            <a:r>
              <a:rPr lang="en-US" sz="1800" b="1" u="sng" dirty="0">
                <a:solidFill>
                  <a:schemeClr val="tx2"/>
                </a:solidFill>
              </a:rPr>
              <a:t>Team Capability Map</a:t>
            </a:r>
          </a:p>
        </p:txBody>
      </p:sp>
      <p:sp>
        <p:nvSpPr>
          <p:cNvPr id="17" name="TextBox 16"/>
          <p:cNvSpPr txBox="1"/>
          <p:nvPr/>
        </p:nvSpPr>
        <p:spPr>
          <a:xfrm>
            <a:off x="5351523" y="1600200"/>
            <a:ext cx="2826415" cy="369332"/>
          </a:xfrm>
          <a:prstGeom prst="rect">
            <a:avLst/>
          </a:prstGeom>
          <a:noFill/>
        </p:spPr>
        <p:txBody>
          <a:bodyPr wrap="none" rtlCol="0">
            <a:spAutoFit/>
          </a:bodyPr>
          <a:lstStyle/>
          <a:p>
            <a:r>
              <a:rPr lang="en-US" sz="1800" b="1" u="sng" dirty="0">
                <a:solidFill>
                  <a:schemeClr val="tx2"/>
                </a:solidFill>
              </a:rPr>
              <a:t>Corporate Capability Map</a:t>
            </a:r>
          </a:p>
        </p:txBody>
      </p:sp>
      <p:sp>
        <p:nvSpPr>
          <p:cNvPr id="10"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22</a:t>
            </a:fld>
            <a:endParaRPr lang="en-US" sz="1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82792067"/>
      </p:ext>
    </p:extLst>
  </p:cSld>
  <p:clrMapOvr>
    <a:masterClrMapping/>
  </p:clrMapOvr>
  <mc:AlternateContent xmlns:mc="http://schemas.openxmlformats.org/markup-compatibility/2006" xmlns:p14="http://schemas.microsoft.com/office/powerpoint/2010/main">
    <mc:Choice Requires="p14">
      <p:transition spd="slow" p14:dur="2000" advTm="9011"/>
    </mc:Choice>
    <mc:Fallback xmlns="">
      <p:transition spd="slow" advTm="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760474"/>
          </a:xfrm>
        </p:spPr>
        <p:txBody>
          <a:bodyPr>
            <a:normAutofit/>
          </a:bodyPr>
          <a:lstStyle/>
          <a:p>
            <a:pPr>
              <a:defRPr/>
            </a:pPr>
            <a:r>
              <a:rPr lang="en-US" sz="3200" dirty="0">
                <a:solidFill>
                  <a:srgbClr val="0C1C8C"/>
                </a:solidFill>
              </a:rPr>
              <a:t>PVC:  Positioning for Value Capture</a:t>
            </a:r>
            <a:endParaRPr lang="en-US" sz="2800" dirty="0">
              <a:solidFill>
                <a:srgbClr val="0C1C8C"/>
              </a:solidFill>
            </a:endParaRPr>
          </a:p>
        </p:txBody>
      </p:sp>
      <p:sp>
        <p:nvSpPr>
          <p:cNvPr id="21" name="TextBox 11"/>
          <p:cNvSpPr txBox="1">
            <a:spLocks noChangeArrowheads="1"/>
          </p:cNvSpPr>
          <p:nvPr/>
        </p:nvSpPr>
        <p:spPr bwMode="auto">
          <a:xfrm>
            <a:off x="533400" y="6322625"/>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2020 by Timothy L. Faley</a:t>
            </a:r>
          </a:p>
        </p:txBody>
      </p:sp>
      <p:sp>
        <p:nvSpPr>
          <p:cNvPr id="23"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23</a:t>
            </a:fld>
            <a:endParaRPr lang="en-US" sz="1100" dirty="0"/>
          </a:p>
        </p:txBody>
      </p:sp>
      <p:pic>
        <p:nvPicPr>
          <p:cNvPr id="24" name="Picture 23">
            <a:extLst>
              <a:ext uri="{FF2B5EF4-FFF2-40B4-BE49-F238E27FC236}">
                <a16:creationId xmlns:a16="http://schemas.microsoft.com/office/drawing/2014/main" id="{FA8AFEFF-162E-4179-BF55-947537F47049}"/>
              </a:ext>
            </a:extLst>
          </p:cNvPr>
          <p:cNvPicPr>
            <a:picLocks noChangeAspect="1"/>
          </p:cNvPicPr>
          <p:nvPr/>
        </p:nvPicPr>
        <p:blipFill rotWithShape="1">
          <a:blip r:embed="rId4">
            <a:extLst>
              <a:ext uri="{28A0092B-C50C-407E-A947-70E740481C1C}">
                <a14:useLocalDpi xmlns:a14="http://schemas.microsoft.com/office/drawing/2010/main" val="0"/>
              </a:ext>
            </a:extLst>
          </a:blip>
          <a:srcRect r="8443" b="8035"/>
          <a:stretch/>
        </p:blipFill>
        <p:spPr>
          <a:xfrm>
            <a:off x="3657600" y="1395525"/>
            <a:ext cx="4495800" cy="4368773"/>
          </a:xfrm>
          <a:prstGeom prst="rect">
            <a:avLst/>
          </a:prstGeom>
        </p:spPr>
      </p:pic>
      <p:sp>
        <p:nvSpPr>
          <p:cNvPr id="25" name="TextBox 24">
            <a:extLst>
              <a:ext uri="{FF2B5EF4-FFF2-40B4-BE49-F238E27FC236}">
                <a16:creationId xmlns:a16="http://schemas.microsoft.com/office/drawing/2014/main" id="{DB4EAE33-2FDC-4117-A074-A17CFE0C6E19}"/>
              </a:ext>
            </a:extLst>
          </p:cNvPr>
          <p:cNvSpPr txBox="1"/>
          <p:nvPr/>
        </p:nvSpPr>
        <p:spPr>
          <a:xfrm>
            <a:off x="237569" y="1363725"/>
            <a:ext cx="3089307" cy="2677656"/>
          </a:xfrm>
          <a:prstGeom prst="rect">
            <a:avLst/>
          </a:prstGeom>
          <a:noFill/>
          <a:ln w="19050">
            <a:solidFill>
              <a:srgbClr val="52A6E9"/>
            </a:solidFill>
          </a:ln>
        </p:spPr>
        <p:txBody>
          <a:bodyPr wrap="none" rtlCol="0">
            <a:spAutoFit/>
          </a:bodyPr>
          <a:lstStyle/>
          <a:p>
            <a:r>
              <a:rPr lang="en-US" b="1" dirty="0"/>
              <a:t>Collaborators</a:t>
            </a:r>
            <a:r>
              <a:rPr lang="en-US" dirty="0"/>
              <a:t> to your business include:</a:t>
            </a:r>
          </a:p>
          <a:p>
            <a:pPr marL="285750" indent="-285750">
              <a:buFont typeface="Arial" panose="020B0604020202020204" pitchFamily="34" charset="0"/>
              <a:buChar char="•"/>
            </a:pPr>
            <a:r>
              <a:rPr lang="en-US" dirty="0"/>
              <a:t>Suppliers</a:t>
            </a:r>
          </a:p>
          <a:p>
            <a:pPr marL="285750" indent="-285750">
              <a:buFont typeface="Arial" panose="020B0604020202020204" pitchFamily="34" charset="0"/>
              <a:buChar char="•"/>
            </a:pPr>
            <a:r>
              <a:rPr lang="en-US" dirty="0"/>
              <a:t>Distributors</a:t>
            </a:r>
          </a:p>
          <a:p>
            <a:pPr marL="742950" lvl="1" indent="-285750">
              <a:buFont typeface="Arial" panose="020B0604020202020204" pitchFamily="34" charset="0"/>
              <a:buChar char="•"/>
            </a:pPr>
            <a:r>
              <a:rPr lang="en-US" dirty="0"/>
              <a:t>Shippers</a:t>
            </a:r>
          </a:p>
          <a:p>
            <a:pPr marL="742950" lvl="1" indent="-285750">
              <a:buFont typeface="Arial" panose="020B0604020202020204" pitchFamily="34" charset="0"/>
              <a:buChar char="•"/>
            </a:pPr>
            <a:r>
              <a:rPr lang="en-US" dirty="0"/>
              <a:t>Stores that sell your product</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r>
              <a:rPr lang="en-US" dirty="0"/>
              <a:t>Service Providers</a:t>
            </a:r>
          </a:p>
          <a:p>
            <a:pPr marL="742950" lvl="1" indent="-285750">
              <a:buFont typeface="Arial" panose="020B0604020202020204" pitchFamily="34" charset="0"/>
              <a:buChar char="•"/>
            </a:pPr>
            <a:r>
              <a:rPr lang="en-US" dirty="0"/>
              <a:t>Attorney</a:t>
            </a:r>
          </a:p>
          <a:p>
            <a:pPr marL="742950" lvl="1" indent="-285750">
              <a:buFont typeface="Arial" panose="020B0604020202020204" pitchFamily="34" charset="0"/>
              <a:buChar char="•"/>
            </a:pPr>
            <a:r>
              <a:rPr lang="en-US" dirty="0"/>
              <a:t>Advertiser</a:t>
            </a:r>
          </a:p>
          <a:p>
            <a:pPr marL="742950" lvl="1" indent="-285750">
              <a:buFont typeface="Arial" panose="020B0604020202020204" pitchFamily="34" charset="0"/>
              <a:buChar char="•"/>
            </a:pPr>
            <a:r>
              <a:rPr lang="en-US" dirty="0"/>
              <a:t>Tax Preparer</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pic>
        <p:nvPicPr>
          <p:cNvPr id="10" name="Audio 9">
            <a:hlinkClick r:id="" action="ppaction://media"/>
            <a:extLst>
              <a:ext uri="{FF2B5EF4-FFF2-40B4-BE49-F238E27FC236}">
                <a16:creationId xmlns:a16="http://schemas.microsoft.com/office/drawing/2014/main" id="{6A8C7779-3EE6-4AA4-826B-87825321C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86071071"/>
      </p:ext>
    </p:extLst>
  </p:cSld>
  <p:clrMapOvr>
    <a:masterClrMapping/>
  </p:clrMapOvr>
  <mc:AlternateContent xmlns:mc="http://schemas.openxmlformats.org/markup-compatibility/2006" xmlns:p14="http://schemas.microsoft.com/office/powerpoint/2010/main">
    <mc:Choice Requires="p14">
      <p:transition spd="slow" p14:dur="2000" advTm="96240"/>
    </mc:Choice>
    <mc:Fallback xmlns="">
      <p:transition spd="slow" advTm="9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11"/>
          <p:cNvSpPr txBox="1">
            <a:spLocks noChangeArrowheads="1"/>
          </p:cNvSpPr>
          <p:nvPr/>
        </p:nvSpPr>
        <p:spPr bwMode="auto">
          <a:xfrm>
            <a:off x="7883" y="6442501"/>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2017 by Timothy L. Faley</a:t>
            </a:r>
          </a:p>
        </p:txBody>
      </p:sp>
      <p:sp>
        <p:nvSpPr>
          <p:cNvPr id="2" name="Title 1"/>
          <p:cNvSpPr>
            <a:spLocks noGrp="1"/>
          </p:cNvSpPr>
          <p:nvPr>
            <p:ph type="title"/>
          </p:nvPr>
        </p:nvSpPr>
        <p:spPr>
          <a:xfrm>
            <a:off x="0" y="30678"/>
            <a:ext cx="7793038" cy="700088"/>
          </a:xfrm>
        </p:spPr>
        <p:txBody>
          <a:bodyPr/>
          <a:lstStyle/>
          <a:p>
            <a:r>
              <a:rPr lang="en-US" sz="3200" dirty="0">
                <a:solidFill>
                  <a:srgbClr val="0C1C8C"/>
                </a:solidFill>
              </a:rPr>
              <a:t>Investment Potential</a:t>
            </a:r>
          </a:p>
        </p:txBody>
      </p:sp>
      <p:sp>
        <p:nvSpPr>
          <p:cNvPr id="6"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24</a:t>
            </a:fld>
            <a:endParaRPr lang="en-US" sz="1100" dirty="0"/>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667000" y="730766"/>
            <a:ext cx="5785280" cy="5477048"/>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7175787"/>
      </p:ext>
    </p:extLst>
  </p:cSld>
  <p:clrMapOvr>
    <a:masterClrMapping/>
  </p:clrMapOvr>
  <mc:AlternateContent xmlns:mc="http://schemas.openxmlformats.org/markup-compatibility/2006" xmlns:p14="http://schemas.microsoft.com/office/powerpoint/2010/main">
    <mc:Choice Requires="p14">
      <p:transition spd="slow" p14:dur="2000" advTm="33312"/>
    </mc:Choice>
    <mc:Fallback xmlns="">
      <p:transition spd="slow" advTm="3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dirty="0"/>
              <a:t>Sizing the Market</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6934200" y="6400800"/>
            <a:ext cx="1905000" cy="457200"/>
          </a:xfrm>
          <a:prstGeom prst="rect">
            <a:avLst/>
          </a:prstGeom>
        </p:spPr>
        <p:txBody>
          <a:bodyPr/>
          <a:lstStyle/>
          <a:p>
            <a:pPr algn="r">
              <a:defRPr/>
            </a:pPr>
            <a:fld id="{4D6F8EAF-F09C-4ABC-A386-EB508159BD24}" type="slidenum">
              <a:rPr lang="en-US" smtClean="0"/>
              <a:pPr algn="r">
                <a:defRPr/>
              </a:pPr>
              <a:t>25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56580145"/>
      </p:ext>
    </p:extLst>
  </p:cSld>
  <p:clrMapOvr>
    <a:masterClrMapping/>
  </p:clrMapOvr>
  <mc:AlternateContent xmlns:mc="http://schemas.openxmlformats.org/markup-compatibility/2006" xmlns:p14="http://schemas.microsoft.com/office/powerpoint/2010/main">
    <mc:Choice Requires="p14">
      <p:transition spd="slow" p14:dur="2000" advTm="17032"/>
    </mc:Choice>
    <mc:Fallback xmlns="">
      <p:transition spd="slow" advTm="1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temp\Temporary Internet Files\Content.IE5\H3WCYVTW\MPj03826850000[1].jpg"/>
          <p:cNvPicPr>
            <a:picLocks noChangeAspect="1" noChangeArrowheads="1"/>
          </p:cNvPicPr>
          <p:nvPr/>
        </p:nvPicPr>
        <p:blipFill>
          <a:blip r:embed="rId4" cstate="print"/>
          <a:srcRect/>
          <a:stretch>
            <a:fillRect/>
          </a:stretch>
        </p:blipFill>
        <p:spPr bwMode="auto">
          <a:xfrm>
            <a:off x="5791200" y="2667000"/>
            <a:ext cx="2743200" cy="1959429"/>
          </a:xfrm>
          <a:prstGeom prst="rect">
            <a:avLst/>
          </a:prstGeom>
          <a:noFill/>
        </p:spPr>
      </p:pic>
      <p:sp>
        <p:nvSpPr>
          <p:cNvPr id="2" name="Title 1"/>
          <p:cNvSpPr>
            <a:spLocks noGrp="1"/>
          </p:cNvSpPr>
          <p:nvPr>
            <p:ph type="title"/>
          </p:nvPr>
        </p:nvSpPr>
        <p:spPr/>
        <p:txBody>
          <a:bodyPr/>
          <a:lstStyle/>
          <a:p>
            <a:r>
              <a:rPr lang="en-029" dirty="0"/>
              <a:t>How many?</a:t>
            </a:r>
            <a:endParaRPr lang="en-US" dirty="0"/>
          </a:p>
        </p:txBody>
      </p:sp>
      <p:sp>
        <p:nvSpPr>
          <p:cNvPr id="15365" name="Rectangle 3"/>
          <p:cNvSpPr>
            <a:spLocks noGrp="1" noChangeArrowheads="1"/>
          </p:cNvSpPr>
          <p:nvPr>
            <p:ph idx="1"/>
          </p:nvPr>
        </p:nvSpPr>
        <p:spPr/>
        <p:txBody>
          <a:bodyPr/>
          <a:lstStyle/>
          <a:p>
            <a:pPr eaLnBrk="1" hangingPunct="1"/>
            <a:r>
              <a:rPr lang="en-US" dirty="0"/>
              <a:t>You must size the market</a:t>
            </a:r>
          </a:p>
          <a:p>
            <a:pPr eaLnBrk="1" hangingPunct="1"/>
            <a:r>
              <a:rPr lang="en-US" dirty="0"/>
              <a:t>You must size the segments</a:t>
            </a:r>
          </a:p>
          <a:p>
            <a:pPr lvl="1" eaLnBrk="1" hangingPunct="1"/>
            <a:r>
              <a:rPr lang="en-US" dirty="0"/>
              <a:t>Using three credible measures</a:t>
            </a:r>
          </a:p>
          <a:p>
            <a:pPr lvl="2" eaLnBrk="1" hangingPunct="1"/>
            <a:r>
              <a:rPr lang="en-US" b="1" dirty="0"/>
              <a:t>Total dollars (i.e. currency) spent</a:t>
            </a:r>
          </a:p>
          <a:p>
            <a:pPr lvl="2" eaLnBrk="1" hangingPunct="1"/>
            <a:r>
              <a:rPr lang="en-US" b="1" dirty="0"/>
              <a:t>Number of customers</a:t>
            </a:r>
          </a:p>
          <a:p>
            <a:pPr lvl="2" eaLnBrk="1" hangingPunct="1"/>
            <a:r>
              <a:rPr lang="en-US" b="1" dirty="0"/>
              <a:t>Number of units sold</a:t>
            </a:r>
          </a:p>
          <a:p>
            <a:pPr lvl="1" eaLnBrk="1" hangingPunct="1"/>
            <a:r>
              <a:rPr lang="en-US" dirty="0"/>
              <a:t>From credible sources</a:t>
            </a:r>
          </a:p>
          <a:p>
            <a:pPr lvl="2" eaLnBrk="1" hangingPunct="1"/>
            <a:r>
              <a:rPr lang="en-US" dirty="0"/>
              <a:t>Which databases, news</a:t>
            </a:r>
            <a:br>
              <a:rPr lang="en-US" dirty="0"/>
            </a:br>
            <a:r>
              <a:rPr lang="en-US" dirty="0"/>
              <a:t>articles, reports, etc.?</a:t>
            </a:r>
          </a:p>
          <a:p>
            <a:pPr lvl="2" eaLnBrk="1" hangingPunct="1"/>
            <a:r>
              <a:rPr lang="en-US" dirty="0"/>
              <a:t>Summary of primary research, interviews, surveys</a:t>
            </a:r>
          </a:p>
          <a:p>
            <a:pPr lvl="1" eaLnBrk="1" hangingPunct="1"/>
            <a:r>
              <a:rPr lang="en-029" dirty="0"/>
              <a:t>This is a RESEARCH project</a:t>
            </a:r>
          </a:p>
          <a:p>
            <a:pPr lvl="2" eaLnBrk="1" hangingPunct="1"/>
            <a:r>
              <a:rPr lang="en-029" dirty="0"/>
              <a:t>You will need to DOCUMENT your references</a:t>
            </a:r>
            <a:endParaRPr lang="en-US" dirty="0"/>
          </a:p>
        </p:txBody>
      </p:sp>
      <p:sp>
        <p:nvSpPr>
          <p:cNvPr id="5" name="Slide Number Placeholder 1"/>
          <p:cNvSpPr>
            <a:spLocks noGrp="1"/>
          </p:cNvSpPr>
          <p:nvPr>
            <p:ph type="sldNum" sz="quarter" idx="10"/>
          </p:nvPr>
        </p:nvSpPr>
        <p:spPr/>
        <p:txBody>
          <a:bodyPr/>
          <a:lstStyle/>
          <a:p>
            <a:pPr>
              <a:defRPr/>
            </a:pPr>
            <a:fld id="{0AAF6F4F-B642-46C9-9622-F1CA3F854634}" type="slidenum">
              <a:rPr lang="en-US"/>
              <a:pPr>
                <a:defRPr/>
              </a:pPr>
              <a:t>26</a:t>
            </a:fld>
            <a:endParaRPr lang="en-US"/>
          </a:p>
        </p:txBody>
      </p:sp>
      <p:pic>
        <p:nvPicPr>
          <p:cNvPr id="1031" name="Picture 7" descr="C:\temp\Temporary Internet Files\Content.IE5\21L1CTCP\MCj04315520000[1].png"/>
          <p:cNvPicPr>
            <a:picLocks noChangeAspect="1" noChangeArrowheads="1"/>
          </p:cNvPicPr>
          <p:nvPr/>
        </p:nvPicPr>
        <p:blipFill>
          <a:blip r:embed="rId5" cstate="print"/>
          <a:srcRect/>
          <a:stretch>
            <a:fillRect/>
          </a:stretch>
        </p:blipFill>
        <p:spPr bwMode="auto">
          <a:xfrm>
            <a:off x="5791200" y="1676400"/>
            <a:ext cx="1599914" cy="1599914"/>
          </a:xfrm>
          <a:prstGeom prst="rect">
            <a:avLst/>
          </a:prstGeom>
          <a:noFill/>
        </p:spPr>
      </p:pic>
      <p:pic>
        <p:nvPicPr>
          <p:cNvPr id="1042" name="Picture 18" descr="C:\temp\Temporary Internet Files\Content.IE5\OX4UUCXQ\MCj00900540000[1].wmf"/>
          <p:cNvPicPr>
            <a:picLocks noChangeAspect="1" noChangeArrowheads="1"/>
          </p:cNvPicPr>
          <p:nvPr/>
        </p:nvPicPr>
        <p:blipFill>
          <a:blip r:embed="rId6" cstate="print"/>
          <a:srcRect/>
          <a:stretch>
            <a:fillRect/>
          </a:stretch>
        </p:blipFill>
        <p:spPr bwMode="auto">
          <a:xfrm>
            <a:off x="7391114" y="4267200"/>
            <a:ext cx="1416867" cy="1709596"/>
          </a:xfrm>
          <a:prstGeom prst="rect">
            <a:avLst/>
          </a:prstGeom>
          <a:noFill/>
        </p:spPr>
      </p:pic>
      <p:pic>
        <p:nvPicPr>
          <p:cNvPr id="26" name="Picture 7" descr="C:\temp\Temporary Internet Files\Content.IE5\21L1CTCP\MCj04315520000[1].png"/>
          <p:cNvPicPr>
            <a:picLocks noChangeAspect="1" noChangeArrowheads="1"/>
          </p:cNvPicPr>
          <p:nvPr/>
        </p:nvPicPr>
        <p:blipFill>
          <a:blip r:embed="rId5" cstate="print"/>
          <a:srcRect/>
          <a:stretch>
            <a:fillRect/>
          </a:stretch>
        </p:blipFill>
        <p:spPr bwMode="auto">
          <a:xfrm>
            <a:off x="6324600" y="1447800"/>
            <a:ext cx="1447514" cy="1447514"/>
          </a:xfrm>
          <a:prstGeom prst="rect">
            <a:avLst/>
          </a:prstGeom>
          <a:noFill/>
        </p:spPr>
      </p:pic>
      <p:pic>
        <p:nvPicPr>
          <p:cNvPr id="27" name="Picture 7" descr="C:\temp\Temporary Internet Files\Content.IE5\21L1CTCP\MCj04315520000[1].png"/>
          <p:cNvPicPr>
            <a:picLocks noChangeAspect="1" noChangeArrowheads="1"/>
          </p:cNvPicPr>
          <p:nvPr/>
        </p:nvPicPr>
        <p:blipFill>
          <a:blip r:embed="rId5" cstate="print"/>
          <a:srcRect/>
          <a:stretch>
            <a:fillRect/>
          </a:stretch>
        </p:blipFill>
        <p:spPr bwMode="auto">
          <a:xfrm>
            <a:off x="6781800" y="1295400"/>
            <a:ext cx="1295114" cy="1295114"/>
          </a:xfrm>
          <a:prstGeom prst="rect">
            <a:avLst/>
          </a:prstGeom>
          <a:noFill/>
        </p:spPr>
      </p:pic>
      <p:pic>
        <p:nvPicPr>
          <p:cNvPr id="28" name="Picture 7" descr="C:\temp\Temporary Internet Files\Content.IE5\21L1CTCP\MCj04315520000[1].png"/>
          <p:cNvPicPr>
            <a:picLocks noChangeAspect="1" noChangeArrowheads="1"/>
          </p:cNvPicPr>
          <p:nvPr/>
        </p:nvPicPr>
        <p:blipFill>
          <a:blip r:embed="rId5" cstate="print"/>
          <a:srcRect/>
          <a:stretch>
            <a:fillRect/>
          </a:stretch>
        </p:blipFill>
        <p:spPr bwMode="auto">
          <a:xfrm>
            <a:off x="7239000" y="1143000"/>
            <a:ext cx="1066514" cy="1066514"/>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94969283"/>
      </p:ext>
    </p:extLst>
  </p:cSld>
  <p:clrMapOvr>
    <a:masterClrMapping/>
  </p:clrMapOvr>
  <p:transition advTm="790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304800" y="1336675"/>
            <a:ext cx="8534400" cy="1558925"/>
          </a:xfrm>
        </p:spPr>
        <p:txBody>
          <a:bodyPr/>
          <a:lstStyle/>
          <a:p>
            <a:pPr eaLnBrk="1" hangingPunct="1">
              <a:spcBef>
                <a:spcPts val="600"/>
              </a:spcBef>
            </a:pPr>
            <a:r>
              <a:rPr lang="en-US" dirty="0"/>
              <a:t>How large is this market?</a:t>
            </a:r>
          </a:p>
          <a:p>
            <a:pPr lvl="1">
              <a:spcBef>
                <a:spcPts val="600"/>
              </a:spcBef>
            </a:pPr>
            <a:r>
              <a:rPr lang="en-US" dirty="0"/>
              <a:t>Only three ways to show size of the market</a:t>
            </a:r>
          </a:p>
          <a:p>
            <a:endParaRPr lang="en-US" dirty="0"/>
          </a:p>
          <a:p>
            <a:endParaRPr lang="en-US" dirty="0"/>
          </a:p>
          <a:p>
            <a:endParaRPr lang="en-US" dirty="0"/>
          </a:p>
          <a:p>
            <a:endParaRPr lang="en-US" b="1" dirty="0"/>
          </a:p>
          <a:p>
            <a:r>
              <a:rPr lang="en-US" dirty="0"/>
              <a:t>Can be in terms of the “total” or annual efforts</a:t>
            </a:r>
          </a:p>
        </p:txBody>
      </p:sp>
      <p:sp>
        <p:nvSpPr>
          <p:cNvPr id="21" name="TextBox 20"/>
          <p:cNvSpPr txBox="1"/>
          <p:nvPr/>
        </p:nvSpPr>
        <p:spPr>
          <a:xfrm>
            <a:off x="3701739" y="2819400"/>
            <a:ext cx="1628026" cy="1384995"/>
          </a:xfrm>
          <a:prstGeom prst="rect">
            <a:avLst/>
          </a:prstGeom>
          <a:noFill/>
        </p:spPr>
        <p:txBody>
          <a:bodyPr wrap="square" rtlCol="0">
            <a:spAutoFit/>
          </a:bodyPr>
          <a:lstStyle/>
          <a:p>
            <a:pPr algn="r"/>
            <a:r>
              <a:rPr lang="en-US" b="0" dirty="0">
                <a:solidFill>
                  <a:srgbClr val="0C1C8C"/>
                </a:solidFill>
              </a:rPr>
              <a:t>$600,000,000</a:t>
            </a:r>
          </a:p>
          <a:p>
            <a:pPr algn="r"/>
            <a:r>
              <a:rPr lang="en-US" b="0" dirty="0">
                <a:solidFill>
                  <a:srgbClr val="0C1C8C"/>
                </a:solidFill>
              </a:rPr>
              <a:t>250</a:t>
            </a:r>
          </a:p>
          <a:p>
            <a:pPr algn="r"/>
            <a:r>
              <a:rPr lang="en-US" b="0" dirty="0">
                <a:solidFill>
                  <a:srgbClr val="0C1C8C"/>
                </a:solidFill>
              </a:rPr>
              <a:t>250</a:t>
            </a:r>
          </a:p>
          <a:p>
            <a:pPr algn="r"/>
            <a:r>
              <a:rPr lang="en-US" b="0" dirty="0">
                <a:solidFill>
                  <a:srgbClr val="0C1C8C"/>
                </a:solidFill>
              </a:rPr>
              <a:t>$2,400,000</a:t>
            </a:r>
          </a:p>
          <a:p>
            <a:pPr algn="r"/>
            <a:r>
              <a:rPr lang="en-US" b="0" dirty="0">
                <a:solidFill>
                  <a:srgbClr val="0C1C8C"/>
                </a:solidFill>
              </a:rPr>
              <a:t>1</a:t>
            </a:r>
          </a:p>
          <a:p>
            <a:pPr algn="r"/>
            <a:r>
              <a:rPr lang="en-US" sz="1400" b="0" dirty="0">
                <a:solidFill>
                  <a:srgbClr val="0C1C8C"/>
                </a:solidFill>
              </a:rPr>
              <a:t>Corporate  system</a:t>
            </a:r>
          </a:p>
        </p:txBody>
      </p:sp>
      <p:sp>
        <p:nvSpPr>
          <p:cNvPr id="22" name="TextBox 21"/>
          <p:cNvSpPr txBox="1"/>
          <p:nvPr/>
        </p:nvSpPr>
        <p:spPr>
          <a:xfrm>
            <a:off x="152400" y="2819400"/>
            <a:ext cx="2698175" cy="1169551"/>
          </a:xfrm>
          <a:prstGeom prst="rect">
            <a:avLst/>
          </a:prstGeom>
          <a:noFill/>
        </p:spPr>
        <p:txBody>
          <a:bodyPr wrap="none" rtlCol="0">
            <a:spAutoFit/>
          </a:bodyPr>
          <a:lstStyle/>
          <a:p>
            <a:r>
              <a:rPr lang="en-US" b="0" dirty="0"/>
              <a:t>Dollars spent</a:t>
            </a:r>
          </a:p>
          <a:p>
            <a:r>
              <a:rPr lang="en-US" b="0" dirty="0"/>
              <a:t>Units sold</a:t>
            </a:r>
          </a:p>
          <a:p>
            <a:r>
              <a:rPr lang="en-US" b="0" dirty="0"/>
              <a:t># of buyers</a:t>
            </a:r>
          </a:p>
          <a:p>
            <a:r>
              <a:rPr lang="en-US" dirty="0"/>
              <a:t>Calculated price </a:t>
            </a:r>
            <a:r>
              <a:rPr lang="en-US" dirty="0">
                <a:sym typeface="Wingdings" panose="05000000000000000000" pitchFamily="2" charset="2"/>
              </a:rPr>
              <a:t></a:t>
            </a:r>
          </a:p>
          <a:p>
            <a:r>
              <a:rPr lang="en-US" dirty="0">
                <a:sym typeface="Wingdings" panose="05000000000000000000" pitchFamily="2" charset="2"/>
              </a:rPr>
              <a:t>Calculated # purchased / buyer </a:t>
            </a:r>
            <a:endParaRPr lang="en-US" b="0" dirty="0"/>
          </a:p>
        </p:txBody>
      </p:sp>
      <p:sp>
        <p:nvSpPr>
          <p:cNvPr id="23" name="TextBox 22"/>
          <p:cNvSpPr txBox="1"/>
          <p:nvPr/>
        </p:nvSpPr>
        <p:spPr>
          <a:xfrm>
            <a:off x="5517871" y="2819400"/>
            <a:ext cx="1614113" cy="1600438"/>
          </a:xfrm>
          <a:prstGeom prst="rect">
            <a:avLst/>
          </a:prstGeom>
          <a:noFill/>
        </p:spPr>
        <p:txBody>
          <a:bodyPr wrap="square" rtlCol="0">
            <a:spAutoFit/>
          </a:bodyPr>
          <a:lstStyle/>
          <a:p>
            <a:pPr algn="r"/>
            <a:r>
              <a:rPr lang="en-US" b="0" dirty="0">
                <a:solidFill>
                  <a:srgbClr val="0C1C8C"/>
                </a:solidFill>
              </a:rPr>
              <a:t>$600,000,000</a:t>
            </a:r>
          </a:p>
          <a:p>
            <a:pPr algn="r"/>
            <a:r>
              <a:rPr lang="en-US" b="0" dirty="0">
                <a:solidFill>
                  <a:srgbClr val="0C1C8C"/>
                </a:solidFill>
              </a:rPr>
              <a:t>2,500,000</a:t>
            </a:r>
          </a:p>
          <a:p>
            <a:pPr algn="r"/>
            <a:r>
              <a:rPr lang="en-US" dirty="0">
                <a:solidFill>
                  <a:srgbClr val="0C1C8C"/>
                </a:solidFill>
              </a:rPr>
              <a:t>2,500</a:t>
            </a:r>
            <a:endParaRPr lang="en-US" b="0" dirty="0">
              <a:solidFill>
                <a:srgbClr val="0C1C8C"/>
              </a:solidFill>
            </a:endParaRPr>
          </a:p>
          <a:p>
            <a:pPr algn="r"/>
            <a:r>
              <a:rPr lang="en-US" b="0" dirty="0">
                <a:solidFill>
                  <a:srgbClr val="0C1C8C"/>
                </a:solidFill>
              </a:rPr>
              <a:t>$240</a:t>
            </a:r>
          </a:p>
          <a:p>
            <a:pPr algn="r"/>
            <a:r>
              <a:rPr lang="en-US" b="0" dirty="0">
                <a:solidFill>
                  <a:srgbClr val="0C1C8C"/>
                </a:solidFill>
              </a:rPr>
              <a:t>1,000</a:t>
            </a:r>
          </a:p>
          <a:p>
            <a:pPr algn="r"/>
            <a:r>
              <a:rPr lang="en-US" sz="1400" b="0" dirty="0">
                <a:solidFill>
                  <a:srgbClr val="0C1C8C"/>
                </a:solidFill>
              </a:rPr>
              <a:t>Disposable medical device</a:t>
            </a:r>
            <a:endParaRPr lang="en-US" dirty="0">
              <a:solidFill>
                <a:srgbClr val="0C1C8C"/>
              </a:solidFill>
            </a:endParaRPr>
          </a:p>
        </p:txBody>
      </p:sp>
      <p:sp>
        <p:nvSpPr>
          <p:cNvPr id="24" name="TextBox 23"/>
          <p:cNvSpPr txBox="1"/>
          <p:nvPr/>
        </p:nvSpPr>
        <p:spPr>
          <a:xfrm>
            <a:off x="1871694" y="2819400"/>
            <a:ext cx="1641939" cy="1384995"/>
          </a:xfrm>
          <a:prstGeom prst="rect">
            <a:avLst/>
          </a:prstGeom>
          <a:noFill/>
        </p:spPr>
        <p:txBody>
          <a:bodyPr wrap="square" rtlCol="0">
            <a:spAutoFit/>
          </a:bodyPr>
          <a:lstStyle/>
          <a:p>
            <a:pPr algn="r"/>
            <a:r>
              <a:rPr lang="en-US" b="0" dirty="0">
                <a:solidFill>
                  <a:srgbClr val="0C1C8C"/>
                </a:solidFill>
              </a:rPr>
              <a:t>$600,000,000</a:t>
            </a:r>
          </a:p>
          <a:p>
            <a:pPr algn="r"/>
            <a:r>
              <a:rPr lang="en-US" b="0" dirty="0">
                <a:solidFill>
                  <a:srgbClr val="0C1C8C"/>
                </a:solidFill>
              </a:rPr>
              <a:t>2,500,000</a:t>
            </a:r>
          </a:p>
          <a:p>
            <a:pPr algn="r"/>
            <a:r>
              <a:rPr lang="en-US" b="0" dirty="0">
                <a:solidFill>
                  <a:srgbClr val="0C1C8C"/>
                </a:solidFill>
              </a:rPr>
              <a:t>625,000</a:t>
            </a:r>
          </a:p>
          <a:p>
            <a:pPr algn="r"/>
            <a:r>
              <a:rPr lang="en-US" b="0" dirty="0">
                <a:solidFill>
                  <a:srgbClr val="0C1C8C"/>
                </a:solidFill>
              </a:rPr>
              <a:t>$240</a:t>
            </a:r>
          </a:p>
          <a:p>
            <a:pPr algn="r"/>
            <a:r>
              <a:rPr lang="en-US" b="0" dirty="0">
                <a:solidFill>
                  <a:srgbClr val="0C1C8C"/>
                </a:solidFill>
              </a:rPr>
              <a:t>4</a:t>
            </a:r>
          </a:p>
          <a:p>
            <a:pPr algn="r"/>
            <a:r>
              <a:rPr lang="en-US" sz="1400" b="0" dirty="0">
                <a:solidFill>
                  <a:srgbClr val="0C1C8C"/>
                </a:solidFill>
              </a:rPr>
              <a:t>Electronic device</a:t>
            </a:r>
          </a:p>
        </p:txBody>
      </p:sp>
      <p:sp>
        <p:nvSpPr>
          <p:cNvPr id="25" name="TextBox 24"/>
          <p:cNvSpPr txBox="1"/>
          <p:nvPr/>
        </p:nvSpPr>
        <p:spPr>
          <a:xfrm>
            <a:off x="7569134" y="2819400"/>
            <a:ext cx="1346266" cy="1384995"/>
          </a:xfrm>
          <a:prstGeom prst="rect">
            <a:avLst/>
          </a:prstGeom>
          <a:noFill/>
        </p:spPr>
        <p:txBody>
          <a:bodyPr wrap="none" rtlCol="0">
            <a:spAutoFit/>
          </a:bodyPr>
          <a:lstStyle/>
          <a:p>
            <a:pPr algn="r"/>
            <a:r>
              <a:rPr lang="en-US" b="0" dirty="0">
                <a:solidFill>
                  <a:srgbClr val="0C1C8C"/>
                </a:solidFill>
              </a:rPr>
              <a:t>$600,000,000</a:t>
            </a:r>
          </a:p>
          <a:p>
            <a:pPr algn="r"/>
            <a:r>
              <a:rPr lang="en-US" b="0" dirty="0">
                <a:solidFill>
                  <a:srgbClr val="0C1C8C"/>
                </a:solidFill>
              </a:rPr>
              <a:t>2,500</a:t>
            </a:r>
          </a:p>
          <a:p>
            <a:pPr algn="r"/>
            <a:r>
              <a:rPr lang="en-US" b="0" dirty="0">
                <a:solidFill>
                  <a:srgbClr val="0C1C8C"/>
                </a:solidFill>
              </a:rPr>
              <a:t>2,500</a:t>
            </a:r>
          </a:p>
          <a:p>
            <a:pPr algn="r"/>
            <a:r>
              <a:rPr lang="en-US" b="0" dirty="0">
                <a:solidFill>
                  <a:srgbClr val="0C1C8C"/>
                </a:solidFill>
              </a:rPr>
              <a:t>$240,000</a:t>
            </a:r>
          </a:p>
          <a:p>
            <a:pPr algn="r"/>
            <a:r>
              <a:rPr lang="en-US" b="0" dirty="0">
                <a:solidFill>
                  <a:srgbClr val="0C1C8C"/>
                </a:solidFill>
              </a:rPr>
              <a:t>1</a:t>
            </a:r>
          </a:p>
          <a:p>
            <a:pPr algn="r"/>
            <a:r>
              <a:rPr lang="en-US" sz="1400" b="0" dirty="0">
                <a:solidFill>
                  <a:srgbClr val="0C1C8C"/>
                </a:solidFill>
              </a:rPr>
              <a:t>Specialty home</a:t>
            </a:r>
            <a:endParaRPr lang="en-US" dirty="0">
              <a:solidFill>
                <a:srgbClr val="0C1C8C"/>
              </a:solidFill>
            </a:endParaRPr>
          </a:p>
        </p:txBody>
      </p:sp>
      <p:sp>
        <p:nvSpPr>
          <p:cNvPr id="3" name="Title 2"/>
          <p:cNvSpPr>
            <a:spLocks noGrp="1"/>
          </p:cNvSpPr>
          <p:nvPr>
            <p:ph type="title"/>
          </p:nvPr>
        </p:nvSpPr>
        <p:spPr/>
        <p:txBody>
          <a:bodyPr/>
          <a:lstStyle/>
          <a:p>
            <a:r>
              <a:rPr lang="en-029" dirty="0"/>
              <a:t>Complete market size descriptions</a:t>
            </a:r>
            <a:endParaRPr lang="en-US" dirty="0"/>
          </a:p>
        </p:txBody>
      </p:sp>
      <p:sp>
        <p:nvSpPr>
          <p:cNvPr id="13"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27</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469825002"/>
      </p:ext>
    </p:extLst>
  </p:cSld>
  <p:clrMapOvr>
    <a:masterClrMapping/>
  </p:clrMapOvr>
  <mc:AlternateContent xmlns:mc="http://schemas.openxmlformats.org/markup-compatibility/2006" xmlns:p14="http://schemas.microsoft.com/office/powerpoint/2010/main">
    <mc:Choice Requires="p14">
      <p:transition spd="slow" p14:dur="2000" advTm="230457"/>
    </mc:Choice>
    <mc:Fallback xmlns="">
      <p:transition spd="slow" advTm="23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1"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59CEB516-EB1D-44BD-BEEB-7F572F026152}" type="slidenum">
              <a:rPr lang="en-US" smtClean="0"/>
              <a:pPr>
                <a:defRPr/>
              </a:pPr>
              <a:t>28</a:t>
            </a:fld>
            <a:endParaRPr lang="en-US"/>
          </a:p>
        </p:txBody>
      </p:sp>
      <p:sp>
        <p:nvSpPr>
          <p:cNvPr id="5" name="Title 4"/>
          <p:cNvSpPr>
            <a:spLocks noGrp="1"/>
          </p:cNvSpPr>
          <p:nvPr>
            <p:ph type="ctrTitle"/>
          </p:nvPr>
        </p:nvSpPr>
        <p:spPr/>
        <p:txBody>
          <a:bodyPr/>
          <a:lstStyle/>
          <a:p>
            <a:r>
              <a:rPr lang="en-US" dirty="0"/>
              <a:t>Market Sizing</a:t>
            </a:r>
          </a:p>
        </p:txBody>
      </p:sp>
      <p:sp>
        <p:nvSpPr>
          <p:cNvPr id="6" name="Subtitle 5"/>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95680658"/>
      </p:ext>
    </p:extLst>
  </p:cSld>
  <p:clrMapOvr>
    <a:masterClrMapping/>
  </p:clrMapOvr>
  <mc:AlternateContent xmlns:mc="http://schemas.openxmlformats.org/markup-compatibility/2006" xmlns:p14="http://schemas.microsoft.com/office/powerpoint/2010/main">
    <mc:Choice Requires="p14">
      <p:transition spd="slow" p14:dur="2000" advTm="2854"/>
    </mc:Choice>
    <mc:Fallback xmlns="">
      <p:transition spd="slow" advTm="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838200" y="0"/>
            <a:ext cx="8991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4000" dirty="0"/>
              <a:t>Market Sizing Tips</a:t>
            </a:r>
          </a:p>
        </p:txBody>
      </p:sp>
      <p:sp>
        <p:nvSpPr>
          <p:cNvPr id="18436" name="Rectangle 3"/>
          <p:cNvSpPr>
            <a:spLocks noGrp="1" noChangeArrowheads="1"/>
          </p:cNvSpPr>
          <p:nvPr>
            <p:ph idx="1"/>
          </p:nvPr>
        </p:nvSpPr>
        <p:spPr>
          <a:xfrm>
            <a:off x="279400" y="1330325"/>
            <a:ext cx="8559800" cy="4648200"/>
          </a:xfrm>
        </p:spPr>
        <p:txBody>
          <a:bodyPr/>
          <a:lstStyle/>
          <a:p>
            <a:pPr eaLnBrk="1" hangingPunct="1">
              <a:spcBef>
                <a:spcPts val="0"/>
              </a:spcBef>
            </a:pPr>
            <a:r>
              <a:rPr lang="en-US" dirty="0"/>
              <a:t>Developing market models for emerging markets takes a combination of</a:t>
            </a:r>
          </a:p>
          <a:p>
            <a:pPr lvl="1" eaLnBrk="1" hangingPunct="1">
              <a:spcBef>
                <a:spcPts val="0"/>
              </a:spcBef>
            </a:pPr>
            <a:r>
              <a:rPr lang="en-US" dirty="0"/>
              <a:t>Research skills</a:t>
            </a:r>
          </a:p>
          <a:p>
            <a:pPr lvl="1" eaLnBrk="1" hangingPunct="1">
              <a:spcBef>
                <a:spcPts val="0"/>
              </a:spcBef>
            </a:pPr>
            <a:r>
              <a:rPr lang="en-US" dirty="0"/>
              <a:t>Luck in finding appropriate data</a:t>
            </a:r>
          </a:p>
          <a:p>
            <a:pPr lvl="1" eaLnBrk="1" hangingPunct="1">
              <a:spcBef>
                <a:spcPts val="0"/>
              </a:spcBef>
            </a:pPr>
            <a:r>
              <a:rPr lang="en-US" dirty="0"/>
              <a:t>Creativity</a:t>
            </a:r>
          </a:p>
          <a:p>
            <a:pPr lvl="1" eaLnBrk="1" hangingPunct="1">
              <a:spcBef>
                <a:spcPts val="0"/>
              </a:spcBef>
            </a:pPr>
            <a:r>
              <a:rPr lang="en-US" dirty="0"/>
              <a:t>Basic algebra</a:t>
            </a:r>
          </a:p>
          <a:p>
            <a:pPr lvl="1" eaLnBrk="1" hangingPunct="1">
              <a:spcBef>
                <a:spcPts val="0"/>
              </a:spcBef>
            </a:pPr>
            <a:r>
              <a:rPr lang="en-US" dirty="0"/>
              <a:t>Financial analysis </a:t>
            </a:r>
          </a:p>
          <a:p>
            <a:pPr lvl="1" eaLnBrk="1" hangingPunct="1">
              <a:spcBef>
                <a:spcPts val="0"/>
              </a:spcBef>
            </a:pPr>
            <a:r>
              <a:rPr lang="en-US" dirty="0"/>
              <a:t>Excel skills</a:t>
            </a:r>
          </a:p>
          <a:p>
            <a:pPr lvl="1" eaLnBrk="1" hangingPunct="1">
              <a:spcBef>
                <a:spcPts val="0"/>
              </a:spcBef>
            </a:pPr>
            <a:r>
              <a:rPr lang="en-US" dirty="0"/>
              <a:t>Comfort with educated</a:t>
            </a:r>
            <a:br>
              <a:rPr lang="en-US" dirty="0"/>
            </a:br>
            <a:r>
              <a:rPr lang="en-US" dirty="0"/>
              <a:t>guesses (you will never be</a:t>
            </a:r>
          </a:p>
          <a:p>
            <a:pPr marL="457200" lvl="1" indent="0" eaLnBrk="1" hangingPunct="1">
              <a:spcBef>
                <a:spcPts val="0"/>
              </a:spcBef>
              <a:buNone/>
            </a:pPr>
            <a:r>
              <a:rPr lang="en-029" dirty="0"/>
              <a:t>    “right,” but you can be “close</a:t>
            </a:r>
          </a:p>
          <a:p>
            <a:pPr marL="457200" lvl="1" indent="0" eaLnBrk="1" hangingPunct="1">
              <a:spcBef>
                <a:spcPts val="0"/>
              </a:spcBef>
              <a:buNone/>
            </a:pPr>
            <a:r>
              <a:rPr lang="en-029" dirty="0"/>
              <a:t>    enough”)</a:t>
            </a:r>
            <a:endParaRPr lang="en-US" dirty="0"/>
          </a:p>
        </p:txBody>
      </p:sp>
      <p:sp>
        <p:nvSpPr>
          <p:cNvPr id="4" name="Slide Number Placeholder 3"/>
          <p:cNvSpPr>
            <a:spLocks noGrp="1"/>
          </p:cNvSpPr>
          <p:nvPr>
            <p:ph type="sldNum" sz="quarter" idx="10"/>
          </p:nvPr>
        </p:nvSpPr>
        <p:spPr/>
        <p:txBody>
          <a:bodyPr/>
          <a:lstStyle/>
          <a:p>
            <a:pPr>
              <a:defRPr/>
            </a:pPr>
            <a:fld id="{47292BC8-834F-4D48-8DCF-1812E6D6F5C4}" type="slidenum">
              <a:rPr lang="en-US"/>
              <a:pPr>
                <a:defRPr/>
              </a:pPr>
              <a:t>29</a:t>
            </a:fld>
            <a:endParaRPr lang="en-US"/>
          </a:p>
        </p:txBody>
      </p:sp>
      <p:pic>
        <p:nvPicPr>
          <p:cNvPr id="3080" name="Picture 8" descr="C:\temp\Temporary Internet Files\Content.IE5\CQM4137A\MPj04395100000[1].jpg"/>
          <p:cNvPicPr>
            <a:picLocks noChangeAspect="1" noChangeArrowheads="1"/>
          </p:cNvPicPr>
          <p:nvPr/>
        </p:nvPicPr>
        <p:blipFill>
          <a:blip r:embed="rId4" cstate="print"/>
          <a:srcRect/>
          <a:stretch>
            <a:fillRect/>
          </a:stretch>
        </p:blipFill>
        <p:spPr bwMode="auto">
          <a:xfrm>
            <a:off x="4953000" y="3276600"/>
            <a:ext cx="3962400" cy="2645374"/>
          </a:xfrm>
          <a:prstGeom prst="rect">
            <a:avLst/>
          </a:prstGeom>
          <a:noFill/>
        </p:spPr>
      </p:pic>
      <p:pic>
        <p:nvPicPr>
          <p:cNvPr id="3076" name="Picture 4" descr="C:\temp\Temporary Internet Files\Content.IE5\MI7UC1OQ\MCj04315580000[1].png"/>
          <p:cNvPicPr>
            <a:picLocks noChangeAspect="1" noChangeArrowheads="1"/>
          </p:cNvPicPr>
          <p:nvPr/>
        </p:nvPicPr>
        <p:blipFill>
          <a:blip r:embed="rId5" cstate="print"/>
          <a:srcRect/>
          <a:stretch>
            <a:fillRect/>
          </a:stretch>
        </p:blipFill>
        <p:spPr bwMode="auto">
          <a:xfrm>
            <a:off x="6629400" y="2286000"/>
            <a:ext cx="1904714" cy="1904714"/>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12746758"/>
      </p:ext>
    </p:extLst>
  </p:cSld>
  <p:clrMapOvr>
    <a:masterClrMapping/>
  </p:clrMapOvr>
  <mc:AlternateContent xmlns:mc="http://schemas.openxmlformats.org/markup-compatibility/2006" xmlns:p14="http://schemas.microsoft.com/office/powerpoint/2010/main">
    <mc:Choice Requires="p14">
      <p:transition spd="slow" p14:dur="2000" advTm="74300"/>
    </mc:Choice>
    <mc:Fallback xmlns="">
      <p:transition spd="slow" advTm="7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4951"/>
          <a:stretch/>
        </p:blipFill>
        <p:spPr>
          <a:xfrm>
            <a:off x="914400" y="3143466"/>
            <a:ext cx="7351776" cy="3202417"/>
          </a:xfrm>
          <a:prstGeom prst="rect">
            <a:avLst/>
          </a:prstGeom>
        </p:spPr>
      </p:pic>
      <p:sp>
        <p:nvSpPr>
          <p:cNvPr id="2" name="Title 1"/>
          <p:cNvSpPr>
            <a:spLocks noGrp="1"/>
          </p:cNvSpPr>
          <p:nvPr>
            <p:ph type="title"/>
          </p:nvPr>
        </p:nvSpPr>
        <p:spPr/>
        <p:txBody>
          <a:bodyPr/>
          <a:lstStyle/>
          <a:p>
            <a:r>
              <a:rPr lang="en-US" dirty="0"/>
              <a:t>First Stages are very iterative</a:t>
            </a:r>
          </a:p>
        </p:txBody>
      </p:sp>
      <p:sp>
        <p:nvSpPr>
          <p:cNvPr id="4" name="Slide Number Placeholder 3"/>
          <p:cNvSpPr>
            <a:spLocks noGrp="1"/>
          </p:cNvSpPr>
          <p:nvPr>
            <p:ph type="sldNum" sz="quarter" idx="4294967295"/>
          </p:nvPr>
        </p:nvSpPr>
        <p:spPr>
          <a:xfrm>
            <a:off x="7086600" y="6345883"/>
            <a:ext cx="1905000" cy="457200"/>
          </a:xfrm>
          <a:prstGeom prst="rect">
            <a:avLst/>
          </a:prstGeom>
        </p:spPr>
        <p:txBody>
          <a:bodyPr/>
          <a:lstStyle/>
          <a:p>
            <a:pPr algn="r">
              <a:defRPr/>
            </a:pPr>
            <a:fld id="{4D6F8EAF-F09C-4ABC-A386-EB508159BD24}" type="slidenum">
              <a:rPr lang="en-US" smtClean="0"/>
              <a:pPr algn="r">
                <a:defRPr/>
              </a:pPr>
              <a:t>3</a:t>
            </a:fld>
            <a:endParaRPr lang="en-US" dirty="0"/>
          </a:p>
        </p:txBody>
      </p:sp>
      <p:grpSp>
        <p:nvGrpSpPr>
          <p:cNvPr id="10" name="Group 9"/>
          <p:cNvGrpSpPr/>
          <p:nvPr/>
        </p:nvGrpSpPr>
        <p:grpSpPr>
          <a:xfrm>
            <a:off x="2089599" y="3839166"/>
            <a:ext cx="1923065" cy="2384079"/>
            <a:chOff x="1994361" y="2229831"/>
            <a:chExt cx="1923065" cy="2384079"/>
          </a:xfrm>
        </p:grpSpPr>
        <p:sp>
          <p:nvSpPr>
            <p:cNvPr id="6" name="Oval 5"/>
            <p:cNvSpPr>
              <a:spLocks noChangeAspect="1"/>
            </p:cNvSpPr>
            <p:nvPr/>
          </p:nvSpPr>
          <p:spPr bwMode="auto">
            <a:xfrm>
              <a:off x="2053837" y="3962400"/>
              <a:ext cx="651510" cy="65151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2" name="Oval 21"/>
            <p:cNvSpPr>
              <a:spLocks noChangeAspect="1"/>
            </p:cNvSpPr>
            <p:nvPr/>
          </p:nvSpPr>
          <p:spPr bwMode="auto">
            <a:xfrm>
              <a:off x="2148337" y="299290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4" name="Oval 23"/>
            <p:cNvSpPr>
              <a:spLocks noChangeAspect="1"/>
            </p:cNvSpPr>
            <p:nvPr/>
          </p:nvSpPr>
          <p:spPr bwMode="auto">
            <a:xfrm>
              <a:off x="2839136" y="222983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Isosceles Triangle 8"/>
            <p:cNvSpPr>
              <a:spLocks noChangeAspect="1"/>
            </p:cNvSpPr>
            <p:nvPr/>
          </p:nvSpPr>
          <p:spPr bwMode="auto">
            <a:xfrm rot="2400000">
              <a:off x="3010069" y="3715448"/>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0" name="Isosceles Triangle 19"/>
            <p:cNvSpPr>
              <a:spLocks noChangeAspect="1"/>
            </p:cNvSpPr>
            <p:nvPr/>
          </p:nvSpPr>
          <p:spPr bwMode="auto">
            <a:xfrm rot="840000">
              <a:off x="2779162" y="255412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3" name="Isosceles Triangle 22"/>
            <p:cNvSpPr>
              <a:spLocks noChangeAspect="1"/>
            </p:cNvSpPr>
            <p:nvPr/>
          </p:nvSpPr>
          <p:spPr bwMode="auto">
            <a:xfrm rot="-840000">
              <a:off x="2212034" y="307204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5" name="Isosceles Triangle 24"/>
            <p:cNvSpPr>
              <a:spLocks noChangeAspect="1"/>
            </p:cNvSpPr>
            <p:nvPr/>
          </p:nvSpPr>
          <p:spPr bwMode="auto">
            <a:xfrm rot="-9660000">
              <a:off x="3765510" y="2835074"/>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6" name="Isosceles Triangle 25"/>
            <p:cNvSpPr>
              <a:spLocks noChangeAspect="1"/>
            </p:cNvSpPr>
            <p:nvPr/>
          </p:nvSpPr>
          <p:spPr bwMode="auto">
            <a:xfrm rot="600000">
              <a:off x="1994361" y="4149354"/>
              <a:ext cx="136725"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Isosceles Triangle 26"/>
            <p:cNvSpPr>
              <a:spLocks noChangeAspect="1"/>
            </p:cNvSpPr>
            <p:nvPr/>
          </p:nvSpPr>
          <p:spPr bwMode="auto">
            <a:xfrm rot="-3660000">
              <a:off x="2613775" y="4212639"/>
              <a:ext cx="136724"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28" name="Content Placeholder 7"/>
          <p:cNvSpPr>
            <a:spLocks noGrp="1"/>
          </p:cNvSpPr>
          <p:nvPr>
            <p:ph idx="1"/>
          </p:nvPr>
        </p:nvSpPr>
        <p:spPr>
          <a:xfrm>
            <a:off x="1066800" y="1143000"/>
            <a:ext cx="7772400" cy="4876800"/>
          </a:xfrm>
        </p:spPr>
        <p:txBody>
          <a:bodyPr/>
          <a:lstStyle/>
          <a:p>
            <a:r>
              <a:rPr lang="en-029" sz="2000" dirty="0"/>
              <a:t>It is a discovery/learning process</a:t>
            </a:r>
          </a:p>
          <a:p>
            <a:pPr lvl="1"/>
            <a:r>
              <a:rPr lang="en-029" sz="1800" dirty="0"/>
              <a:t>What you learn in a subsequent stage changes your position in the prior </a:t>
            </a:r>
          </a:p>
          <a:p>
            <a:r>
              <a:rPr lang="en-029" sz="2000" dirty="0"/>
              <a:t>Move quickly – don’t fall in love with your first idea</a:t>
            </a:r>
          </a:p>
          <a:p>
            <a:r>
              <a:rPr lang="en-029" sz="2000" dirty="0"/>
              <a:t>Requires constant “zooming-in and zooming-out”</a:t>
            </a:r>
          </a:p>
          <a:p>
            <a:pPr lvl="1"/>
            <a:r>
              <a:rPr lang="en-029" sz="1800" dirty="0"/>
              <a:t>Taking both the detailed and “big picture” perspectives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72258573"/>
      </p:ext>
    </p:extLst>
  </p:cSld>
  <p:clrMapOvr>
    <a:masterClrMapping/>
  </p:clrMapOvr>
  <mc:AlternateContent xmlns:mc="http://schemas.openxmlformats.org/markup-compatibility/2006" xmlns:p14="http://schemas.microsoft.com/office/powerpoint/2010/main">
    <mc:Choice Requires="p14">
      <p:transition spd="slow" p14:dur="2000" advTm="58816"/>
    </mc:Choice>
    <mc:Fallback xmlns="">
      <p:transition spd="slow" advTm="5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igHouse.jpg"/>
          <p:cNvPicPr>
            <a:picLocks noChangeAspect="1"/>
          </p:cNvPicPr>
          <p:nvPr/>
        </p:nvPicPr>
        <p:blipFill>
          <a:blip r:embed="rId4" cstate="print"/>
          <a:stretch>
            <a:fillRect/>
          </a:stretch>
        </p:blipFill>
        <p:spPr>
          <a:xfrm>
            <a:off x="6619875" y="4495800"/>
            <a:ext cx="2524125" cy="1809750"/>
          </a:xfrm>
          <a:prstGeom prst="rect">
            <a:avLst/>
          </a:prstGeom>
        </p:spPr>
      </p:pic>
      <p:sp>
        <p:nvSpPr>
          <p:cNvPr id="19459" name="Rectangle 2"/>
          <p:cNvSpPr>
            <a:spLocks noGrp="1" noChangeArrowheads="1"/>
          </p:cNvSpPr>
          <p:nvPr>
            <p:ph type="title"/>
          </p:nvPr>
        </p:nvSpPr>
        <p:spPr>
          <a:xfrm>
            <a:off x="914400" y="0"/>
            <a:ext cx="8991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4000" dirty="0"/>
              <a:t>Market Sizing Tips</a:t>
            </a:r>
          </a:p>
        </p:txBody>
      </p:sp>
      <p:sp>
        <p:nvSpPr>
          <p:cNvPr id="19460" name="Rectangle 3"/>
          <p:cNvSpPr>
            <a:spLocks noGrp="1" noChangeArrowheads="1"/>
          </p:cNvSpPr>
          <p:nvPr>
            <p:ph idx="1"/>
          </p:nvPr>
        </p:nvSpPr>
        <p:spPr>
          <a:xfrm>
            <a:off x="314325" y="1330504"/>
            <a:ext cx="8763000" cy="4648200"/>
          </a:xfrm>
        </p:spPr>
        <p:txBody>
          <a:bodyPr/>
          <a:lstStyle/>
          <a:p>
            <a:pPr eaLnBrk="1" hangingPunct="1">
              <a:spcBef>
                <a:spcPts val="0"/>
              </a:spcBef>
            </a:pPr>
            <a:r>
              <a:rPr lang="en-US" dirty="0"/>
              <a:t>Make sure you document sources</a:t>
            </a:r>
          </a:p>
          <a:p>
            <a:pPr eaLnBrk="1" hangingPunct="1">
              <a:spcBef>
                <a:spcPts val="0"/>
              </a:spcBef>
            </a:pPr>
            <a:r>
              <a:rPr lang="en-US" dirty="0"/>
              <a:t>Make sure you articulate assumptions</a:t>
            </a:r>
          </a:p>
          <a:p>
            <a:pPr eaLnBrk="1" hangingPunct="1">
              <a:spcBef>
                <a:spcPts val="0"/>
              </a:spcBef>
            </a:pPr>
            <a:r>
              <a:rPr lang="en-US" dirty="0"/>
              <a:t>You </a:t>
            </a:r>
            <a:r>
              <a:rPr lang="en-US" b="1" dirty="0">
                <a:solidFill>
                  <a:srgbClr val="0C1C8C"/>
                </a:solidFill>
              </a:rPr>
              <a:t>will</a:t>
            </a:r>
            <a:r>
              <a:rPr lang="en-US" dirty="0"/>
              <a:t> get it wrong on the first try</a:t>
            </a:r>
          </a:p>
          <a:p>
            <a:pPr lvl="1" eaLnBrk="1" hangingPunct="1">
              <a:spcBef>
                <a:spcPts val="0"/>
              </a:spcBef>
            </a:pPr>
            <a:r>
              <a:rPr lang="en-US" dirty="0"/>
              <a:t>You can refine your approach &amp; assumptions</a:t>
            </a:r>
          </a:p>
          <a:p>
            <a:pPr lvl="1" eaLnBrk="1" hangingPunct="1">
              <a:spcBef>
                <a:spcPts val="0"/>
              </a:spcBef>
            </a:pPr>
            <a:r>
              <a:rPr lang="en-US" dirty="0"/>
              <a:t>Err on the conservative side</a:t>
            </a:r>
          </a:p>
          <a:p>
            <a:pPr lvl="2" eaLnBrk="1" hangingPunct="1">
              <a:spcBef>
                <a:spcPts val="0"/>
              </a:spcBef>
            </a:pPr>
            <a:r>
              <a:rPr lang="en-US" i="1" dirty="0"/>
              <a:t>especially</a:t>
            </a:r>
            <a:r>
              <a:rPr lang="en-US" dirty="0"/>
              <a:t> if you have a few reliable facts</a:t>
            </a:r>
            <a:br>
              <a:rPr lang="en-US" dirty="0"/>
            </a:br>
            <a:r>
              <a:rPr lang="en-US" dirty="0"/>
              <a:t>and data</a:t>
            </a:r>
          </a:p>
          <a:p>
            <a:pPr eaLnBrk="1" hangingPunct="1">
              <a:spcBef>
                <a:spcPts val="0"/>
              </a:spcBef>
            </a:pPr>
            <a:r>
              <a:rPr lang="en-US" dirty="0"/>
              <a:t>Do not need to be precise</a:t>
            </a:r>
          </a:p>
          <a:p>
            <a:pPr lvl="1" eaLnBrk="1" hangingPunct="1">
              <a:spcBef>
                <a:spcPts val="0"/>
              </a:spcBef>
            </a:pPr>
            <a:r>
              <a:rPr lang="en-US" dirty="0"/>
              <a:t>Ballpark estimates are </a:t>
            </a:r>
            <a:br>
              <a:rPr lang="en-US" dirty="0"/>
            </a:br>
            <a:r>
              <a:rPr lang="en-US" dirty="0"/>
              <a:t>usually fine</a:t>
            </a:r>
          </a:p>
          <a:p>
            <a:pPr lvl="1" eaLnBrk="1" hangingPunct="1">
              <a:spcBef>
                <a:spcPts val="0"/>
              </a:spcBef>
            </a:pPr>
            <a:r>
              <a:rPr lang="en-US" dirty="0"/>
              <a:t>You will revise – many times</a:t>
            </a:r>
          </a:p>
          <a:p>
            <a:pPr lvl="1" eaLnBrk="1" hangingPunct="1">
              <a:spcBef>
                <a:spcPts val="0"/>
              </a:spcBef>
            </a:pPr>
            <a:endParaRPr lang="en-US" dirty="0"/>
          </a:p>
        </p:txBody>
      </p:sp>
      <p:sp>
        <p:nvSpPr>
          <p:cNvPr id="4" name="Slide Number Placeholder 3"/>
          <p:cNvSpPr>
            <a:spLocks noGrp="1"/>
          </p:cNvSpPr>
          <p:nvPr>
            <p:ph type="sldNum" sz="quarter" idx="10"/>
          </p:nvPr>
        </p:nvSpPr>
        <p:spPr/>
        <p:txBody>
          <a:bodyPr/>
          <a:lstStyle/>
          <a:p>
            <a:pPr>
              <a:defRPr/>
            </a:pPr>
            <a:fld id="{5C2D2FD3-6DBA-4E70-9047-C928BFDA78CC}" type="slidenum">
              <a:rPr lang="en-US"/>
              <a:pPr>
                <a:defRPr/>
              </a:pPr>
              <a:t>30</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739682314"/>
      </p:ext>
    </p:extLst>
  </p:cSld>
  <p:clrMapOvr>
    <a:masterClrMapping/>
  </p:clrMapOvr>
  <mc:AlternateContent xmlns:mc="http://schemas.openxmlformats.org/markup-compatibility/2006" xmlns:p14="http://schemas.microsoft.com/office/powerpoint/2010/main">
    <mc:Choice Requires="p14">
      <p:transition spd="slow" p14:dur="2000" advTm="65342"/>
    </mc:Choice>
    <mc:Fallback xmlns="">
      <p:transition spd="slow" advTm="6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914400" y="-23648"/>
            <a:ext cx="8991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4000" dirty="0"/>
              <a:t>Market Sizing Tips</a:t>
            </a:r>
          </a:p>
        </p:txBody>
      </p:sp>
      <p:sp>
        <p:nvSpPr>
          <p:cNvPr id="16388" name="Rectangle 3"/>
          <p:cNvSpPr>
            <a:spLocks noGrp="1" noChangeArrowheads="1"/>
          </p:cNvSpPr>
          <p:nvPr>
            <p:ph idx="1"/>
          </p:nvPr>
        </p:nvSpPr>
        <p:spPr>
          <a:xfrm>
            <a:off x="304801" y="1066800"/>
            <a:ext cx="6705600" cy="3886200"/>
          </a:xfrm>
        </p:spPr>
        <p:txBody>
          <a:bodyPr/>
          <a:lstStyle/>
          <a:p>
            <a:pPr eaLnBrk="1" hangingPunct="1">
              <a:lnSpc>
                <a:spcPct val="90000"/>
              </a:lnSpc>
              <a:spcBef>
                <a:spcPct val="25000"/>
              </a:spcBef>
            </a:pPr>
            <a:r>
              <a:rPr lang="en-US" dirty="0"/>
              <a:t>Gather as many data “factoids” as possible while researching your industry and competitors</a:t>
            </a:r>
          </a:p>
          <a:p>
            <a:pPr lvl="1" eaLnBrk="1" hangingPunct="1">
              <a:lnSpc>
                <a:spcPct val="90000"/>
              </a:lnSpc>
              <a:spcBef>
                <a:spcPct val="25000"/>
              </a:spcBef>
            </a:pPr>
            <a:r>
              <a:rPr lang="en-US" dirty="0"/>
              <a:t>Look for market-specific &amp;</a:t>
            </a:r>
            <a:br>
              <a:rPr lang="en-US" dirty="0"/>
            </a:br>
            <a:r>
              <a:rPr lang="en-US" dirty="0"/>
              <a:t>vertical-specific data that can</a:t>
            </a:r>
            <a:br>
              <a:rPr lang="en-US" dirty="0"/>
            </a:br>
            <a:r>
              <a:rPr lang="en-US" dirty="0"/>
              <a:t>be used to build a clear</a:t>
            </a:r>
            <a:br>
              <a:rPr lang="en-US" dirty="0"/>
            </a:br>
            <a:r>
              <a:rPr lang="en-US" dirty="0"/>
              <a:t>picture of your market size</a:t>
            </a:r>
          </a:p>
          <a:p>
            <a:pPr lvl="1" eaLnBrk="1" hangingPunct="1">
              <a:lnSpc>
                <a:spcPct val="90000"/>
              </a:lnSpc>
              <a:spcBef>
                <a:spcPct val="25000"/>
              </a:spcBef>
            </a:pPr>
            <a:r>
              <a:rPr lang="en-US" dirty="0"/>
              <a:t>Don’t assume all of these</a:t>
            </a:r>
            <a:br>
              <a:rPr lang="en-US" dirty="0"/>
            </a:br>
            <a:r>
              <a:rPr lang="en-US" dirty="0"/>
              <a:t>facts are right, but the more</a:t>
            </a:r>
            <a:br>
              <a:rPr lang="en-US" dirty="0"/>
            </a:br>
            <a:r>
              <a:rPr lang="en-US" dirty="0"/>
              <a:t>reference points the better</a:t>
            </a:r>
          </a:p>
          <a:p>
            <a:pPr lvl="1" eaLnBrk="1" hangingPunct="1">
              <a:lnSpc>
                <a:spcPct val="90000"/>
              </a:lnSpc>
              <a:spcBef>
                <a:spcPct val="25000"/>
              </a:spcBef>
            </a:pPr>
            <a:r>
              <a:rPr lang="en-US" dirty="0"/>
              <a:t>Find out who are the best analysts/forecasters</a:t>
            </a:r>
          </a:p>
          <a:p>
            <a:pPr lvl="1" eaLnBrk="1" hangingPunct="1">
              <a:lnSpc>
                <a:spcPct val="90000"/>
              </a:lnSpc>
              <a:spcBef>
                <a:spcPct val="25000"/>
              </a:spcBef>
            </a:pPr>
            <a:r>
              <a:rPr lang="en-029" dirty="0"/>
              <a:t>You may need to do some research of your own!</a:t>
            </a:r>
          </a:p>
          <a:p>
            <a:pPr lvl="2" eaLnBrk="1" hangingPunct="1">
              <a:lnSpc>
                <a:spcPct val="90000"/>
              </a:lnSpc>
              <a:spcBef>
                <a:spcPct val="25000"/>
              </a:spcBef>
            </a:pPr>
            <a:r>
              <a:rPr lang="en-029" dirty="0"/>
              <a:t>Surveys are great at quantifying market data</a:t>
            </a:r>
            <a:endParaRPr lang="en-US" dirty="0"/>
          </a:p>
        </p:txBody>
      </p:sp>
      <p:sp>
        <p:nvSpPr>
          <p:cNvPr id="4" name="Slide Number Placeholder 3"/>
          <p:cNvSpPr>
            <a:spLocks noGrp="1"/>
          </p:cNvSpPr>
          <p:nvPr>
            <p:ph type="sldNum" sz="quarter" idx="10"/>
          </p:nvPr>
        </p:nvSpPr>
        <p:spPr/>
        <p:txBody>
          <a:bodyPr/>
          <a:lstStyle/>
          <a:p>
            <a:pPr>
              <a:defRPr/>
            </a:pPr>
            <a:fld id="{43051BA8-8D18-418A-8435-25AF68D12F43}" type="slidenum">
              <a:rPr lang="en-US"/>
              <a:pPr>
                <a:defRPr/>
              </a:pPr>
              <a:t>31</a:t>
            </a:fld>
            <a:endParaRPr lang="en-US"/>
          </a:p>
        </p:txBody>
      </p:sp>
      <p:pic>
        <p:nvPicPr>
          <p:cNvPr id="2052" name="Picture 4" descr="C:\temp\Temporary Internet Files\Content.IE5\8MYZJE34\MPj04384510000[1].jpg"/>
          <p:cNvPicPr>
            <a:picLocks noChangeAspect="1" noChangeArrowheads="1"/>
          </p:cNvPicPr>
          <p:nvPr/>
        </p:nvPicPr>
        <p:blipFill>
          <a:blip r:embed="rId4" cstate="print"/>
          <a:srcRect/>
          <a:stretch>
            <a:fillRect/>
          </a:stretch>
        </p:blipFill>
        <p:spPr bwMode="auto">
          <a:xfrm>
            <a:off x="5715000" y="1905000"/>
            <a:ext cx="3285790" cy="293217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767156882"/>
      </p:ext>
    </p:extLst>
  </p:cSld>
  <p:clrMapOvr>
    <a:masterClrMapping/>
  </p:clrMapOvr>
  <mc:AlternateContent xmlns:mc="http://schemas.openxmlformats.org/markup-compatibility/2006" xmlns:p14="http://schemas.microsoft.com/office/powerpoint/2010/main">
    <mc:Choice Requires="p14">
      <p:transition spd="slow" p14:dur="2000" advTm="67669"/>
    </mc:Choice>
    <mc:Fallback xmlns="">
      <p:transition spd="slow" advTm="6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idx="1"/>
          </p:nvPr>
        </p:nvSpPr>
        <p:spPr>
          <a:xfrm>
            <a:off x="304800" y="1447800"/>
            <a:ext cx="8839200" cy="4724400"/>
          </a:xfrm>
        </p:spPr>
        <p:txBody>
          <a:bodyPr/>
          <a:lstStyle/>
          <a:p>
            <a:pPr eaLnBrk="1" hangingPunct="1">
              <a:spcBef>
                <a:spcPts val="600"/>
              </a:spcBef>
            </a:pPr>
            <a:r>
              <a:rPr lang="en-US" sz="2800" dirty="0"/>
              <a:t>Top-down forecasts:  </a:t>
            </a:r>
          </a:p>
          <a:p>
            <a:pPr lvl="1" eaLnBrk="1" hangingPunct="1">
              <a:spcBef>
                <a:spcPts val="600"/>
              </a:spcBef>
            </a:pPr>
            <a:r>
              <a:rPr lang="en-029" sz="2400" dirty="0"/>
              <a:t>Start with the big market picture</a:t>
            </a:r>
          </a:p>
          <a:p>
            <a:pPr lvl="1" eaLnBrk="1" hangingPunct="1">
              <a:spcBef>
                <a:spcPts val="600"/>
              </a:spcBef>
            </a:pPr>
            <a:r>
              <a:rPr lang="en-029" dirty="0"/>
              <a:t>Narrow down to your target market segment</a:t>
            </a:r>
            <a:endParaRPr lang="en-US" sz="2400" dirty="0"/>
          </a:p>
          <a:p>
            <a:pPr eaLnBrk="1" hangingPunct="1">
              <a:spcBef>
                <a:spcPts val="600"/>
              </a:spcBef>
            </a:pPr>
            <a:r>
              <a:rPr lang="en-US" sz="2800" dirty="0"/>
              <a:t>Bottom-up forecasts:  </a:t>
            </a:r>
          </a:p>
          <a:p>
            <a:pPr lvl="1" eaLnBrk="1" hangingPunct="1">
              <a:spcBef>
                <a:spcPts val="600"/>
              </a:spcBef>
            </a:pPr>
            <a:r>
              <a:rPr lang="en-US" sz="2400" dirty="0"/>
              <a:t>Start with specific personas or users</a:t>
            </a:r>
          </a:p>
          <a:p>
            <a:pPr lvl="1" eaLnBrk="1" hangingPunct="1">
              <a:spcBef>
                <a:spcPts val="600"/>
              </a:spcBef>
            </a:pPr>
            <a:r>
              <a:rPr lang="en-US" dirty="0"/>
              <a:t>Build up to the total market</a:t>
            </a:r>
          </a:p>
          <a:p>
            <a:pPr eaLnBrk="1" hangingPunct="1">
              <a:spcBef>
                <a:spcPts val="600"/>
              </a:spcBef>
            </a:pPr>
            <a:r>
              <a:rPr lang="en-US" sz="2800" dirty="0"/>
              <a:t>Top down and bottom up forecasts are complementary</a:t>
            </a:r>
          </a:p>
          <a:p>
            <a:pPr eaLnBrk="1" hangingPunct="1">
              <a:spcBef>
                <a:spcPts val="600"/>
              </a:spcBef>
            </a:pPr>
            <a:r>
              <a:rPr lang="en-US" sz="2800" dirty="0"/>
              <a:t>One is a reality check for the other</a:t>
            </a:r>
          </a:p>
          <a:p>
            <a:pPr lvl="1" eaLnBrk="1" hangingPunct="1">
              <a:spcBef>
                <a:spcPts val="600"/>
              </a:spcBef>
            </a:pPr>
            <a:r>
              <a:rPr lang="en-029" sz="2400" dirty="0"/>
              <a:t>If the two are not close, try again</a:t>
            </a:r>
            <a:endParaRPr lang="en-US" sz="2400" dirty="0"/>
          </a:p>
        </p:txBody>
      </p:sp>
      <p:sp>
        <p:nvSpPr>
          <p:cNvPr id="4" name="Slide Number Placeholder 3"/>
          <p:cNvSpPr>
            <a:spLocks noGrp="1"/>
          </p:cNvSpPr>
          <p:nvPr>
            <p:ph type="sldNum" sz="quarter" idx="10"/>
          </p:nvPr>
        </p:nvSpPr>
        <p:spPr/>
        <p:txBody>
          <a:bodyPr/>
          <a:lstStyle/>
          <a:p>
            <a:pPr>
              <a:defRPr/>
            </a:pPr>
            <a:fld id="{28551965-CC65-434F-8D09-BEDFAE1CB3DC}" type="slidenum">
              <a:rPr lang="en-US"/>
              <a:pPr>
                <a:defRPr/>
              </a:pPr>
              <a:t>32</a:t>
            </a:fld>
            <a:endParaRPr lang="en-US"/>
          </a:p>
        </p:txBody>
      </p:sp>
      <p:pic>
        <p:nvPicPr>
          <p:cNvPr id="6" name="Picture 2" descr="C:\temp\Temporary Internet Files\Content.IE5\FKA4PYHY\MCj04421340000[1].png"/>
          <p:cNvPicPr>
            <a:picLocks noChangeAspect="1" noChangeArrowheads="1"/>
          </p:cNvPicPr>
          <p:nvPr/>
        </p:nvPicPr>
        <p:blipFill>
          <a:blip r:embed="rId4" cstate="print"/>
          <a:srcRect/>
          <a:stretch>
            <a:fillRect/>
          </a:stretch>
        </p:blipFill>
        <p:spPr bwMode="auto">
          <a:xfrm>
            <a:off x="6324600" y="4619492"/>
            <a:ext cx="2255520" cy="2240280"/>
          </a:xfrm>
          <a:prstGeom prst="rect">
            <a:avLst/>
          </a:prstGeom>
          <a:noFill/>
        </p:spPr>
      </p:pic>
      <p:sp>
        <p:nvSpPr>
          <p:cNvPr id="2" name="Title 1"/>
          <p:cNvSpPr>
            <a:spLocks noGrp="1"/>
          </p:cNvSpPr>
          <p:nvPr>
            <p:ph type="title"/>
          </p:nvPr>
        </p:nvSpPr>
        <p:spPr>
          <a:xfrm>
            <a:off x="838200" y="685800"/>
            <a:ext cx="8686800" cy="700088"/>
          </a:xfrm>
        </p:spPr>
        <p:txBody>
          <a:bodyPr/>
          <a:lstStyle/>
          <a:p>
            <a:r>
              <a:rPr lang="en-029" dirty="0"/>
              <a:t>Two Guesses are better than one:</a:t>
            </a:r>
            <a:br>
              <a:rPr lang="en-029" dirty="0"/>
            </a:br>
            <a:r>
              <a:rPr lang="en-029" sz="1600" dirty="0"/>
              <a:t> </a:t>
            </a:r>
            <a:br>
              <a:rPr lang="en-029" dirty="0"/>
            </a:br>
            <a:r>
              <a:rPr lang="en-029" sz="2400" dirty="0">
                <a:solidFill>
                  <a:srgbClr val="0C1C8C"/>
                </a:solidFill>
              </a:rPr>
              <a:t>         </a:t>
            </a:r>
            <a:r>
              <a:rPr lang="en-029" sz="2800" dirty="0">
                <a:solidFill>
                  <a:srgbClr val="0C1C8C"/>
                </a:solidFill>
              </a:rPr>
              <a:t>Use BOTH Top-down and Bottom up Approaches</a:t>
            </a:r>
            <a:endParaRPr lang="en-US" sz="2800" dirty="0">
              <a:solidFill>
                <a:srgbClr val="0C1C8C"/>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14404899"/>
      </p:ext>
    </p:extLst>
  </p:cSld>
  <p:clrMapOvr>
    <a:masterClrMapping/>
  </p:clrMapOvr>
  <mc:AlternateContent xmlns:mc="http://schemas.openxmlformats.org/markup-compatibility/2006" xmlns:p14="http://schemas.microsoft.com/office/powerpoint/2010/main">
    <mc:Choice Requires="p14">
      <p:transition spd="slow" p14:dur="2000" advTm="60054"/>
    </mc:Choice>
    <mc:Fallback xmlns="">
      <p:transition spd="slow" advTm="6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idx="1"/>
          </p:nvPr>
        </p:nvSpPr>
        <p:spPr>
          <a:xfrm>
            <a:off x="334963" y="1330325"/>
            <a:ext cx="8732837" cy="4648200"/>
          </a:xfrm>
        </p:spPr>
        <p:txBody>
          <a:bodyPr/>
          <a:lstStyle/>
          <a:p>
            <a:pPr eaLnBrk="1" hangingPunct="1">
              <a:spcBef>
                <a:spcPct val="25000"/>
              </a:spcBef>
            </a:pPr>
            <a:r>
              <a:rPr lang="en-US" sz="2800" dirty="0"/>
              <a:t>Your firm’s Total Addressable Market is a subset of an overall market, based on your near-term &amp; long-term targeting strategy </a:t>
            </a:r>
          </a:p>
          <a:p>
            <a:pPr lvl="1" eaLnBrk="1" hangingPunct="1">
              <a:spcBef>
                <a:spcPct val="25000"/>
              </a:spcBef>
            </a:pPr>
            <a:r>
              <a:rPr lang="en-US" sz="2400" dirty="0"/>
              <a:t>See </a:t>
            </a:r>
            <a:r>
              <a:rPr lang="en-US" sz="2400" b="1" dirty="0"/>
              <a:t>“relationship of market terms” </a:t>
            </a:r>
            <a:r>
              <a:rPr lang="en-US" sz="2400" dirty="0"/>
              <a:t>(summarized next slide)</a:t>
            </a:r>
          </a:p>
          <a:p>
            <a:pPr lvl="1" eaLnBrk="1" hangingPunct="1">
              <a:spcBef>
                <a:spcPct val="25000"/>
              </a:spcBef>
            </a:pPr>
            <a:r>
              <a:rPr lang="en-US" sz="2400" dirty="0"/>
              <a:t>Few, if any, global firms sell to all market segments</a:t>
            </a:r>
          </a:p>
          <a:p>
            <a:pPr lvl="1" eaLnBrk="1" hangingPunct="1">
              <a:spcBef>
                <a:spcPct val="25000"/>
              </a:spcBef>
            </a:pPr>
            <a:r>
              <a:rPr lang="en-029" dirty="0"/>
              <a:t>Entrepreneurs biggest problem in the top-down approach is OVER-estimating the TAM</a:t>
            </a:r>
            <a:endParaRPr lang="en-US" sz="2400" dirty="0"/>
          </a:p>
        </p:txBody>
      </p:sp>
      <p:sp>
        <p:nvSpPr>
          <p:cNvPr id="4" name="Slide Number Placeholder 3"/>
          <p:cNvSpPr>
            <a:spLocks noGrp="1"/>
          </p:cNvSpPr>
          <p:nvPr>
            <p:ph type="sldNum" sz="quarter" idx="10"/>
          </p:nvPr>
        </p:nvSpPr>
        <p:spPr/>
        <p:txBody>
          <a:bodyPr/>
          <a:lstStyle/>
          <a:p>
            <a:pPr>
              <a:defRPr/>
            </a:pPr>
            <a:fld id="{BEA16FFF-5569-429F-AEAE-DA235E47E126}" type="slidenum">
              <a:rPr lang="en-US"/>
              <a:pPr>
                <a:defRPr/>
              </a:pPr>
              <a:t>33</a:t>
            </a:fld>
            <a:endParaRPr lang="en-US" dirty="0"/>
          </a:p>
        </p:txBody>
      </p:sp>
      <p:sp>
        <p:nvSpPr>
          <p:cNvPr id="2" name="Title 1"/>
          <p:cNvSpPr>
            <a:spLocks noGrp="1"/>
          </p:cNvSpPr>
          <p:nvPr>
            <p:ph type="title"/>
          </p:nvPr>
        </p:nvSpPr>
        <p:spPr/>
        <p:txBody>
          <a:bodyPr/>
          <a:lstStyle/>
          <a:p>
            <a:r>
              <a:rPr lang="en-029" dirty="0"/>
              <a:t>Top Down Approach</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89203679"/>
      </p:ext>
    </p:extLst>
  </p:cSld>
  <p:clrMapOvr>
    <a:masterClrMapping/>
  </p:clrMapOvr>
  <mc:AlternateContent xmlns:mc="http://schemas.openxmlformats.org/markup-compatibility/2006" xmlns:p14="http://schemas.microsoft.com/office/powerpoint/2010/main">
    <mc:Choice Requires="p14">
      <p:transition spd="slow" p14:dur="2000" advTm="38211"/>
    </mc:Choice>
    <mc:Fallback xmlns="">
      <p:transition spd="slow" advTm="3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45423" y="1239147"/>
            <a:ext cx="8915400" cy="4355275"/>
            <a:chOff x="381000" y="1219200"/>
            <a:chExt cx="8915400" cy="4355275"/>
          </a:xfrm>
        </p:grpSpPr>
        <p:sp>
          <p:nvSpPr>
            <p:cNvPr id="16" name="Oval 3"/>
            <p:cNvSpPr>
              <a:spLocks noChangeArrowheads="1"/>
            </p:cNvSpPr>
            <p:nvPr/>
          </p:nvSpPr>
          <p:spPr bwMode="auto">
            <a:xfrm>
              <a:off x="2974848" y="1905000"/>
              <a:ext cx="2438400" cy="2438400"/>
            </a:xfrm>
            <a:prstGeom prst="ellipse">
              <a:avLst/>
            </a:prstGeom>
            <a:solidFill>
              <a:srgbClr val="97E9FF"/>
            </a:solidFill>
            <a:ln w="9525">
              <a:solidFill>
                <a:schemeClr val="tx1"/>
              </a:solidFill>
              <a:round/>
              <a:headEnd/>
              <a:tailEnd/>
            </a:ln>
          </p:spPr>
          <p:txBody>
            <a:bodyPr wrap="none" anchor="ctr"/>
            <a:lstStyle/>
            <a:p>
              <a:pPr algn="ctr"/>
              <a:endParaRPr kumimoji="1" lang="en-US" sz="2800" b="1" dirty="0">
                <a:latin typeface="+mn-lt"/>
              </a:endParaRPr>
            </a:p>
          </p:txBody>
        </p:sp>
        <p:sp>
          <p:nvSpPr>
            <p:cNvPr id="3" name="Oval 3"/>
            <p:cNvSpPr>
              <a:spLocks noChangeArrowheads="1"/>
            </p:cNvSpPr>
            <p:nvPr/>
          </p:nvSpPr>
          <p:spPr bwMode="auto">
            <a:xfrm>
              <a:off x="381000" y="3136075"/>
              <a:ext cx="2438400" cy="2438400"/>
            </a:xfrm>
            <a:prstGeom prst="ellipse">
              <a:avLst/>
            </a:prstGeom>
            <a:solidFill>
              <a:srgbClr val="FCBC8C"/>
            </a:solidFill>
            <a:ln w="9525">
              <a:solidFill>
                <a:schemeClr val="tx1"/>
              </a:solidFill>
              <a:round/>
              <a:headEnd/>
              <a:tailEnd/>
            </a:ln>
          </p:spPr>
          <p:txBody>
            <a:bodyPr wrap="none" anchor="ctr"/>
            <a:lstStyle/>
            <a:p>
              <a:pPr algn="ctr"/>
              <a:r>
                <a:rPr kumimoji="1" lang="en-US" sz="2800" b="1" dirty="0">
                  <a:latin typeface="+mn-lt"/>
                </a:rPr>
                <a:t>Total</a:t>
              </a:r>
            </a:p>
            <a:p>
              <a:pPr algn="ctr"/>
              <a:r>
                <a:rPr kumimoji="1" lang="en-US" sz="2800" b="1" dirty="0">
                  <a:latin typeface="+mn-lt"/>
                </a:rPr>
                <a:t>Addressable</a:t>
              </a:r>
            </a:p>
            <a:p>
              <a:pPr algn="ctr"/>
              <a:r>
                <a:rPr kumimoji="1" lang="en-US" sz="2800" b="1" dirty="0">
                  <a:latin typeface="+mn-lt"/>
                </a:rPr>
                <a:t>Market </a:t>
              </a:r>
            </a:p>
            <a:p>
              <a:pPr algn="ctr"/>
              <a:r>
                <a:rPr kumimoji="1" lang="en-US" sz="2800" b="1" dirty="0">
                  <a:latin typeface="+mn-lt"/>
                </a:rPr>
                <a:t>(TAM)</a:t>
              </a:r>
            </a:p>
          </p:txBody>
        </p:sp>
        <p:sp>
          <p:nvSpPr>
            <p:cNvPr id="13" name="Pie 12"/>
            <p:cNvSpPr/>
            <p:nvPr/>
          </p:nvSpPr>
          <p:spPr bwMode="auto">
            <a:xfrm>
              <a:off x="2971800" y="1908602"/>
              <a:ext cx="2441448" cy="2446673"/>
            </a:xfrm>
            <a:prstGeom prst="pie">
              <a:avLst>
                <a:gd name="adj1" fmla="val 0"/>
                <a:gd name="adj2" fmla="val 17937840"/>
              </a:avLst>
            </a:prstGeom>
            <a:solidFill>
              <a:srgbClr val="FCBC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17" name="Group 16"/>
            <p:cNvGrpSpPr/>
            <p:nvPr/>
          </p:nvGrpSpPr>
          <p:grpSpPr>
            <a:xfrm>
              <a:off x="3039133" y="1905000"/>
              <a:ext cx="2013972" cy="2438400"/>
              <a:chOff x="5782333" y="3197432"/>
              <a:chExt cx="2013972" cy="2438400"/>
            </a:xfrm>
          </p:grpSpPr>
          <p:cxnSp>
            <p:nvCxnSpPr>
              <p:cNvPr id="8" name="Straight Connector 7"/>
              <p:cNvCxnSpPr/>
              <p:nvPr/>
            </p:nvCxnSpPr>
            <p:spPr bwMode="auto">
              <a:xfrm>
                <a:off x="6072095" y="3554527"/>
                <a:ext cx="1724210" cy="17242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34200" y="3197432"/>
                <a:ext cx="0" cy="2438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5782333" y="4416634"/>
                <a:ext cx="1151867" cy="39041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23" name="Straight Connector 22"/>
            <p:cNvCxnSpPr>
              <a:endCxn id="16" idx="6"/>
            </p:cNvCxnSpPr>
            <p:nvPr/>
          </p:nvCxnSpPr>
          <p:spPr bwMode="auto">
            <a:xfrm flipV="1">
              <a:off x="4195572" y="3124200"/>
              <a:ext cx="1217676"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4191000" y="2058231"/>
              <a:ext cx="597131" cy="106597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 Box 6"/>
            <p:cNvSpPr txBox="1">
              <a:spLocks noChangeArrowheads="1"/>
            </p:cNvSpPr>
            <p:nvPr/>
          </p:nvSpPr>
          <p:spPr bwMode="auto">
            <a:xfrm>
              <a:off x="4417777" y="2477869"/>
              <a:ext cx="928459" cy="646331"/>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kumimoji="1" lang="en-US" sz="1800" b="1" dirty="0">
                  <a:solidFill>
                    <a:schemeClr val="tx1">
                      <a:lumMod val="85000"/>
                    </a:schemeClr>
                  </a:solidFill>
                  <a:latin typeface="+mn-lt"/>
                  <a:ea typeface="+mn-ea"/>
                  <a:cs typeface="+mn-cs"/>
                </a:rPr>
                <a:t>Target</a:t>
              </a:r>
            </a:p>
            <a:p>
              <a:pPr algn="ctr" fontAlgn="auto">
                <a:spcBef>
                  <a:spcPts val="0"/>
                </a:spcBef>
                <a:spcAft>
                  <a:spcPts val="0"/>
                </a:spcAft>
                <a:defRPr/>
              </a:pPr>
              <a:r>
                <a:rPr kumimoji="1" lang="en-US" sz="1800" b="1" dirty="0">
                  <a:solidFill>
                    <a:schemeClr val="tx1">
                      <a:lumMod val="85000"/>
                    </a:schemeClr>
                  </a:solidFill>
                  <a:latin typeface="+mn-lt"/>
                  <a:ea typeface="+mn-ea"/>
                  <a:cs typeface="+mn-cs"/>
                </a:rPr>
                <a:t>Market</a:t>
              </a:r>
            </a:p>
          </p:txBody>
        </p:sp>
        <p:grpSp>
          <p:nvGrpSpPr>
            <p:cNvPr id="35" name="Group 34"/>
            <p:cNvGrpSpPr/>
            <p:nvPr/>
          </p:nvGrpSpPr>
          <p:grpSpPr>
            <a:xfrm>
              <a:off x="4309491" y="1219200"/>
              <a:ext cx="4986909" cy="2444416"/>
              <a:chOff x="4864242" y="2506354"/>
              <a:chExt cx="4986909" cy="2444416"/>
            </a:xfrm>
          </p:grpSpPr>
          <p:sp>
            <p:nvSpPr>
              <p:cNvPr id="29" name="Pie 28"/>
              <p:cNvSpPr/>
              <p:nvPr/>
            </p:nvSpPr>
            <p:spPr bwMode="auto">
              <a:xfrm rot="-3600000">
                <a:off x="4872171" y="2503741"/>
                <a:ext cx="2441448" cy="2446673"/>
              </a:xfrm>
              <a:prstGeom prst="pie">
                <a:avLst>
                  <a:gd name="adj1" fmla="val 0"/>
                  <a:gd name="adj2" fmla="val 3632832"/>
                </a:avLst>
              </a:prstGeom>
              <a:solidFill>
                <a:srgbClr val="97E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30" name="Pie 29"/>
              <p:cNvSpPr/>
              <p:nvPr/>
            </p:nvSpPr>
            <p:spPr bwMode="auto">
              <a:xfrm rot="-3600000">
                <a:off x="4866855" y="2506709"/>
                <a:ext cx="2441448" cy="2446673"/>
              </a:xfrm>
              <a:prstGeom prst="pie">
                <a:avLst>
                  <a:gd name="adj1" fmla="val 1461024"/>
                  <a:gd name="adj2" fmla="val 284471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31" name="Straight Connector 30"/>
              <p:cNvCxnSpPr/>
              <p:nvPr/>
            </p:nvCxnSpPr>
            <p:spPr bwMode="auto">
              <a:xfrm flipV="1">
                <a:off x="6087579" y="2832265"/>
                <a:ext cx="847611" cy="89481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Text Box 6"/>
              <p:cNvSpPr txBox="1">
                <a:spLocks noChangeArrowheads="1"/>
              </p:cNvSpPr>
              <p:nvPr/>
            </p:nvSpPr>
            <p:spPr bwMode="auto">
              <a:xfrm>
                <a:off x="7315200" y="3022753"/>
                <a:ext cx="2535951" cy="369332"/>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kumimoji="1" lang="en-US" sz="1800" b="1" dirty="0">
                    <a:solidFill>
                      <a:schemeClr val="tx1">
                        <a:lumMod val="85000"/>
                      </a:schemeClr>
                    </a:solidFill>
                    <a:latin typeface="+mn-lt"/>
                    <a:ea typeface="+mn-ea"/>
                    <a:cs typeface="+mn-cs"/>
                  </a:rPr>
                  <a:t>Target Market Segment</a:t>
                </a:r>
              </a:p>
            </p:txBody>
          </p:sp>
        </p:grpSp>
      </p:grpSp>
      <p:sp>
        <p:nvSpPr>
          <p:cNvPr id="4" name="Title 3"/>
          <p:cNvSpPr>
            <a:spLocks noGrp="1"/>
          </p:cNvSpPr>
          <p:nvPr>
            <p:ph type="title"/>
          </p:nvPr>
        </p:nvSpPr>
        <p:spPr/>
        <p:txBody>
          <a:bodyPr/>
          <a:lstStyle/>
          <a:p>
            <a:r>
              <a:rPr lang="en-029" dirty="0"/>
              <a:t>Market terms</a:t>
            </a:r>
            <a:endParaRPr lang="en-US" dirty="0"/>
          </a:p>
        </p:txBody>
      </p:sp>
      <p:sp>
        <p:nvSpPr>
          <p:cNvPr id="5" name="Content Placeholder 4"/>
          <p:cNvSpPr>
            <a:spLocks noGrp="1"/>
          </p:cNvSpPr>
          <p:nvPr>
            <p:ph idx="1"/>
          </p:nvPr>
        </p:nvSpPr>
        <p:spPr/>
        <p:txBody>
          <a:bodyPr/>
          <a:lstStyle/>
          <a:p>
            <a:endParaRPr lang="en-US"/>
          </a:p>
        </p:txBody>
      </p:sp>
      <p:sp>
        <p:nvSpPr>
          <p:cNvPr id="21" name="Slide Number Placeholder 3"/>
          <p:cNvSpPr>
            <a:spLocks noGrp="1"/>
          </p:cNvSpPr>
          <p:nvPr>
            <p:ph type="sldNum" sz="quarter" idx="10"/>
          </p:nvPr>
        </p:nvSpPr>
        <p:spPr>
          <a:xfrm>
            <a:off x="7162800" y="6477000"/>
            <a:ext cx="1905000" cy="457200"/>
          </a:xfrm>
        </p:spPr>
        <p:txBody>
          <a:bodyPr/>
          <a:lstStyle/>
          <a:p>
            <a:pPr>
              <a:defRPr/>
            </a:pPr>
            <a:fld id="{BEA16FFF-5569-429F-AEAE-DA235E47E126}" type="slidenum">
              <a:rPr lang="en-US"/>
              <a:pPr>
                <a:defRPr/>
              </a:pPr>
              <a:t>34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89862087"/>
      </p:ext>
    </p:extLst>
  </p:cSld>
  <p:clrMapOvr>
    <a:masterClrMapping/>
  </p:clrMapOvr>
  <mc:AlternateContent xmlns:mc="http://schemas.openxmlformats.org/markup-compatibility/2006" xmlns:p14="http://schemas.microsoft.com/office/powerpoint/2010/main">
    <mc:Choice Requires="p14">
      <p:transition spd="slow" p14:dur="2000" advTm="26889"/>
    </mc:Choice>
    <mc:Fallback xmlns="">
      <p:transition spd="slow" advTm="2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029" dirty="0"/>
              <a:t>Relationship of Market Terms</a:t>
            </a:r>
            <a:endParaRPr lang="en-US" dirty="0"/>
          </a:p>
        </p:txBody>
      </p:sp>
      <p:sp>
        <p:nvSpPr>
          <p:cNvPr id="2" name="Slide Number Placeholder 1"/>
          <p:cNvSpPr>
            <a:spLocks noGrp="1"/>
          </p:cNvSpPr>
          <p:nvPr>
            <p:ph type="sldNum" sz="quarter" idx="10"/>
          </p:nvPr>
        </p:nvSpPr>
        <p:spPr/>
        <p:txBody>
          <a:bodyPr/>
          <a:lstStyle/>
          <a:p>
            <a:pPr>
              <a:defRPr/>
            </a:pPr>
            <a:fld id="{12E6EE86-613B-4E7B-9EB1-6E0A87CFFC50}" type="slidenum">
              <a:rPr lang="en-US" smtClean="0"/>
              <a:pPr>
                <a:defRPr/>
              </a:pPr>
              <a:t>35</a:t>
            </a:fld>
            <a:endParaRPr lang="en-US"/>
          </a:p>
        </p:txBody>
      </p:sp>
      <p:graphicFrame>
        <p:nvGraphicFramePr>
          <p:cNvPr id="3" name="Chart 2"/>
          <p:cNvGraphicFramePr/>
          <p:nvPr>
            <p:extLst>
              <p:ext uri="{D42A27DB-BD31-4B8C-83A1-F6EECF244321}">
                <p14:modId xmlns:p14="http://schemas.microsoft.com/office/powerpoint/2010/main" val="1728949813"/>
              </p:ext>
            </p:extLst>
          </p:nvPr>
        </p:nvGraphicFramePr>
        <p:xfrm>
          <a:off x="152400" y="1524000"/>
          <a:ext cx="6096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6629400" y="1905000"/>
            <a:ext cx="2209800" cy="400110"/>
          </a:xfrm>
          <a:prstGeom prst="rect">
            <a:avLst/>
          </a:prstGeom>
          <a:noFill/>
        </p:spPr>
        <p:txBody>
          <a:bodyPr wrap="square" rtlCol="0">
            <a:spAutoFit/>
          </a:bodyPr>
          <a:lstStyle/>
          <a:p>
            <a:r>
              <a:rPr lang="en-US" sz="2000" b="1" dirty="0">
                <a:solidFill>
                  <a:srgbClr val="0C1C8C"/>
                </a:solidFill>
              </a:rPr>
              <a:t>Target Market</a:t>
            </a:r>
          </a:p>
        </p:txBody>
      </p:sp>
      <p:cxnSp>
        <p:nvCxnSpPr>
          <p:cNvPr id="16" name="Curved Connector 15"/>
          <p:cNvCxnSpPr>
            <a:stCxn id="4" idx="1"/>
          </p:cNvCxnSpPr>
          <p:nvPr/>
        </p:nvCxnSpPr>
        <p:spPr>
          <a:xfrm rot="10800000" flipV="1">
            <a:off x="3733800" y="2105055"/>
            <a:ext cx="2895600" cy="155254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4800" y="1186189"/>
            <a:ext cx="5885073" cy="523220"/>
          </a:xfrm>
          <a:prstGeom prst="rect">
            <a:avLst/>
          </a:prstGeom>
          <a:noFill/>
        </p:spPr>
        <p:txBody>
          <a:bodyPr wrap="none" rtlCol="0">
            <a:spAutoFit/>
          </a:bodyPr>
          <a:lstStyle/>
          <a:p>
            <a:r>
              <a:rPr lang="en-US" sz="2800" b="1" dirty="0">
                <a:solidFill>
                  <a:srgbClr val="0C1C8C"/>
                </a:solidFill>
              </a:rPr>
              <a:t>Total Athletic Shoe Market is $17.1B </a:t>
            </a:r>
          </a:p>
        </p:txBody>
      </p:sp>
      <p:sp>
        <p:nvSpPr>
          <p:cNvPr id="26" name="TextBox 25"/>
          <p:cNvSpPr txBox="1"/>
          <p:nvPr/>
        </p:nvSpPr>
        <p:spPr>
          <a:xfrm>
            <a:off x="6954982" y="3505200"/>
            <a:ext cx="1905000" cy="707886"/>
          </a:xfrm>
          <a:prstGeom prst="rect">
            <a:avLst/>
          </a:prstGeom>
          <a:noFill/>
        </p:spPr>
        <p:txBody>
          <a:bodyPr wrap="square" rtlCol="0">
            <a:spAutoFit/>
          </a:bodyPr>
          <a:lstStyle/>
          <a:p>
            <a:pPr algn="ctr"/>
            <a:r>
              <a:rPr lang="en-US" sz="2000" b="1" dirty="0">
                <a:solidFill>
                  <a:srgbClr val="0C1C8C"/>
                </a:solidFill>
              </a:rPr>
              <a:t>Target Market Segment</a:t>
            </a:r>
          </a:p>
        </p:txBody>
      </p:sp>
      <p:cxnSp>
        <p:nvCxnSpPr>
          <p:cNvPr id="28" name="Curved Connector 27"/>
          <p:cNvCxnSpPr>
            <a:stCxn id="26" idx="1"/>
          </p:cNvCxnSpPr>
          <p:nvPr/>
        </p:nvCxnSpPr>
        <p:spPr>
          <a:xfrm rot="10800000">
            <a:off x="6040582" y="3200405"/>
            <a:ext cx="914400" cy="658739"/>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29400" y="5104410"/>
            <a:ext cx="2341419" cy="1015663"/>
          </a:xfrm>
          <a:prstGeom prst="rect">
            <a:avLst/>
          </a:prstGeom>
          <a:noFill/>
        </p:spPr>
        <p:txBody>
          <a:bodyPr wrap="square" rtlCol="0">
            <a:spAutoFit/>
          </a:bodyPr>
          <a:lstStyle/>
          <a:p>
            <a:pPr algn="ctr"/>
            <a:r>
              <a:rPr lang="en-US" sz="2000" b="1" dirty="0">
                <a:solidFill>
                  <a:srgbClr val="0C1C8C"/>
                </a:solidFill>
              </a:rPr>
              <a:t>Ideal First Customer:</a:t>
            </a:r>
          </a:p>
          <a:p>
            <a:pPr algn="ctr"/>
            <a:r>
              <a:rPr lang="en-029" sz="2000" b="1" dirty="0">
                <a:solidFill>
                  <a:srgbClr val="0C1C8C"/>
                </a:solidFill>
              </a:rPr>
              <a:t>Under Armour</a:t>
            </a:r>
            <a:endParaRPr lang="en-US" sz="2000" b="1" dirty="0">
              <a:solidFill>
                <a:srgbClr val="0C1C8C"/>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55583675"/>
      </p:ext>
    </p:extLst>
  </p:cSld>
  <p:clrMapOvr>
    <a:masterClrMapping/>
  </p:clrMapOvr>
  <mc:AlternateContent xmlns:mc="http://schemas.openxmlformats.org/markup-compatibility/2006" xmlns:p14="http://schemas.microsoft.com/office/powerpoint/2010/main">
    <mc:Choice Requires="p14">
      <p:transition spd="slow" p14:dur="2000" advTm="120280"/>
    </mc:Choice>
    <mc:Fallback xmlns="">
      <p:transition spd="slow" advTm="12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idx="1"/>
          </p:nvPr>
        </p:nvSpPr>
        <p:spPr>
          <a:xfrm>
            <a:off x="334963" y="1330325"/>
            <a:ext cx="8732837" cy="4648200"/>
          </a:xfrm>
        </p:spPr>
        <p:txBody>
          <a:bodyPr/>
          <a:lstStyle/>
          <a:p>
            <a:pPr eaLnBrk="1" hangingPunct="1">
              <a:spcBef>
                <a:spcPct val="25000"/>
              </a:spcBef>
            </a:pPr>
            <a:r>
              <a:rPr lang="en-US" sz="2800" dirty="0"/>
              <a:t>Your firm’s Total Addressable Market is a subset of an overall market, based on your near-term &amp; long-term targeting strategy </a:t>
            </a:r>
          </a:p>
          <a:p>
            <a:pPr lvl="1" eaLnBrk="1" hangingPunct="1">
              <a:spcBef>
                <a:spcPct val="25000"/>
              </a:spcBef>
            </a:pPr>
            <a:r>
              <a:rPr lang="en-US" sz="2400" dirty="0"/>
              <a:t>See “relationship of market terms”</a:t>
            </a:r>
          </a:p>
          <a:p>
            <a:pPr lvl="1" eaLnBrk="1" hangingPunct="1">
              <a:spcBef>
                <a:spcPct val="25000"/>
              </a:spcBef>
            </a:pPr>
            <a:r>
              <a:rPr lang="en-US" sz="2400" dirty="0"/>
              <a:t>Few, if any, global firms sell to all market segments</a:t>
            </a:r>
          </a:p>
          <a:p>
            <a:pPr lvl="1" eaLnBrk="1" hangingPunct="1">
              <a:spcBef>
                <a:spcPct val="25000"/>
              </a:spcBef>
            </a:pPr>
            <a:r>
              <a:rPr lang="en-029" dirty="0"/>
              <a:t>Entrepreneurs biggest problem in the top-down approach is OVER-estimating the TAM</a:t>
            </a:r>
            <a:endParaRPr lang="en-US" sz="2400" dirty="0"/>
          </a:p>
        </p:txBody>
      </p:sp>
      <p:sp>
        <p:nvSpPr>
          <p:cNvPr id="4" name="Slide Number Placeholder 3"/>
          <p:cNvSpPr>
            <a:spLocks noGrp="1"/>
          </p:cNvSpPr>
          <p:nvPr>
            <p:ph type="sldNum" sz="quarter" idx="10"/>
          </p:nvPr>
        </p:nvSpPr>
        <p:spPr/>
        <p:txBody>
          <a:bodyPr/>
          <a:lstStyle/>
          <a:p>
            <a:pPr>
              <a:defRPr/>
            </a:pPr>
            <a:fld id="{BEA16FFF-5569-429F-AEAE-DA235E47E126}" type="slidenum">
              <a:rPr lang="en-US"/>
              <a:pPr>
                <a:defRPr/>
              </a:pPr>
              <a:t>36</a:t>
            </a:fld>
            <a:endParaRPr lang="en-US" dirty="0"/>
          </a:p>
        </p:txBody>
      </p:sp>
      <p:sp>
        <p:nvSpPr>
          <p:cNvPr id="2" name="Title 1"/>
          <p:cNvSpPr>
            <a:spLocks noGrp="1"/>
          </p:cNvSpPr>
          <p:nvPr>
            <p:ph type="title"/>
          </p:nvPr>
        </p:nvSpPr>
        <p:spPr/>
        <p:txBody>
          <a:bodyPr/>
          <a:lstStyle/>
          <a:p>
            <a:r>
              <a:rPr lang="en-029" dirty="0"/>
              <a:t>Top Down Approach</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91511952"/>
      </p:ext>
    </p:extLst>
  </p:cSld>
  <p:clrMapOvr>
    <a:masterClrMapping/>
  </p:clrMapOvr>
  <mc:AlternateContent xmlns:mc="http://schemas.openxmlformats.org/markup-compatibility/2006" xmlns:p14="http://schemas.microsoft.com/office/powerpoint/2010/main">
    <mc:Choice Requires="p14">
      <p:transition spd="slow" p14:dur="2000" advTm="34908"/>
    </mc:Choice>
    <mc:Fallback xmlns="">
      <p:transition spd="slow" advTm="3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0280" y="76200"/>
            <a:ext cx="8163719" cy="700088"/>
          </a:xfrm>
        </p:spPr>
        <p:txBody>
          <a:bodyPr/>
          <a:lstStyle/>
          <a:p>
            <a:r>
              <a:rPr lang="en-US" dirty="0"/>
              <a:t>Let’s work through a Top-down Example</a:t>
            </a:r>
          </a:p>
        </p:txBody>
      </p:sp>
      <p:sp>
        <p:nvSpPr>
          <p:cNvPr id="4" name="Content Placeholder 3"/>
          <p:cNvSpPr>
            <a:spLocks noGrp="1"/>
          </p:cNvSpPr>
          <p:nvPr>
            <p:ph idx="1"/>
          </p:nvPr>
        </p:nvSpPr>
        <p:spPr/>
        <p:txBody>
          <a:bodyPr/>
          <a:lstStyle/>
          <a:p>
            <a:r>
              <a:rPr lang="en-US" dirty="0"/>
              <a:t>Your team is creating software that will augment smart phone operating systems to allow them to handle memory more efficiently.</a:t>
            </a:r>
          </a:p>
          <a:p>
            <a:r>
              <a:rPr lang="en-US" dirty="0"/>
              <a:t>Benefit is that it speeds the phone use, particularly for large data applications such as photos and GPS, and lengthens the battery life of the phone</a:t>
            </a:r>
          </a:p>
          <a:p>
            <a:endParaRPr lang="en-029" dirty="0"/>
          </a:p>
          <a:p>
            <a:r>
              <a:rPr lang="en-029" dirty="0"/>
              <a:t>You find the data on the next slide…</a:t>
            </a:r>
            <a:endParaRPr lang="en-US" dirty="0"/>
          </a:p>
        </p:txBody>
      </p:sp>
      <p:sp>
        <p:nvSpPr>
          <p:cNvPr id="2" name="Slide Number Placeholder 1"/>
          <p:cNvSpPr>
            <a:spLocks noGrp="1"/>
          </p:cNvSpPr>
          <p:nvPr>
            <p:ph type="sldNum" sz="quarter" idx="10"/>
          </p:nvPr>
        </p:nvSpPr>
        <p:spPr/>
        <p:txBody>
          <a:bodyPr/>
          <a:lstStyle/>
          <a:p>
            <a:pPr>
              <a:defRPr/>
            </a:pPr>
            <a:fld id="{12E6EE86-613B-4E7B-9EB1-6E0A87CFFC50}" type="slidenum">
              <a:rPr lang="en-US" smtClean="0"/>
              <a:pPr>
                <a:defRPr/>
              </a:pPr>
              <a:t>37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77424659"/>
      </p:ext>
    </p:extLst>
  </p:cSld>
  <p:clrMapOvr>
    <a:masterClrMapping/>
  </p:clrMapOvr>
  <mc:AlternateContent xmlns:mc="http://schemas.openxmlformats.org/markup-compatibility/2006" xmlns:p14="http://schemas.microsoft.com/office/powerpoint/2010/main">
    <mc:Choice Requires="p14">
      <p:transition spd="slow" p14:dur="2000" advTm="56391"/>
    </mc:Choice>
    <mc:Fallback xmlns="">
      <p:transition spd="slow" advTm="56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9CEB516-EB1D-44BD-BEEB-7F572F026152}" type="slidenum">
              <a:rPr lang="en-US" smtClean="0"/>
              <a:pPr>
                <a:defRPr/>
              </a:pPr>
              <a:t>38</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48" y="381000"/>
            <a:ext cx="7555332" cy="5601006"/>
          </a:xfrm>
          <a:prstGeom prst="rect">
            <a:avLst/>
          </a:prstGeom>
        </p:spPr>
      </p:pic>
      <p:sp>
        <p:nvSpPr>
          <p:cNvPr id="6" name="TextBox 5"/>
          <p:cNvSpPr txBox="1"/>
          <p:nvPr/>
        </p:nvSpPr>
        <p:spPr>
          <a:xfrm>
            <a:off x="2133600" y="6148906"/>
            <a:ext cx="4905702" cy="400110"/>
          </a:xfrm>
          <a:prstGeom prst="rect">
            <a:avLst/>
          </a:prstGeom>
          <a:noFill/>
          <a:ln w="38100">
            <a:solidFill>
              <a:srgbClr val="FF0000"/>
            </a:solidFill>
          </a:ln>
        </p:spPr>
        <p:txBody>
          <a:bodyPr wrap="none" rtlCol="0">
            <a:spAutoFit/>
          </a:bodyPr>
          <a:lstStyle/>
          <a:p>
            <a:r>
              <a:rPr lang="en-US" sz="2000" b="1" dirty="0"/>
              <a:t>What is your TAM in units and dollars?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135646049"/>
      </p:ext>
    </p:extLst>
  </p:cSld>
  <p:clrMapOvr>
    <a:masterClrMapping/>
  </p:clrMapOvr>
  <mc:AlternateContent xmlns:mc="http://schemas.openxmlformats.org/markup-compatibility/2006" xmlns:p14="http://schemas.microsoft.com/office/powerpoint/2010/main">
    <mc:Choice Requires="p14">
      <p:transition spd="slow" p14:dur="2000" advTm="75223"/>
    </mc:Choice>
    <mc:Fallback xmlns="">
      <p:transition spd="slow" advTm="7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029" dirty="0"/>
              <a:t>Common Mistake in calculating TAM</a:t>
            </a:r>
            <a:endParaRPr lang="en-US" dirty="0"/>
          </a:p>
        </p:txBody>
      </p:sp>
      <p:sp>
        <p:nvSpPr>
          <p:cNvPr id="3" name="Content Placeholder 2"/>
          <p:cNvSpPr>
            <a:spLocks noGrp="1"/>
          </p:cNvSpPr>
          <p:nvPr>
            <p:ph idx="1"/>
          </p:nvPr>
        </p:nvSpPr>
        <p:spPr>
          <a:xfrm>
            <a:off x="838200" y="1143000"/>
            <a:ext cx="8229600" cy="4876800"/>
          </a:xfrm>
        </p:spPr>
        <p:txBody>
          <a:bodyPr/>
          <a:lstStyle/>
          <a:p>
            <a:r>
              <a:rPr lang="en-029" dirty="0"/>
              <a:t>Units:</a:t>
            </a:r>
          </a:p>
          <a:p>
            <a:pPr marL="457200" lvl="1" indent="0">
              <a:buNone/>
            </a:pPr>
            <a:r>
              <a:rPr lang="en-029" dirty="0"/>
              <a:t>20.6% (fraction of smart phones) * 1.3 billion units</a:t>
            </a:r>
          </a:p>
          <a:p>
            <a:pPr marL="457200" lvl="1" indent="0">
              <a:buNone/>
            </a:pPr>
            <a:r>
              <a:rPr lang="en-029" dirty="0"/>
              <a:t>= </a:t>
            </a:r>
            <a:r>
              <a:rPr lang="en-029" b="1" dirty="0">
                <a:solidFill>
                  <a:srgbClr val="0C1C8C"/>
                </a:solidFill>
              </a:rPr>
              <a:t>267.8 Million Units  (this is correct)</a:t>
            </a:r>
          </a:p>
          <a:p>
            <a:pPr marL="457200" lvl="1" indent="0">
              <a:buNone/>
            </a:pPr>
            <a:endParaRPr lang="en-029" b="1" dirty="0">
              <a:solidFill>
                <a:srgbClr val="0C1C8C"/>
              </a:solidFill>
            </a:endParaRPr>
          </a:p>
          <a:p>
            <a:r>
              <a:rPr lang="en-029" dirty="0"/>
              <a:t>Monetary Value:</a:t>
            </a:r>
          </a:p>
          <a:p>
            <a:pPr marL="457200" lvl="1" indent="0">
              <a:buNone/>
            </a:pPr>
            <a:r>
              <a:rPr lang="en-029" dirty="0"/>
              <a:t>47.8% (fraction of smart phone value) * $245 Billion (total value of phone market)</a:t>
            </a:r>
          </a:p>
          <a:p>
            <a:pPr marL="457200" lvl="1" indent="0">
              <a:buNone/>
            </a:pPr>
            <a:r>
              <a:rPr lang="en-029" dirty="0"/>
              <a:t>= $117.11 Billion </a:t>
            </a:r>
            <a:r>
              <a:rPr lang="en-029" sz="2000" b="1" dirty="0"/>
              <a:t>(</a:t>
            </a:r>
            <a:r>
              <a:rPr lang="en-029" sz="2000" b="1" dirty="0">
                <a:solidFill>
                  <a:srgbClr val="FF0000"/>
                </a:solidFill>
              </a:rPr>
              <a:t>math is correct, but this is NOT your TAM)</a:t>
            </a:r>
            <a:endParaRPr lang="en-029" sz="2000" b="1" dirty="0"/>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39</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59466326"/>
      </p:ext>
    </p:extLst>
  </p:cSld>
  <p:clrMapOvr>
    <a:masterClrMapping/>
  </p:clrMapOvr>
  <mc:AlternateContent xmlns:mc="http://schemas.openxmlformats.org/markup-compatibility/2006" xmlns:p14="http://schemas.microsoft.com/office/powerpoint/2010/main">
    <mc:Choice Requires="p14">
      <p:transition spd="slow" p14:dur="2000" advTm="85951"/>
    </mc:Choice>
    <mc:Fallback xmlns="">
      <p:transition spd="slow" advTm="8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 Convergent Portion</a:t>
            </a:r>
          </a:p>
        </p:txBody>
      </p:sp>
      <p:sp>
        <p:nvSpPr>
          <p:cNvPr id="9219" name="Content Placeholder 2"/>
          <p:cNvSpPr>
            <a:spLocks noGrp="1"/>
          </p:cNvSpPr>
          <p:nvPr>
            <p:ph idx="1"/>
          </p:nvPr>
        </p:nvSpPr>
        <p:spPr/>
        <p:txBody>
          <a:bodyPr/>
          <a:lstStyle/>
          <a:p>
            <a:r>
              <a:rPr lang="en-US" dirty="0"/>
              <a:t>Opening</a:t>
            </a:r>
          </a:p>
          <a:p>
            <a:pPr lvl="1"/>
            <a:r>
              <a:rPr lang="en-US" dirty="0" err="1"/>
              <a:t>Drucker’s</a:t>
            </a:r>
            <a:r>
              <a:rPr lang="en-US" dirty="0"/>
              <a:t> 7 Sources of Innovation</a:t>
            </a:r>
          </a:p>
          <a:p>
            <a:r>
              <a:rPr lang="en-US" dirty="0"/>
              <a:t>Potential for you to create value</a:t>
            </a:r>
          </a:p>
          <a:p>
            <a:pPr lvl="1"/>
            <a:r>
              <a:rPr lang="en-US" dirty="0"/>
              <a:t>Opening and alignment with your capabilities</a:t>
            </a:r>
          </a:p>
          <a:p>
            <a:r>
              <a:rPr lang="en-US" dirty="0"/>
              <a:t>High-value problem</a:t>
            </a:r>
          </a:p>
          <a:p>
            <a:pPr lvl="1"/>
            <a:r>
              <a:rPr lang="en-US" dirty="0"/>
              <a:t>Industry Analysis; Value System Assessment</a:t>
            </a:r>
          </a:p>
          <a:p>
            <a:r>
              <a:rPr lang="en-US" dirty="0"/>
              <a:t>Potential to capture value</a:t>
            </a:r>
          </a:p>
          <a:p>
            <a:pPr lvl="1"/>
            <a:r>
              <a:rPr lang="en-US" dirty="0"/>
              <a:t>Strategy, Industry Analysis, Porter’s 5 Forces, Position for Value Capture (PVC)</a:t>
            </a:r>
          </a:p>
          <a:p>
            <a:r>
              <a:rPr lang="en-US" dirty="0"/>
              <a:t>Investable (i.e. financials)</a:t>
            </a:r>
          </a:p>
          <a:p>
            <a:pPr lvl="1"/>
            <a:r>
              <a:rPr lang="en-US" dirty="0"/>
              <a:t>Will it be worth more than it costs to build?</a:t>
            </a:r>
          </a:p>
          <a:p>
            <a:endParaRPr lang="en-US" dirty="0"/>
          </a:p>
        </p:txBody>
      </p:sp>
      <p:sp>
        <p:nvSpPr>
          <p:cNvPr id="2" name="Rounded Rectangle 1"/>
          <p:cNvSpPr/>
          <p:nvPr/>
        </p:nvSpPr>
        <p:spPr bwMode="auto">
          <a:xfrm>
            <a:off x="533400" y="5257800"/>
            <a:ext cx="7239000" cy="1066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4</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07326349"/>
      </p:ext>
    </p:extLst>
  </p:cSld>
  <p:clrMapOvr>
    <a:masterClrMapping/>
  </p:clrMapOvr>
  <mc:AlternateContent xmlns:mc="http://schemas.openxmlformats.org/markup-compatibility/2006" xmlns:p14="http://schemas.microsoft.com/office/powerpoint/2010/main">
    <mc:Choice Requires="p14">
      <p:transition spd="slow" p14:dur="2000" advTm="89405"/>
    </mc:Choice>
    <mc:Fallback xmlns="">
      <p:transition spd="slow" advTm="8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9CEB516-EB1D-44BD-BEEB-7F572F026152}" type="slidenum">
              <a:rPr lang="en-US" smtClean="0"/>
              <a:pPr>
                <a:defRPr/>
              </a:pPr>
              <a:t>40</a:t>
            </a:fld>
            <a:endParaRPr lang="en-US"/>
          </a:p>
        </p:txBody>
      </p:sp>
      <p:sp>
        <p:nvSpPr>
          <p:cNvPr id="5" name="Title 4"/>
          <p:cNvSpPr>
            <a:spLocks noGrp="1"/>
          </p:cNvSpPr>
          <p:nvPr>
            <p:ph type="title"/>
          </p:nvPr>
        </p:nvSpPr>
        <p:spPr>
          <a:xfrm>
            <a:off x="980280" y="109537"/>
            <a:ext cx="8163719" cy="700088"/>
          </a:xfrm>
        </p:spPr>
        <p:txBody>
          <a:bodyPr/>
          <a:lstStyle/>
          <a:p>
            <a:r>
              <a:rPr lang="en-US" dirty="0"/>
              <a:t>Smart Phone Industry Map (Simplistic)</a:t>
            </a:r>
          </a:p>
        </p:txBody>
      </p:sp>
      <p:sp>
        <p:nvSpPr>
          <p:cNvPr id="6" name="Rectangle 5"/>
          <p:cNvSpPr/>
          <p:nvPr/>
        </p:nvSpPr>
        <p:spPr>
          <a:xfrm>
            <a:off x="1956748" y="2184779"/>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System</a:t>
            </a:r>
          </a:p>
        </p:txBody>
      </p:sp>
      <p:sp>
        <p:nvSpPr>
          <p:cNvPr id="7" name="Rectangle 6"/>
          <p:cNvSpPr/>
          <p:nvPr/>
        </p:nvSpPr>
        <p:spPr>
          <a:xfrm>
            <a:off x="3733800" y="32004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Smart</a:t>
            </a:r>
          </a:p>
          <a:p>
            <a:pPr algn="ctr"/>
            <a:r>
              <a:rPr lang="en-US" dirty="0">
                <a:solidFill>
                  <a:schemeClr val="tx1"/>
                </a:solidFill>
              </a:rPr>
              <a:t>Phone Mfg.</a:t>
            </a:r>
          </a:p>
        </p:txBody>
      </p:sp>
      <p:sp>
        <p:nvSpPr>
          <p:cNvPr id="8" name="Rectangle 7"/>
          <p:cNvSpPr/>
          <p:nvPr/>
        </p:nvSpPr>
        <p:spPr>
          <a:xfrm>
            <a:off x="1956748" y="4114800"/>
            <a:ext cx="1447800" cy="8382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Component Suppliers</a:t>
            </a:r>
          </a:p>
        </p:txBody>
      </p:sp>
      <p:sp>
        <p:nvSpPr>
          <p:cNvPr id="9" name="Rectangle 8"/>
          <p:cNvSpPr/>
          <p:nvPr/>
        </p:nvSpPr>
        <p:spPr>
          <a:xfrm>
            <a:off x="5334000" y="22098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Telecom Carriers</a:t>
            </a:r>
          </a:p>
        </p:txBody>
      </p:sp>
      <p:sp>
        <p:nvSpPr>
          <p:cNvPr id="10" name="Rectangle 9"/>
          <p:cNvSpPr/>
          <p:nvPr/>
        </p:nvSpPr>
        <p:spPr>
          <a:xfrm>
            <a:off x="7010400" y="3191301"/>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End</a:t>
            </a:r>
          </a:p>
          <a:p>
            <a:pPr algn="ctr"/>
            <a:r>
              <a:rPr lang="en-US" dirty="0">
                <a:solidFill>
                  <a:schemeClr val="tx1"/>
                </a:solidFill>
              </a:rPr>
              <a:t>User</a:t>
            </a:r>
          </a:p>
        </p:txBody>
      </p:sp>
      <p:cxnSp>
        <p:nvCxnSpPr>
          <p:cNvPr id="12" name="Straight Arrow Connector 11"/>
          <p:cNvCxnSpPr/>
          <p:nvPr/>
        </p:nvCxnSpPr>
        <p:spPr>
          <a:xfrm>
            <a:off x="3352800" y="2895600"/>
            <a:ext cx="381000" cy="29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64257" y="3886200"/>
            <a:ext cx="269543"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3496101"/>
            <a:ext cx="1752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81600" y="2895600"/>
            <a:ext cx="609600" cy="281485"/>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90600" y="1109246"/>
            <a:ext cx="7050392" cy="338554"/>
          </a:xfrm>
          <a:prstGeom prst="rect">
            <a:avLst/>
          </a:prstGeom>
          <a:noFill/>
        </p:spPr>
        <p:txBody>
          <a:bodyPr wrap="none" rtlCol="0">
            <a:spAutoFit/>
          </a:bodyPr>
          <a:lstStyle/>
          <a:p>
            <a:r>
              <a:rPr lang="en-029" sz="1600" b="1" dirty="0">
                <a:solidFill>
                  <a:srgbClr val="0C1C8C"/>
                </a:solidFill>
              </a:rPr>
              <a:t>(Industry Maps were part of the secondary research you performed; session 6)</a:t>
            </a:r>
            <a:endParaRPr lang="en-US" sz="1600" b="1" dirty="0">
              <a:solidFill>
                <a:srgbClr val="0C1C8C"/>
              </a:solidFill>
            </a:endParaRPr>
          </a:p>
        </p:txBody>
      </p:sp>
      <p:sp>
        <p:nvSpPr>
          <p:cNvPr id="16" name="TextBox 15"/>
          <p:cNvSpPr txBox="1"/>
          <p:nvPr/>
        </p:nvSpPr>
        <p:spPr>
          <a:xfrm>
            <a:off x="2286005" y="5408428"/>
            <a:ext cx="4959498" cy="830997"/>
          </a:xfrm>
          <a:prstGeom prst="rect">
            <a:avLst/>
          </a:prstGeom>
          <a:noFill/>
        </p:spPr>
        <p:txBody>
          <a:bodyPr wrap="none" rtlCol="0">
            <a:spAutoFit/>
          </a:bodyPr>
          <a:lstStyle/>
          <a:p>
            <a:pPr algn="ctr"/>
            <a:r>
              <a:rPr lang="en-029" sz="1600" b="1" dirty="0">
                <a:solidFill>
                  <a:srgbClr val="0C1C8C"/>
                </a:solidFill>
              </a:rPr>
              <a:t>Here’s the Problem:</a:t>
            </a:r>
          </a:p>
          <a:p>
            <a:pPr algn="ctr"/>
            <a:r>
              <a:rPr lang="en-029" sz="1600" b="1" dirty="0">
                <a:solidFill>
                  <a:srgbClr val="0C1C8C"/>
                </a:solidFill>
              </a:rPr>
              <a:t>Most markets are sized by the value to the END USER</a:t>
            </a:r>
          </a:p>
          <a:p>
            <a:pPr algn="ctr"/>
            <a:r>
              <a:rPr lang="en-029" sz="1600" b="1" dirty="0">
                <a:solidFill>
                  <a:srgbClr val="0C1C8C"/>
                </a:solidFill>
              </a:rPr>
              <a:t>You are NOT selling the end user</a:t>
            </a:r>
            <a:endParaRPr lang="en-US" sz="1600" b="1" dirty="0">
              <a:solidFill>
                <a:srgbClr val="0C1C8C"/>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132857315"/>
      </p:ext>
    </p:extLst>
  </p:cSld>
  <p:clrMapOvr>
    <a:masterClrMapping/>
  </p:clrMapOvr>
  <mc:AlternateContent xmlns:mc="http://schemas.openxmlformats.org/markup-compatibility/2006" xmlns:p14="http://schemas.microsoft.com/office/powerpoint/2010/main">
    <mc:Choice Requires="p14">
      <p:transition spd="slow" p14:dur="2000" advTm="45441"/>
    </mc:Choice>
    <mc:Fallback xmlns="">
      <p:transition spd="slow" advTm="4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9CEB516-EB1D-44BD-BEEB-7F572F026152}" type="slidenum">
              <a:rPr lang="en-US" smtClean="0"/>
              <a:pPr>
                <a:defRPr/>
              </a:pPr>
              <a:t>41</a:t>
            </a:fld>
            <a:endParaRPr lang="en-US"/>
          </a:p>
        </p:txBody>
      </p:sp>
      <p:sp>
        <p:nvSpPr>
          <p:cNvPr id="5" name="Title 4"/>
          <p:cNvSpPr>
            <a:spLocks noGrp="1"/>
          </p:cNvSpPr>
          <p:nvPr>
            <p:ph type="title"/>
          </p:nvPr>
        </p:nvSpPr>
        <p:spPr>
          <a:xfrm>
            <a:off x="980280" y="109537"/>
            <a:ext cx="8163719" cy="700088"/>
          </a:xfrm>
        </p:spPr>
        <p:txBody>
          <a:bodyPr/>
          <a:lstStyle/>
          <a:p>
            <a:r>
              <a:rPr lang="en-US" dirty="0"/>
              <a:t>Smart Phone Industry Map (Simplistic)</a:t>
            </a:r>
          </a:p>
        </p:txBody>
      </p:sp>
      <p:sp>
        <p:nvSpPr>
          <p:cNvPr id="6" name="Rectangle 5"/>
          <p:cNvSpPr/>
          <p:nvPr/>
        </p:nvSpPr>
        <p:spPr>
          <a:xfrm>
            <a:off x="1956748" y="2184779"/>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System</a:t>
            </a:r>
          </a:p>
        </p:txBody>
      </p:sp>
      <p:sp>
        <p:nvSpPr>
          <p:cNvPr id="7" name="Rectangle 6"/>
          <p:cNvSpPr/>
          <p:nvPr/>
        </p:nvSpPr>
        <p:spPr>
          <a:xfrm>
            <a:off x="3733800" y="32004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Smart</a:t>
            </a:r>
          </a:p>
          <a:p>
            <a:pPr algn="ctr"/>
            <a:r>
              <a:rPr lang="en-US" dirty="0">
                <a:solidFill>
                  <a:schemeClr val="tx1"/>
                </a:solidFill>
              </a:rPr>
              <a:t>Phone Mfg.</a:t>
            </a:r>
          </a:p>
        </p:txBody>
      </p:sp>
      <p:sp>
        <p:nvSpPr>
          <p:cNvPr id="8" name="Rectangle 7"/>
          <p:cNvSpPr/>
          <p:nvPr/>
        </p:nvSpPr>
        <p:spPr>
          <a:xfrm>
            <a:off x="1956748" y="4114800"/>
            <a:ext cx="1447800" cy="8382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Component Suppliers</a:t>
            </a:r>
          </a:p>
        </p:txBody>
      </p:sp>
      <p:sp>
        <p:nvSpPr>
          <p:cNvPr id="9" name="Rectangle 8"/>
          <p:cNvSpPr/>
          <p:nvPr/>
        </p:nvSpPr>
        <p:spPr>
          <a:xfrm>
            <a:off x="5334000" y="22098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Telecom Carriers</a:t>
            </a:r>
          </a:p>
        </p:txBody>
      </p:sp>
      <p:sp>
        <p:nvSpPr>
          <p:cNvPr id="10" name="Rectangle 9"/>
          <p:cNvSpPr/>
          <p:nvPr/>
        </p:nvSpPr>
        <p:spPr>
          <a:xfrm>
            <a:off x="7010400" y="3191301"/>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End</a:t>
            </a:r>
          </a:p>
          <a:p>
            <a:pPr algn="ctr"/>
            <a:r>
              <a:rPr lang="en-US" dirty="0">
                <a:solidFill>
                  <a:schemeClr val="tx1"/>
                </a:solidFill>
              </a:rPr>
              <a:t>User</a:t>
            </a:r>
          </a:p>
        </p:txBody>
      </p:sp>
      <p:cxnSp>
        <p:nvCxnSpPr>
          <p:cNvPr id="12" name="Straight Arrow Connector 11"/>
          <p:cNvCxnSpPr/>
          <p:nvPr/>
        </p:nvCxnSpPr>
        <p:spPr>
          <a:xfrm>
            <a:off x="3352800" y="2895600"/>
            <a:ext cx="381000" cy="29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64257" y="3886200"/>
            <a:ext cx="269543"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3496101"/>
            <a:ext cx="1752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81600" y="2895600"/>
            <a:ext cx="609600" cy="281485"/>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600" y="1524000"/>
            <a:ext cx="990600" cy="775079"/>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YOUR</a:t>
            </a:r>
          </a:p>
          <a:p>
            <a:pPr algn="ctr"/>
            <a:r>
              <a:rPr lang="en-US" dirty="0">
                <a:solidFill>
                  <a:srgbClr val="FF0000"/>
                </a:solidFill>
              </a:rPr>
              <a:t>FIRM</a:t>
            </a:r>
          </a:p>
        </p:txBody>
      </p:sp>
      <p:cxnSp>
        <p:nvCxnSpPr>
          <p:cNvPr id="14" name="Straight Arrow Connector 13"/>
          <p:cNvCxnSpPr/>
          <p:nvPr/>
        </p:nvCxnSpPr>
        <p:spPr>
          <a:xfrm>
            <a:off x="1371600" y="2003378"/>
            <a:ext cx="381000" cy="29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09600" y="5410198"/>
            <a:ext cx="8229497" cy="584775"/>
          </a:xfrm>
          <a:prstGeom prst="rect">
            <a:avLst/>
          </a:prstGeom>
          <a:noFill/>
        </p:spPr>
        <p:txBody>
          <a:bodyPr wrap="none" rtlCol="0">
            <a:spAutoFit/>
          </a:bodyPr>
          <a:lstStyle/>
          <a:p>
            <a:pPr algn="ctr"/>
            <a:r>
              <a:rPr lang="en-029" sz="1600" b="1" dirty="0">
                <a:solidFill>
                  <a:srgbClr val="0C1C8C"/>
                </a:solidFill>
              </a:rPr>
              <a:t>For this example, let’s say that the operating system is 10% of the value of the smartphone.</a:t>
            </a:r>
          </a:p>
          <a:p>
            <a:pPr algn="ctr"/>
            <a:r>
              <a:rPr lang="en-029" sz="1600" b="1" dirty="0">
                <a:solidFill>
                  <a:srgbClr val="0C1C8C"/>
                </a:solidFill>
              </a:rPr>
              <a:t>Let’s also say that your new improvement is worth 5% of the value of the operating system.</a:t>
            </a:r>
            <a:endParaRPr lang="en-US" sz="1600" b="1" dirty="0">
              <a:solidFill>
                <a:srgbClr val="0C1C8C"/>
              </a:solidFill>
            </a:endParaRPr>
          </a:p>
        </p:txBody>
      </p:sp>
      <p:sp>
        <p:nvSpPr>
          <p:cNvPr id="16" name="TextBox 15"/>
          <p:cNvSpPr txBox="1"/>
          <p:nvPr/>
        </p:nvSpPr>
        <p:spPr>
          <a:xfrm>
            <a:off x="2270356" y="1185446"/>
            <a:ext cx="4720908" cy="584775"/>
          </a:xfrm>
          <a:prstGeom prst="rect">
            <a:avLst/>
          </a:prstGeom>
          <a:noFill/>
        </p:spPr>
        <p:txBody>
          <a:bodyPr wrap="none" rtlCol="0">
            <a:spAutoFit/>
          </a:bodyPr>
          <a:lstStyle/>
          <a:p>
            <a:pPr algn="ctr"/>
            <a:r>
              <a:rPr lang="en-029" sz="1600" b="1" dirty="0">
                <a:solidFill>
                  <a:srgbClr val="FF0000"/>
                </a:solidFill>
              </a:rPr>
              <a:t>Your firm is here… a LONG way from the end-user</a:t>
            </a:r>
          </a:p>
          <a:p>
            <a:pPr algn="ctr"/>
            <a:r>
              <a:rPr lang="en-029" sz="1600" b="1" dirty="0">
                <a:solidFill>
                  <a:srgbClr val="FF0000"/>
                </a:solidFill>
              </a:rPr>
              <a:t>How is value distributed along the chain?</a:t>
            </a:r>
            <a:endParaRPr lang="en-US" sz="1600" b="1" dirty="0">
              <a:solidFill>
                <a:srgbClr val="FF0000"/>
              </a:solidFill>
            </a:endParaRPr>
          </a:p>
        </p:txBody>
      </p:sp>
      <p:cxnSp>
        <p:nvCxnSpPr>
          <p:cNvPr id="18" name="Straight Arrow Connector 17"/>
          <p:cNvCxnSpPr>
            <a:stCxn id="16" idx="1"/>
          </p:cNvCxnSpPr>
          <p:nvPr/>
        </p:nvCxnSpPr>
        <p:spPr bwMode="auto">
          <a:xfrm flipH="1">
            <a:off x="1447800" y="1477834"/>
            <a:ext cx="822556" cy="198566"/>
          </a:xfrm>
          <a:prstGeom prst="straightConnector1">
            <a:avLst/>
          </a:prstGeom>
          <a:solidFill>
            <a:schemeClr val="accent1"/>
          </a:solidFill>
          <a:ln w="9525" cap="flat" cmpd="sng" algn="ctr">
            <a:solidFill>
              <a:srgbClr val="FF0000"/>
            </a:solidFill>
            <a:prstDash val="lgDash"/>
            <a:round/>
            <a:headEnd type="none" w="med" len="med"/>
            <a:tailEnd type="arrow"/>
          </a:ln>
          <a:effectLst/>
        </p:spPr>
      </p:cxn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46349801"/>
      </p:ext>
    </p:extLst>
  </p:cSld>
  <p:clrMapOvr>
    <a:masterClrMapping/>
  </p:clrMapOvr>
  <mc:AlternateContent xmlns:mc="http://schemas.openxmlformats.org/markup-compatibility/2006" xmlns:p14="http://schemas.microsoft.com/office/powerpoint/2010/main">
    <mc:Choice Requires="p14">
      <p:transition spd="slow" p14:dur="2000" advTm="59204"/>
    </mc:Choice>
    <mc:Fallback xmlns="">
      <p:transition spd="slow" advTm="5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9CEB516-EB1D-44BD-BEEB-7F572F026152}" type="slidenum">
              <a:rPr lang="en-US" smtClean="0"/>
              <a:pPr>
                <a:defRPr/>
              </a:pPr>
              <a:t>42</a:t>
            </a:fld>
            <a:endParaRPr lang="en-US"/>
          </a:p>
        </p:txBody>
      </p:sp>
      <p:sp>
        <p:nvSpPr>
          <p:cNvPr id="5" name="Title 4"/>
          <p:cNvSpPr>
            <a:spLocks noGrp="1"/>
          </p:cNvSpPr>
          <p:nvPr>
            <p:ph type="title"/>
          </p:nvPr>
        </p:nvSpPr>
        <p:spPr>
          <a:xfrm>
            <a:off x="980280" y="109537"/>
            <a:ext cx="8163719" cy="700088"/>
          </a:xfrm>
        </p:spPr>
        <p:txBody>
          <a:bodyPr/>
          <a:lstStyle/>
          <a:p>
            <a:r>
              <a:rPr lang="en-US" dirty="0"/>
              <a:t>Smart Phone Industry Map (Simplistic)</a:t>
            </a:r>
          </a:p>
        </p:txBody>
      </p:sp>
      <p:sp>
        <p:nvSpPr>
          <p:cNvPr id="6" name="Rectangle 5"/>
          <p:cNvSpPr/>
          <p:nvPr/>
        </p:nvSpPr>
        <p:spPr>
          <a:xfrm>
            <a:off x="1956748" y="2184779"/>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System</a:t>
            </a:r>
          </a:p>
        </p:txBody>
      </p:sp>
      <p:sp>
        <p:nvSpPr>
          <p:cNvPr id="7" name="Rectangle 6"/>
          <p:cNvSpPr/>
          <p:nvPr/>
        </p:nvSpPr>
        <p:spPr>
          <a:xfrm>
            <a:off x="3733800" y="32004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Smart</a:t>
            </a:r>
          </a:p>
          <a:p>
            <a:pPr algn="ctr"/>
            <a:r>
              <a:rPr lang="en-US" dirty="0">
                <a:solidFill>
                  <a:schemeClr val="tx1"/>
                </a:solidFill>
              </a:rPr>
              <a:t>Phone Mfg.</a:t>
            </a:r>
          </a:p>
        </p:txBody>
      </p:sp>
      <p:sp>
        <p:nvSpPr>
          <p:cNvPr id="8" name="Rectangle 7"/>
          <p:cNvSpPr/>
          <p:nvPr/>
        </p:nvSpPr>
        <p:spPr>
          <a:xfrm>
            <a:off x="1956748" y="4114800"/>
            <a:ext cx="1447800" cy="8382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Component Suppliers</a:t>
            </a:r>
          </a:p>
        </p:txBody>
      </p:sp>
      <p:sp>
        <p:nvSpPr>
          <p:cNvPr id="9" name="Rectangle 8"/>
          <p:cNvSpPr/>
          <p:nvPr/>
        </p:nvSpPr>
        <p:spPr>
          <a:xfrm>
            <a:off x="5334000" y="2209800"/>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Telecom Carriers</a:t>
            </a:r>
          </a:p>
        </p:txBody>
      </p:sp>
      <p:sp>
        <p:nvSpPr>
          <p:cNvPr id="10" name="Rectangle 9"/>
          <p:cNvSpPr/>
          <p:nvPr/>
        </p:nvSpPr>
        <p:spPr>
          <a:xfrm>
            <a:off x="7010400" y="3191301"/>
            <a:ext cx="1447800" cy="685800"/>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End</a:t>
            </a:r>
          </a:p>
          <a:p>
            <a:pPr algn="ctr"/>
            <a:r>
              <a:rPr lang="en-US" dirty="0">
                <a:solidFill>
                  <a:schemeClr val="tx1"/>
                </a:solidFill>
              </a:rPr>
              <a:t>User</a:t>
            </a:r>
          </a:p>
        </p:txBody>
      </p:sp>
      <p:cxnSp>
        <p:nvCxnSpPr>
          <p:cNvPr id="12" name="Straight Arrow Connector 11"/>
          <p:cNvCxnSpPr/>
          <p:nvPr/>
        </p:nvCxnSpPr>
        <p:spPr>
          <a:xfrm>
            <a:off x="3352800" y="2895600"/>
            <a:ext cx="381000" cy="29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64257" y="3886200"/>
            <a:ext cx="269543"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3496101"/>
            <a:ext cx="1752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81600" y="2895600"/>
            <a:ext cx="609600" cy="281485"/>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600" y="1524000"/>
            <a:ext cx="990600" cy="775079"/>
          </a:xfrm>
          <a:prstGeom prst="rect">
            <a:avLst/>
          </a:prstGeom>
          <a:solidFill>
            <a:srgbClr val="97E9FF"/>
          </a:solidFill>
          <a:ln>
            <a:solidFill>
              <a:srgbClr val="97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YOUR</a:t>
            </a:r>
          </a:p>
          <a:p>
            <a:pPr algn="ctr"/>
            <a:r>
              <a:rPr lang="en-US" dirty="0">
                <a:solidFill>
                  <a:srgbClr val="FF0000"/>
                </a:solidFill>
              </a:rPr>
              <a:t>FIRM</a:t>
            </a:r>
          </a:p>
        </p:txBody>
      </p:sp>
      <p:cxnSp>
        <p:nvCxnSpPr>
          <p:cNvPr id="14" name="Straight Arrow Connector 13"/>
          <p:cNvCxnSpPr/>
          <p:nvPr/>
        </p:nvCxnSpPr>
        <p:spPr>
          <a:xfrm>
            <a:off x="1371600" y="2003378"/>
            <a:ext cx="381000" cy="29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0790" y="5001161"/>
            <a:ext cx="8865184" cy="1323439"/>
          </a:xfrm>
          <a:prstGeom prst="rect">
            <a:avLst/>
          </a:prstGeom>
          <a:noFill/>
        </p:spPr>
        <p:txBody>
          <a:bodyPr wrap="none" rtlCol="0">
            <a:spAutoFit/>
          </a:bodyPr>
          <a:lstStyle/>
          <a:p>
            <a:r>
              <a:rPr lang="en-029" sz="1600" b="1" dirty="0">
                <a:solidFill>
                  <a:srgbClr val="0C1C8C"/>
                </a:solidFill>
              </a:rPr>
              <a:t>Market Size (Units): 267.8 Million = 20.6% * 1.3 billion units =  267.8 million units</a:t>
            </a:r>
          </a:p>
          <a:p>
            <a:r>
              <a:rPr lang="en-029" sz="1600" b="1" dirty="0">
                <a:solidFill>
                  <a:srgbClr val="0C1C8C"/>
                </a:solidFill>
              </a:rPr>
              <a:t>Market Size (customers): same</a:t>
            </a:r>
          </a:p>
          <a:p>
            <a:r>
              <a:rPr lang="en-029" sz="1600" b="1" dirty="0">
                <a:solidFill>
                  <a:srgbClr val="0C1C8C"/>
                </a:solidFill>
              </a:rPr>
              <a:t>Market Value of Smart Phone ($) = 47.8% * $245 billion = $117.11 billion</a:t>
            </a:r>
          </a:p>
          <a:p>
            <a:r>
              <a:rPr lang="en-029" sz="1600" b="1" dirty="0">
                <a:solidFill>
                  <a:srgbClr val="0C1C8C"/>
                </a:solidFill>
              </a:rPr>
              <a:t>Market Value of Smart phone operating system = 10% * $117.11 billion = $11.71 billion</a:t>
            </a:r>
          </a:p>
          <a:p>
            <a:r>
              <a:rPr lang="en-029" sz="1600" b="1" dirty="0">
                <a:solidFill>
                  <a:srgbClr val="FF0000"/>
                </a:solidFill>
              </a:rPr>
              <a:t>Market Value (TAM) for YOUR firm’s product = 5% * 11.17 billion = $0.586 billion = $586 million </a:t>
            </a:r>
            <a:endParaRPr lang="en-US" sz="1600" b="1" dirty="0">
              <a:solidFill>
                <a:srgbClr val="FF0000"/>
              </a:solidFill>
            </a:endParaRPr>
          </a:p>
        </p:txBody>
      </p:sp>
      <p:sp>
        <p:nvSpPr>
          <p:cNvPr id="16" name="TextBox 15"/>
          <p:cNvSpPr txBox="1"/>
          <p:nvPr/>
        </p:nvSpPr>
        <p:spPr>
          <a:xfrm>
            <a:off x="3481464" y="2590800"/>
            <a:ext cx="1508746" cy="584775"/>
          </a:xfrm>
          <a:prstGeom prst="rect">
            <a:avLst/>
          </a:prstGeom>
          <a:noFill/>
        </p:spPr>
        <p:txBody>
          <a:bodyPr wrap="none" rtlCol="0">
            <a:spAutoFit/>
          </a:bodyPr>
          <a:lstStyle/>
          <a:p>
            <a:pPr algn="ctr"/>
            <a:r>
              <a:rPr lang="en-029" sz="1600" b="1" dirty="0">
                <a:solidFill>
                  <a:srgbClr val="FF0000"/>
                </a:solidFill>
              </a:rPr>
              <a:t>10% of value</a:t>
            </a:r>
          </a:p>
          <a:p>
            <a:pPr algn="ctr"/>
            <a:r>
              <a:rPr lang="en-029" sz="1600" b="1" dirty="0">
                <a:solidFill>
                  <a:srgbClr val="FF0000"/>
                </a:solidFill>
              </a:rPr>
              <a:t>of smart phone</a:t>
            </a:r>
            <a:endParaRPr lang="en-US" sz="1600" b="1" dirty="0">
              <a:solidFill>
                <a:srgbClr val="FF0000"/>
              </a:solidFill>
            </a:endParaRPr>
          </a:p>
        </p:txBody>
      </p:sp>
      <p:sp>
        <p:nvSpPr>
          <p:cNvPr id="19" name="TextBox 18"/>
          <p:cNvSpPr txBox="1"/>
          <p:nvPr/>
        </p:nvSpPr>
        <p:spPr>
          <a:xfrm>
            <a:off x="1524886" y="1705033"/>
            <a:ext cx="2999540" cy="338554"/>
          </a:xfrm>
          <a:prstGeom prst="rect">
            <a:avLst/>
          </a:prstGeom>
          <a:noFill/>
        </p:spPr>
        <p:txBody>
          <a:bodyPr wrap="none" rtlCol="0">
            <a:spAutoFit/>
          </a:bodyPr>
          <a:lstStyle/>
          <a:p>
            <a:pPr algn="ctr"/>
            <a:r>
              <a:rPr lang="en-029" sz="1600" b="1" dirty="0">
                <a:solidFill>
                  <a:srgbClr val="FF0000"/>
                </a:solidFill>
              </a:rPr>
              <a:t>5% of value of operating system</a:t>
            </a:r>
            <a:endParaRPr lang="en-US" sz="1600" b="1" dirty="0">
              <a:solidFill>
                <a:srgbClr val="FF0000"/>
              </a:solidFill>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214073215"/>
      </p:ext>
    </p:extLst>
  </p:cSld>
  <p:clrMapOvr>
    <a:masterClrMapping/>
  </p:clrMapOvr>
  <mc:AlternateContent xmlns:mc="http://schemas.openxmlformats.org/markup-compatibility/2006" xmlns:p14="http://schemas.microsoft.com/office/powerpoint/2010/main">
    <mc:Choice Requires="p14">
      <p:transition spd="slow" p14:dur="2000" advTm="132660"/>
    </mc:Choice>
    <mc:Fallback xmlns="">
      <p:transition spd="slow" advTm="13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bldLst>
      <p:bldP spid="16"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Top-down approach</a:t>
            </a:r>
            <a:endParaRPr lang="en-US" dirty="0"/>
          </a:p>
        </p:txBody>
      </p:sp>
      <p:sp>
        <p:nvSpPr>
          <p:cNvPr id="3" name="Content Placeholder 2"/>
          <p:cNvSpPr>
            <a:spLocks noGrp="1"/>
          </p:cNvSpPr>
          <p:nvPr>
            <p:ph idx="1"/>
          </p:nvPr>
        </p:nvSpPr>
        <p:spPr/>
        <p:txBody>
          <a:bodyPr/>
          <a:lstStyle/>
          <a:p>
            <a:r>
              <a:rPr lang="en-029" dirty="0"/>
              <a:t>Your TAM will not be what is reported by as the “size” of the industry</a:t>
            </a:r>
          </a:p>
          <a:p>
            <a:r>
              <a:rPr lang="en-029" dirty="0"/>
              <a:t>You will have to find intermediate values and narrow down to your TAM</a:t>
            </a:r>
          </a:p>
          <a:p>
            <a:pPr lvl="1"/>
            <a:r>
              <a:rPr lang="en-029" dirty="0"/>
              <a:t>Find (secondary or primary research), as in our example, estimate for value of operating system to smart phone value</a:t>
            </a:r>
          </a:p>
          <a:p>
            <a:pPr lvl="1"/>
            <a:r>
              <a:rPr lang="en-029" dirty="0"/>
              <a:t>Find (likely primary research estimate or by analogy to another product), as in our example, the value of your improvement to the total operating system</a:t>
            </a:r>
          </a:p>
          <a:p>
            <a:r>
              <a:rPr lang="en-029" dirty="0"/>
              <a:t>Document sources (with dates!)</a:t>
            </a:r>
          </a:p>
          <a:p>
            <a:r>
              <a:rPr lang="en-029" dirty="0"/>
              <a:t>Compare calculated value to bottom-up approach</a:t>
            </a:r>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26069298"/>
      </p:ext>
    </p:extLst>
  </p:cSld>
  <p:clrMapOvr>
    <a:masterClrMapping/>
  </p:clrMapOvr>
  <mc:AlternateContent xmlns:mc="http://schemas.openxmlformats.org/markup-compatibility/2006" xmlns:p14="http://schemas.microsoft.com/office/powerpoint/2010/main">
    <mc:Choice Requires="p14">
      <p:transition spd="slow" p14:dur="2000" advTm="28903"/>
    </mc:Choice>
    <mc:Fallback xmlns="">
      <p:transition spd="slow" advTm="2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Bottom-up Approach</a:t>
            </a:r>
            <a:endParaRPr lang="en-US" dirty="0"/>
          </a:p>
        </p:txBody>
      </p:sp>
      <p:sp>
        <p:nvSpPr>
          <p:cNvPr id="3" name="Content Placeholder 2"/>
          <p:cNvSpPr>
            <a:spLocks noGrp="1"/>
          </p:cNvSpPr>
          <p:nvPr>
            <p:ph idx="1"/>
          </p:nvPr>
        </p:nvSpPr>
        <p:spPr/>
        <p:txBody>
          <a:bodyPr/>
          <a:lstStyle/>
          <a:p>
            <a:pPr eaLnBrk="1" hangingPunct="1">
              <a:spcBef>
                <a:spcPts val="600"/>
              </a:spcBef>
            </a:pPr>
            <a:r>
              <a:rPr lang="en-US" dirty="0"/>
              <a:t>Bottom-up forecasts:  </a:t>
            </a:r>
          </a:p>
          <a:p>
            <a:pPr lvl="1" eaLnBrk="1" hangingPunct="1">
              <a:spcBef>
                <a:spcPts val="600"/>
              </a:spcBef>
            </a:pPr>
            <a:r>
              <a:rPr lang="en-US" dirty="0"/>
              <a:t>Start with specific personas or users</a:t>
            </a:r>
          </a:p>
          <a:p>
            <a:pPr lvl="1" eaLnBrk="1" hangingPunct="1">
              <a:spcBef>
                <a:spcPts val="600"/>
              </a:spcBef>
            </a:pPr>
            <a:r>
              <a:rPr lang="en-US" dirty="0"/>
              <a:t>Build up to the total market</a:t>
            </a:r>
          </a:p>
          <a:p>
            <a:pPr lvl="2" eaLnBrk="1" hangingPunct="1">
              <a:spcBef>
                <a:spcPts val="600"/>
              </a:spcBef>
            </a:pPr>
            <a:r>
              <a:rPr lang="en-US" dirty="0"/>
              <a:t>Surveys can actually be helpful here</a:t>
            </a:r>
          </a:p>
          <a:p>
            <a:pPr lvl="1" eaLnBrk="1" hangingPunct="1">
              <a:spcBef>
                <a:spcPts val="600"/>
              </a:spcBef>
            </a:pPr>
            <a:endParaRPr lang="en-029" dirty="0"/>
          </a:p>
          <a:p>
            <a:pPr eaLnBrk="1" hangingPunct="1">
              <a:spcBef>
                <a:spcPts val="600"/>
              </a:spcBef>
            </a:pPr>
            <a:r>
              <a:rPr lang="en-029" dirty="0"/>
              <a:t>Example</a:t>
            </a:r>
          </a:p>
          <a:p>
            <a:pPr lvl="1" eaLnBrk="1" hangingPunct="1">
              <a:spcBef>
                <a:spcPts val="600"/>
              </a:spcBef>
            </a:pPr>
            <a:r>
              <a:rPr lang="en-029" dirty="0"/>
              <a:t>You are starting a restaurant focused on providing lunch for office workers</a:t>
            </a:r>
          </a:p>
          <a:p>
            <a:pPr lvl="1" eaLnBrk="1" hangingPunct="1">
              <a:spcBef>
                <a:spcPts val="600"/>
              </a:spcBef>
            </a:pPr>
            <a:r>
              <a:rPr lang="en-029" dirty="0"/>
              <a:t>Your target market persona is an office worker in the Virgin Islands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41214958"/>
      </p:ext>
    </p:extLst>
  </p:cSld>
  <p:clrMapOvr>
    <a:masterClrMapping/>
  </p:clrMapOvr>
  <mc:AlternateContent xmlns:mc="http://schemas.openxmlformats.org/markup-compatibility/2006" xmlns:p14="http://schemas.microsoft.com/office/powerpoint/2010/main">
    <mc:Choice Requires="p14">
      <p:transition spd="slow" p14:dur="2000" advTm="37567"/>
    </mc:Choice>
    <mc:Fallback xmlns="">
      <p:transition spd="slow" advTm="3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US Virgin Island Employment Data</a:t>
            </a:r>
            <a:endParaRPr lang="en-US" dirty="0"/>
          </a:p>
        </p:txBody>
      </p:sp>
      <p:sp>
        <p:nvSpPr>
          <p:cNvPr id="3" name="Content Placeholder 2"/>
          <p:cNvSpPr>
            <a:spLocks noGrp="1"/>
          </p:cNvSpPr>
          <p:nvPr>
            <p:ph idx="1"/>
          </p:nvPr>
        </p:nvSpPr>
        <p:spPr/>
        <p:txBody>
          <a:bodyPr/>
          <a:lstStyle/>
          <a:p>
            <a:r>
              <a:rPr lang="en-029" dirty="0"/>
              <a:t>Starting with Bureau of </a:t>
            </a:r>
            <a:r>
              <a:rPr lang="en-029" dirty="0" err="1"/>
              <a:t>labor</a:t>
            </a:r>
            <a:r>
              <a:rPr lang="en-029" dirty="0"/>
              <a:t> statistics data</a:t>
            </a:r>
          </a:p>
          <a:p>
            <a:pPr lvl="1"/>
            <a:r>
              <a:rPr lang="en-US" dirty="0">
                <a:hlinkClick r:id="rId4"/>
              </a:rPr>
              <a:t>http://www.bls.gov/oes/2013/may/oes_vi.htm#00-0000</a:t>
            </a:r>
            <a:endParaRPr lang="en-US" dirty="0"/>
          </a:p>
          <a:p>
            <a:pPr lvl="1"/>
            <a:r>
              <a:rPr lang="en-029" dirty="0"/>
              <a:t>You find this employment data:</a:t>
            </a:r>
          </a:p>
          <a:p>
            <a:pPr marL="914400" lvl="2" indent="0">
              <a:buNone/>
            </a:pPr>
            <a:r>
              <a:rPr lang="en-029" dirty="0"/>
              <a:t>2650 (management, occupation code 11-0000) </a:t>
            </a:r>
          </a:p>
          <a:p>
            <a:pPr marL="914400" lvl="2" indent="0">
              <a:buNone/>
            </a:pPr>
            <a:r>
              <a:rPr lang="en-029" dirty="0"/>
              <a:t>1410 (business and financial operations, code 13-0000)</a:t>
            </a:r>
          </a:p>
          <a:p>
            <a:pPr marL="914400" lvl="2" indent="0">
              <a:buNone/>
            </a:pPr>
            <a:r>
              <a:rPr lang="en-029" dirty="0"/>
              <a:t>  380 (computer and mathematical occupations, code 15-0000)</a:t>
            </a:r>
          </a:p>
          <a:p>
            <a:pPr marL="914400" lvl="2" indent="0">
              <a:buNone/>
            </a:pPr>
            <a:r>
              <a:rPr lang="en-029" dirty="0"/>
              <a:t>  150 (architect and engineering, code 17-0000)</a:t>
            </a:r>
          </a:p>
          <a:p>
            <a:pPr marL="914400" lvl="2" indent="0">
              <a:buNone/>
            </a:pPr>
            <a:r>
              <a:rPr lang="en-029" dirty="0"/>
              <a:t>4323 (sales, code 41-0000) </a:t>
            </a:r>
          </a:p>
          <a:p>
            <a:pPr marL="914400" lvl="2" indent="0">
              <a:buNone/>
            </a:pPr>
            <a:r>
              <a:rPr lang="en-029" u="sng" dirty="0"/>
              <a:t>8380 (office admin and support; code 43-0000)</a:t>
            </a:r>
          </a:p>
          <a:p>
            <a:pPr marL="914400" lvl="2" indent="0">
              <a:buNone/>
            </a:pPr>
            <a:r>
              <a:rPr lang="en-029" dirty="0"/>
              <a:t>TOTAL:  17,293 people employed in offices that fit your persona</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15196494"/>
      </p:ext>
    </p:extLst>
  </p:cSld>
  <p:clrMapOvr>
    <a:masterClrMapping/>
  </p:clrMapOvr>
  <mc:AlternateContent xmlns:mc="http://schemas.openxmlformats.org/markup-compatibility/2006" xmlns:p14="http://schemas.microsoft.com/office/powerpoint/2010/main">
    <mc:Choice Requires="p14">
      <p:transition spd="slow" p14:dur="2000" advTm="30939"/>
    </mc:Choice>
    <mc:Fallback xmlns="">
      <p:transition spd="slow" advTm="3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Survey Data (primary research)</a:t>
            </a:r>
            <a:endParaRPr lang="en-US" dirty="0"/>
          </a:p>
        </p:txBody>
      </p:sp>
      <p:sp>
        <p:nvSpPr>
          <p:cNvPr id="3" name="Content Placeholder 2"/>
          <p:cNvSpPr>
            <a:spLocks noGrp="1"/>
          </p:cNvSpPr>
          <p:nvPr>
            <p:ph idx="1"/>
          </p:nvPr>
        </p:nvSpPr>
        <p:spPr/>
        <p:txBody>
          <a:bodyPr/>
          <a:lstStyle/>
          <a:p>
            <a:r>
              <a:rPr lang="en-029" dirty="0"/>
              <a:t>You survey an office building that you feel is representative of the type of workers that fit your target persona</a:t>
            </a:r>
          </a:p>
          <a:p>
            <a:r>
              <a:rPr lang="en-029" dirty="0"/>
              <a:t>Your survey data says:</a:t>
            </a:r>
          </a:p>
          <a:p>
            <a:pPr lvl="1"/>
            <a:r>
              <a:rPr lang="en-029" dirty="0"/>
              <a:t>Find that 37% regularly go out to lunch (3 days a week or more)</a:t>
            </a:r>
          </a:p>
          <a:p>
            <a:pPr lvl="1"/>
            <a:r>
              <a:rPr lang="en-029" dirty="0"/>
              <a:t>Of those that go out to lunch 80% walk to lunch</a:t>
            </a:r>
          </a:p>
          <a:p>
            <a:pPr lvl="1"/>
            <a:r>
              <a:rPr lang="en-029" dirty="0"/>
              <a:t>Of those that go out to lunch, they spend, on average, between $10 and $15</a:t>
            </a:r>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54940396"/>
      </p:ext>
    </p:extLst>
  </p:cSld>
  <p:clrMapOvr>
    <a:masterClrMapping/>
  </p:clrMapOvr>
  <mc:AlternateContent xmlns:mc="http://schemas.openxmlformats.org/markup-compatibility/2006" xmlns:p14="http://schemas.microsoft.com/office/powerpoint/2010/main">
    <mc:Choice Requires="p14">
      <p:transition spd="slow" p14:dur="2000" advTm="38357"/>
    </mc:Choice>
    <mc:Fallback xmlns="">
      <p:transition spd="slow" advTm="3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686800" cy="700088"/>
          </a:xfrm>
        </p:spPr>
        <p:txBody>
          <a:bodyPr/>
          <a:lstStyle/>
          <a:p>
            <a:r>
              <a:rPr lang="en-029" sz="3200" dirty="0"/>
              <a:t>Combining your primary and secondary research</a:t>
            </a:r>
            <a:endParaRPr lang="en-US" sz="3200" dirty="0"/>
          </a:p>
        </p:txBody>
      </p:sp>
      <p:sp>
        <p:nvSpPr>
          <p:cNvPr id="3" name="Content Placeholder 2"/>
          <p:cNvSpPr>
            <a:spLocks noGrp="1"/>
          </p:cNvSpPr>
          <p:nvPr>
            <p:ph idx="1"/>
          </p:nvPr>
        </p:nvSpPr>
        <p:spPr/>
        <p:txBody>
          <a:bodyPr/>
          <a:lstStyle/>
          <a:p>
            <a:r>
              <a:rPr lang="en-029" dirty="0"/>
              <a:t>Target Market total:</a:t>
            </a:r>
          </a:p>
          <a:p>
            <a:pPr lvl="1"/>
            <a:r>
              <a:rPr lang="en-029" dirty="0"/>
              <a:t>17,293 * 37% =  6398 persons</a:t>
            </a:r>
          </a:p>
          <a:p>
            <a:pPr lvl="1"/>
            <a:r>
              <a:rPr lang="en-029" dirty="0"/>
              <a:t>Average ticket ($10-$15; so use $12.50)</a:t>
            </a:r>
          </a:p>
          <a:p>
            <a:pPr lvl="2"/>
            <a:r>
              <a:rPr lang="en-029" dirty="0"/>
              <a:t>6398 * $12.50 = $79,975 in potential revenue per day</a:t>
            </a:r>
          </a:p>
          <a:p>
            <a:pPr lvl="2"/>
            <a:r>
              <a:rPr lang="en-029" dirty="0"/>
              <a:t>Since 3-5 days per week; use 4</a:t>
            </a:r>
          </a:p>
          <a:p>
            <a:pPr lvl="2"/>
            <a:r>
              <a:rPr lang="en-029" dirty="0"/>
              <a:t>$79,975/day * 4 days = $319,900 per week</a:t>
            </a:r>
          </a:p>
          <a:p>
            <a:pPr lvl="2"/>
            <a:endParaRPr lang="en-029" dirty="0"/>
          </a:p>
          <a:p>
            <a:r>
              <a:rPr lang="en-029" dirty="0"/>
              <a:t>Obtain TAM by adding in other market segments</a:t>
            </a:r>
          </a:p>
          <a:p>
            <a:endParaRPr lang="en-029" dirty="0"/>
          </a:p>
          <a:p>
            <a:r>
              <a:rPr lang="en-029" dirty="0"/>
              <a:t>Of course, this is an unattainable TAM, your share will be significantly lower</a:t>
            </a:r>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47</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87097827"/>
      </p:ext>
    </p:extLst>
  </p:cSld>
  <p:clrMapOvr>
    <a:masterClrMapping/>
  </p:clrMapOvr>
  <mc:AlternateContent xmlns:mc="http://schemas.openxmlformats.org/markup-compatibility/2006" xmlns:p14="http://schemas.microsoft.com/office/powerpoint/2010/main">
    <mc:Choice Requires="p14">
      <p:transition spd="slow" p14:dur="2000" advTm="98044"/>
    </mc:Choice>
    <mc:Fallback xmlns="">
      <p:transition spd="slow" advTm="9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dirty="0"/>
              <a:t>How could we segment the TAM?</a:t>
            </a:r>
          </a:p>
        </p:txBody>
      </p:sp>
      <p:sp>
        <p:nvSpPr>
          <p:cNvPr id="3" name="Content Placeholder 2"/>
          <p:cNvSpPr>
            <a:spLocks noGrp="1"/>
          </p:cNvSpPr>
          <p:nvPr>
            <p:ph idx="1"/>
          </p:nvPr>
        </p:nvSpPr>
        <p:spPr>
          <a:xfrm>
            <a:off x="838200" y="914400"/>
            <a:ext cx="7772400" cy="4876800"/>
          </a:xfrm>
        </p:spPr>
        <p:txBody>
          <a:bodyPr/>
          <a:lstStyle/>
          <a:p>
            <a:r>
              <a:rPr lang="en-US" dirty="0"/>
              <a:t>What is the TAM?</a:t>
            </a:r>
          </a:p>
          <a:p>
            <a:endParaRPr lang="en-US" sz="1400" dirty="0"/>
          </a:p>
          <a:p>
            <a:r>
              <a:rPr lang="en-US" dirty="0"/>
              <a:t>How can we segment the TAM?</a:t>
            </a:r>
          </a:p>
          <a:p>
            <a:pPr lvl="1"/>
            <a:r>
              <a:rPr lang="en-US" dirty="0"/>
              <a:t>Geographic (location, urban v. rural, etc.)</a:t>
            </a:r>
          </a:p>
          <a:p>
            <a:pPr lvl="1"/>
            <a:r>
              <a:rPr lang="en-US" dirty="0"/>
              <a:t>Demographic (age, sex, income, etc.)</a:t>
            </a:r>
          </a:p>
          <a:p>
            <a:pPr lvl="1"/>
            <a:r>
              <a:rPr lang="en-US" dirty="0"/>
              <a:t>Psychographic (attitudes, interests, values, etc.)</a:t>
            </a:r>
          </a:p>
          <a:p>
            <a:pPr lvl="1"/>
            <a:r>
              <a:rPr lang="en-US" dirty="0"/>
              <a:t>Behavioristic (degree of usage, loyalty, etc.)</a:t>
            </a:r>
          </a:p>
          <a:p>
            <a:pPr lvl="1"/>
            <a:endParaRPr lang="en-US" sz="1400" dirty="0"/>
          </a:p>
          <a:p>
            <a:r>
              <a:rPr lang="en-US" dirty="0"/>
              <a:t>For top-down method, drill down from TAM to specific target market segment that you are aiming for </a:t>
            </a:r>
          </a:p>
          <a:p>
            <a:endParaRPr lang="en-US" sz="1400" dirty="0"/>
          </a:p>
          <a:p>
            <a:r>
              <a:rPr lang="en-US" dirty="0"/>
              <a:t>Estimating is part “science” and part “art”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050017677"/>
      </p:ext>
    </p:extLst>
  </p:cSld>
  <p:clrMapOvr>
    <a:masterClrMapping/>
  </p:clrMapOvr>
  <mc:AlternateContent xmlns:mc="http://schemas.openxmlformats.org/markup-compatibility/2006" xmlns:p14="http://schemas.microsoft.com/office/powerpoint/2010/main">
    <mc:Choice Requires="p14">
      <p:transition spd="slow" p14:dur="2000" advTm="60817"/>
    </mc:Choice>
    <mc:Fallback xmlns="">
      <p:transition spd="slow" advTm="6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idx="1"/>
          </p:nvPr>
        </p:nvSpPr>
        <p:spPr>
          <a:xfrm>
            <a:off x="838200" y="990600"/>
            <a:ext cx="7772400" cy="4876800"/>
          </a:xfrm>
        </p:spPr>
        <p:txBody>
          <a:bodyPr/>
          <a:lstStyle/>
          <a:p>
            <a:pPr eaLnBrk="1" hangingPunct="1">
              <a:lnSpc>
                <a:spcPct val="85000"/>
              </a:lnSpc>
              <a:spcBef>
                <a:spcPct val="5000"/>
              </a:spcBef>
            </a:pPr>
            <a:r>
              <a:rPr lang="en-US" sz="2400" dirty="0"/>
              <a:t>You don’t “create a market”</a:t>
            </a:r>
          </a:p>
          <a:p>
            <a:pPr eaLnBrk="1" hangingPunct="1">
              <a:lnSpc>
                <a:spcPct val="85000"/>
              </a:lnSpc>
              <a:spcBef>
                <a:spcPct val="5000"/>
              </a:spcBef>
            </a:pPr>
            <a:endParaRPr lang="en-US" sz="2400" dirty="0"/>
          </a:p>
          <a:p>
            <a:pPr eaLnBrk="1" hangingPunct="1">
              <a:lnSpc>
                <a:spcPct val="85000"/>
              </a:lnSpc>
              <a:spcBef>
                <a:spcPct val="5000"/>
              </a:spcBef>
            </a:pPr>
            <a:r>
              <a:rPr lang="en-US" sz="2400" dirty="0"/>
              <a:t>You may have to use a proxy </a:t>
            </a:r>
            <a:r>
              <a:rPr lang="en-US" sz="2000" dirty="0"/>
              <a:t>(something to estimate the value)</a:t>
            </a:r>
            <a:endParaRPr lang="en-US" sz="2400" dirty="0"/>
          </a:p>
          <a:p>
            <a:pPr eaLnBrk="1" hangingPunct="1">
              <a:lnSpc>
                <a:spcPct val="85000"/>
              </a:lnSpc>
              <a:spcBef>
                <a:spcPct val="5000"/>
              </a:spcBef>
            </a:pPr>
            <a:endParaRPr lang="en-029" sz="2400" dirty="0"/>
          </a:p>
          <a:p>
            <a:pPr lvl="1" eaLnBrk="1" hangingPunct="1">
              <a:lnSpc>
                <a:spcPct val="85000"/>
              </a:lnSpc>
              <a:spcBef>
                <a:spcPct val="5000"/>
              </a:spcBef>
            </a:pPr>
            <a:r>
              <a:rPr lang="en-029" sz="2000" dirty="0"/>
              <a:t>How would you estimate cell phone use before cell phones existed?</a:t>
            </a:r>
          </a:p>
          <a:p>
            <a:pPr lvl="1" eaLnBrk="1" hangingPunct="1">
              <a:lnSpc>
                <a:spcPct val="85000"/>
              </a:lnSpc>
              <a:spcBef>
                <a:spcPct val="5000"/>
              </a:spcBef>
            </a:pPr>
            <a:endParaRPr lang="en-029" sz="2000" dirty="0"/>
          </a:p>
          <a:p>
            <a:pPr lvl="2" eaLnBrk="1" hangingPunct="1">
              <a:lnSpc>
                <a:spcPct val="85000"/>
              </a:lnSpc>
              <a:spcBef>
                <a:spcPct val="5000"/>
              </a:spcBef>
            </a:pPr>
            <a:r>
              <a:rPr lang="en-029" sz="1800" dirty="0"/>
              <a:t>How about the number of businesses that have land-line service?</a:t>
            </a:r>
          </a:p>
          <a:p>
            <a:pPr lvl="2" eaLnBrk="1" hangingPunct="1">
              <a:lnSpc>
                <a:spcPct val="85000"/>
              </a:lnSpc>
              <a:spcBef>
                <a:spcPct val="5000"/>
              </a:spcBef>
            </a:pPr>
            <a:r>
              <a:rPr lang="en-029" sz="1800" dirty="0"/>
              <a:t>You could do a survey of those households or businesses that would desire mobile communication</a:t>
            </a:r>
          </a:p>
          <a:p>
            <a:pPr lvl="3" eaLnBrk="1" hangingPunct="1">
              <a:lnSpc>
                <a:spcPct val="85000"/>
              </a:lnSpc>
              <a:spcBef>
                <a:spcPct val="5000"/>
              </a:spcBef>
            </a:pPr>
            <a:r>
              <a:rPr lang="en-029" sz="1800" dirty="0"/>
              <a:t>Sales workers</a:t>
            </a:r>
          </a:p>
          <a:p>
            <a:pPr lvl="3" eaLnBrk="1" hangingPunct="1">
              <a:lnSpc>
                <a:spcPct val="85000"/>
              </a:lnSpc>
              <a:spcBef>
                <a:spcPct val="5000"/>
              </a:spcBef>
            </a:pPr>
            <a:r>
              <a:rPr lang="en-029" sz="1800" dirty="0"/>
              <a:t>Realtors</a:t>
            </a:r>
          </a:p>
          <a:p>
            <a:pPr lvl="3" eaLnBrk="1" hangingPunct="1">
              <a:lnSpc>
                <a:spcPct val="85000"/>
              </a:lnSpc>
              <a:spcBef>
                <a:spcPct val="5000"/>
              </a:spcBef>
            </a:pPr>
            <a:r>
              <a:rPr lang="en-029" sz="1800" dirty="0"/>
              <a:t>Construction workers</a:t>
            </a:r>
          </a:p>
          <a:p>
            <a:pPr lvl="3" eaLnBrk="1" hangingPunct="1">
              <a:lnSpc>
                <a:spcPct val="85000"/>
              </a:lnSpc>
              <a:spcBef>
                <a:spcPct val="5000"/>
              </a:spcBef>
            </a:pPr>
            <a:r>
              <a:rPr lang="en-029" sz="1800" dirty="0"/>
              <a:t>Does a persona emerge?</a:t>
            </a:r>
          </a:p>
          <a:p>
            <a:pPr lvl="3" eaLnBrk="1" hangingPunct="1">
              <a:lnSpc>
                <a:spcPct val="85000"/>
              </a:lnSpc>
              <a:spcBef>
                <a:spcPct val="5000"/>
              </a:spcBef>
            </a:pPr>
            <a:r>
              <a:rPr lang="en-029" sz="1800" dirty="0"/>
              <a:t>Quantify the number of those fitting that persona…</a:t>
            </a:r>
          </a:p>
          <a:p>
            <a:pPr lvl="3" eaLnBrk="1" hangingPunct="1">
              <a:lnSpc>
                <a:spcPct val="85000"/>
              </a:lnSpc>
              <a:spcBef>
                <a:spcPct val="5000"/>
              </a:spcBef>
            </a:pPr>
            <a:endParaRPr lang="en-029" sz="2400" dirty="0"/>
          </a:p>
          <a:p>
            <a:pPr eaLnBrk="1" hangingPunct="1">
              <a:lnSpc>
                <a:spcPct val="85000"/>
              </a:lnSpc>
              <a:spcBef>
                <a:spcPct val="5000"/>
              </a:spcBef>
            </a:pPr>
            <a:r>
              <a:rPr lang="en-029" sz="2400" dirty="0"/>
              <a:t>The New is almost always a combination of secondary and primary research </a:t>
            </a:r>
            <a:endParaRPr lang="en-US" sz="2400" dirty="0"/>
          </a:p>
          <a:p>
            <a:pPr marL="457200" lvl="1" indent="0" eaLnBrk="1" hangingPunct="1">
              <a:lnSpc>
                <a:spcPct val="85000"/>
              </a:lnSpc>
              <a:spcBef>
                <a:spcPct val="5000"/>
              </a:spcBef>
              <a:buNone/>
            </a:pPr>
            <a:endParaRPr lang="en-US" sz="1200" dirty="0"/>
          </a:p>
        </p:txBody>
      </p:sp>
      <p:sp>
        <p:nvSpPr>
          <p:cNvPr id="4" name="Slide Number Placeholder 3"/>
          <p:cNvSpPr>
            <a:spLocks noGrp="1"/>
          </p:cNvSpPr>
          <p:nvPr>
            <p:ph type="sldNum" sz="quarter" idx="10"/>
          </p:nvPr>
        </p:nvSpPr>
        <p:spPr/>
        <p:txBody>
          <a:bodyPr/>
          <a:lstStyle/>
          <a:p>
            <a:pPr>
              <a:defRPr/>
            </a:pPr>
            <a:fld id="{2C111D58-1EE1-4BB2-9819-1D9DE48352E6}" type="slidenum">
              <a:rPr lang="en-US"/>
              <a:pPr>
                <a:defRPr/>
              </a:pPr>
              <a:t>49</a:t>
            </a:fld>
            <a:endParaRPr lang="en-US" dirty="0"/>
          </a:p>
        </p:txBody>
      </p:sp>
      <p:sp>
        <p:nvSpPr>
          <p:cNvPr id="2" name="Title 1"/>
          <p:cNvSpPr>
            <a:spLocks noGrp="1"/>
          </p:cNvSpPr>
          <p:nvPr>
            <p:ph type="title"/>
          </p:nvPr>
        </p:nvSpPr>
        <p:spPr/>
        <p:txBody>
          <a:bodyPr/>
          <a:lstStyle/>
          <a:p>
            <a:r>
              <a:rPr lang="en-029" dirty="0"/>
              <a:t>No Market Exist?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04117633"/>
      </p:ext>
    </p:extLst>
  </p:cSld>
  <p:clrMapOvr>
    <a:masterClrMapping/>
  </p:clrMapOvr>
  <mc:AlternateContent xmlns:mc="http://schemas.openxmlformats.org/markup-compatibility/2006" xmlns:p14="http://schemas.microsoft.com/office/powerpoint/2010/main">
    <mc:Choice Requires="p14">
      <p:transition spd="slow" p14:dur="2000" advTm="61952"/>
    </mc:Choice>
    <mc:Fallback xmlns="">
      <p:transition spd="slow" advTm="6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38089" y="3017520"/>
            <a:ext cx="7898032" cy="231485"/>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731520" y="3200400"/>
            <a:ext cx="7893913" cy="24918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Business Model Discovery</a:t>
            </a:r>
          </a:p>
        </p:txBody>
      </p:sp>
      <p:sp>
        <p:nvSpPr>
          <p:cNvPr id="5" name="TextBox 4"/>
          <p:cNvSpPr txBox="1"/>
          <p:nvPr/>
        </p:nvSpPr>
        <p:spPr>
          <a:xfrm>
            <a:off x="4314072" y="2302238"/>
            <a:ext cx="1753942" cy="1169551"/>
          </a:xfrm>
          <a:prstGeom prst="rect">
            <a:avLst/>
          </a:prstGeom>
          <a:noFill/>
        </p:spPr>
        <p:txBody>
          <a:bodyPr wrap="none" rtlCol="0">
            <a:spAutoFit/>
          </a:bodyPr>
          <a:lstStyle/>
          <a:p>
            <a:r>
              <a:rPr lang="en-US" b="1" u="sng" dirty="0"/>
              <a:t>Activity</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029" dirty="0"/>
              <a:t>Approach</a:t>
            </a:r>
            <a:endParaRPr lang="en-US" dirty="0"/>
          </a:p>
          <a:p>
            <a:pPr marL="342900" indent="-342900">
              <a:buFont typeface="Arial" pitchFamily="34" charset="0"/>
              <a:buChar char="•"/>
            </a:pPr>
            <a:r>
              <a:rPr lang="en-US" dirty="0"/>
              <a:t>Offering/Actions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15406"/>
            <a:ext cx="0" cy="937156"/>
          </a:xfrm>
          <a:prstGeom prst="straightConnector1">
            <a:avLst/>
          </a:prstGeom>
          <a:solidFill>
            <a:schemeClr val="accent1"/>
          </a:solidFill>
          <a:ln w="28575" cap="flat" cmpd="sng" algn="ctr">
            <a:solidFill>
              <a:schemeClr val="bg2"/>
            </a:solidFill>
            <a:prstDash val="solid"/>
            <a:round/>
            <a:headEnd type="triangle" w="med" len="med"/>
            <a:tailEnd type="triangle" w="med" len="med"/>
          </a:ln>
          <a:effectLst/>
        </p:spPr>
      </p:cxnSp>
      <p:sp>
        <p:nvSpPr>
          <p:cNvPr id="24" name="TextBox 23"/>
          <p:cNvSpPr txBox="1"/>
          <p:nvPr/>
        </p:nvSpPr>
        <p:spPr>
          <a:xfrm rot="16200000">
            <a:off x="-278606" y="2710007"/>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Monetize</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029" dirty="0" err="1"/>
              <a:t>Investability</a:t>
            </a:r>
            <a:r>
              <a:rPr lang="en-029" dirty="0"/>
              <a:t> Analysis</a:t>
            </a:r>
            <a:endParaRPr lang="en-US" dirty="0"/>
          </a:p>
        </p:txBody>
      </p:sp>
      <p:sp>
        <p:nvSpPr>
          <p:cNvPr id="13" name="Rectangle 12"/>
          <p:cNvSpPr/>
          <p:nvPr/>
        </p:nvSpPr>
        <p:spPr bwMode="auto">
          <a:xfrm>
            <a:off x="543271" y="4673023"/>
            <a:ext cx="1508791" cy="27997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Business Design</a:t>
            </a:r>
            <a:endParaRPr kumimoji="0" lang="en-US" sz="1400" b="0" i="0" u="none" strike="noStrike" cap="none" normalizeH="0" baseline="0" dirty="0">
              <a:ln>
                <a:noFill/>
              </a:ln>
              <a:effectLst/>
            </a:endParaRPr>
          </a:p>
        </p:txBody>
      </p:sp>
      <p:sp>
        <p:nvSpPr>
          <p:cNvPr id="14" name="Rectangle 13"/>
          <p:cNvSpPr/>
          <p:nvPr/>
        </p:nvSpPr>
        <p:spPr bwMode="auto">
          <a:xfrm>
            <a:off x="543271" y="4292023"/>
            <a:ext cx="2455216" cy="27997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Opportunity Identification</a:t>
            </a:r>
            <a:endParaRPr kumimoji="0" lang="en-US" sz="1400" b="0" i="0" u="none" strike="noStrike" cap="none" normalizeH="0" baseline="0" dirty="0">
              <a:ln>
                <a:noFill/>
              </a:ln>
              <a:effectLst/>
            </a:endParaRPr>
          </a:p>
        </p:txBody>
      </p:sp>
      <p:grpSp>
        <p:nvGrpSpPr>
          <p:cNvPr id="9" name="Group 8"/>
          <p:cNvGrpSpPr/>
          <p:nvPr/>
        </p:nvGrpSpPr>
        <p:grpSpPr>
          <a:xfrm>
            <a:off x="592785" y="3200400"/>
            <a:ext cx="7636815" cy="2121242"/>
            <a:chOff x="592785" y="3200400"/>
            <a:chExt cx="7636815" cy="2121242"/>
          </a:xfrm>
        </p:grpSpPr>
        <p:grpSp>
          <p:nvGrpSpPr>
            <p:cNvPr id="20" name="Group 19"/>
            <p:cNvGrpSpPr/>
            <p:nvPr/>
          </p:nvGrpSpPr>
          <p:grpSpPr>
            <a:xfrm>
              <a:off x="3279497" y="3200400"/>
              <a:ext cx="4950103" cy="1679377"/>
              <a:chOff x="3279497" y="3200400"/>
              <a:chExt cx="4950103" cy="1679377"/>
            </a:xfrm>
          </p:grpSpPr>
          <p:sp>
            <p:nvSpPr>
              <p:cNvPr id="3" name="Oval 2"/>
              <p:cNvSpPr/>
              <p:nvPr/>
            </p:nvSpPr>
            <p:spPr bwMode="auto">
              <a:xfrm>
                <a:off x="6248400" y="3200400"/>
                <a:ext cx="1981200" cy="66294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6" name="Straight Connector 5"/>
              <p:cNvCxnSpPr/>
              <p:nvPr/>
            </p:nvCxnSpPr>
            <p:spPr bwMode="auto">
              <a:xfrm>
                <a:off x="3279497" y="3463770"/>
                <a:ext cx="1302989" cy="1236627"/>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8" name="TextBox 7"/>
              <p:cNvSpPr txBox="1"/>
              <p:nvPr/>
            </p:nvSpPr>
            <p:spPr>
              <a:xfrm>
                <a:off x="4582486" y="4572000"/>
                <a:ext cx="822661" cy="307777"/>
              </a:xfrm>
              <a:prstGeom prst="rect">
                <a:avLst/>
              </a:prstGeom>
              <a:noFill/>
              <a:ln w="28575">
                <a:solidFill>
                  <a:srgbClr val="FF0000"/>
                </a:solidFill>
              </a:ln>
            </p:spPr>
            <p:txBody>
              <a:bodyPr wrap="none" rtlCol="0">
                <a:spAutoFit/>
              </a:bodyPr>
              <a:lstStyle/>
              <a:p>
                <a:r>
                  <a:rPr lang="en-US" dirty="0"/>
                  <a:t>Quantify</a:t>
                </a:r>
              </a:p>
            </p:txBody>
          </p:sp>
          <p:cxnSp>
            <p:nvCxnSpPr>
              <p:cNvPr id="26" name="Straight Connector 25"/>
              <p:cNvCxnSpPr/>
              <p:nvPr/>
            </p:nvCxnSpPr>
            <p:spPr bwMode="auto">
              <a:xfrm flipH="1">
                <a:off x="5405148" y="3657397"/>
                <a:ext cx="931048" cy="1068491"/>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cxnSp>
          <p:nvCxnSpPr>
            <p:cNvPr id="28" name="Straight Connector 27"/>
            <p:cNvCxnSpPr/>
            <p:nvPr/>
          </p:nvCxnSpPr>
          <p:spPr bwMode="auto">
            <a:xfrm>
              <a:off x="592785" y="5181600"/>
              <a:ext cx="23700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4" name="Rectangle 3"/>
            <p:cNvSpPr/>
            <p:nvPr/>
          </p:nvSpPr>
          <p:spPr>
            <a:xfrm>
              <a:off x="846012" y="5013865"/>
              <a:ext cx="1035861" cy="307777"/>
            </a:xfrm>
            <a:prstGeom prst="rect">
              <a:avLst/>
            </a:prstGeom>
          </p:spPr>
          <p:txBody>
            <a:bodyPr wrap="none">
              <a:spAutoFit/>
            </a:bodyPr>
            <a:lstStyle/>
            <a:p>
              <a:r>
                <a:rPr lang="en-US" dirty="0"/>
                <a:t>Assessment</a:t>
              </a:r>
            </a:p>
          </p:txBody>
        </p:sp>
      </p:grpSp>
      <p:sp>
        <p:nvSpPr>
          <p:cNvPr id="27"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5</a:t>
            </a:fld>
            <a:endParaRPr lang="en-US"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cxnSp>
        <p:nvCxnSpPr>
          <p:cNvPr id="29" name="Straight Connector 28">
            <a:extLst>
              <a:ext uri="{FF2B5EF4-FFF2-40B4-BE49-F238E27FC236}">
                <a16:creationId xmlns:a16="http://schemas.microsoft.com/office/drawing/2014/main" id="{01107EFA-BB08-4A69-BDDE-D2473F13AC0A}"/>
              </a:ext>
            </a:extLst>
          </p:cNvPr>
          <p:cNvCxnSpPr/>
          <p:nvPr/>
        </p:nvCxnSpPr>
        <p:spPr bwMode="auto">
          <a:xfrm flipV="1">
            <a:off x="2312768"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1ABC492E-1209-4B91-B02B-9ED9721DFF18}"/>
              </a:ext>
            </a:extLst>
          </p:cNvPr>
          <p:cNvSpPr txBox="1"/>
          <p:nvPr/>
        </p:nvSpPr>
        <p:spPr>
          <a:xfrm>
            <a:off x="1905000"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custDataLst>
      <p:tags r:id="rId1"/>
    </p:custDataLst>
    <p:extLst>
      <p:ext uri="{BB962C8B-B14F-4D97-AF65-F5344CB8AC3E}">
        <p14:creationId xmlns:p14="http://schemas.microsoft.com/office/powerpoint/2010/main" val="1641308226"/>
      </p:ext>
    </p:extLst>
  </p:cSld>
  <p:clrMapOvr>
    <a:masterClrMapping/>
  </p:clrMapOvr>
  <mc:AlternateContent xmlns:mc="http://schemas.openxmlformats.org/markup-compatibility/2006" xmlns:p14="http://schemas.microsoft.com/office/powerpoint/2010/main">
    <mc:Choice Requires="p14">
      <p:transition spd="slow" p14:dur="2000" advTm="101016"/>
    </mc:Choice>
    <mc:Fallback xmlns="">
      <p:transition spd="slow" advTm="10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Summary</a:t>
            </a:r>
            <a:endParaRPr lang="en-US" dirty="0"/>
          </a:p>
        </p:txBody>
      </p:sp>
      <p:sp>
        <p:nvSpPr>
          <p:cNvPr id="3" name="Content Placeholder 2"/>
          <p:cNvSpPr>
            <a:spLocks noGrp="1"/>
          </p:cNvSpPr>
          <p:nvPr>
            <p:ph idx="1"/>
          </p:nvPr>
        </p:nvSpPr>
        <p:spPr/>
        <p:txBody>
          <a:bodyPr/>
          <a:lstStyle/>
          <a:p>
            <a:r>
              <a:rPr lang="en-029" dirty="0"/>
              <a:t>Markets have three quantifiable metrics:</a:t>
            </a:r>
          </a:p>
          <a:p>
            <a:pPr lvl="1"/>
            <a:r>
              <a:rPr lang="en-029" dirty="0"/>
              <a:t>Total dollars spent</a:t>
            </a:r>
          </a:p>
          <a:p>
            <a:pPr lvl="1"/>
            <a:r>
              <a:rPr lang="en-029" dirty="0"/>
              <a:t>Total number of customers</a:t>
            </a:r>
          </a:p>
          <a:p>
            <a:pPr lvl="1"/>
            <a:r>
              <a:rPr lang="en-029" dirty="0"/>
              <a:t>Total number of units sold</a:t>
            </a:r>
          </a:p>
          <a:p>
            <a:r>
              <a:rPr lang="en-029" dirty="0"/>
              <a:t>Need all three to have an accurate description</a:t>
            </a:r>
          </a:p>
          <a:p>
            <a:pPr lvl="1"/>
            <a:r>
              <a:rPr lang="en-029" dirty="0"/>
              <a:t>Having all 3 helps avoid the “2% of the market” trap</a:t>
            </a:r>
          </a:p>
          <a:p>
            <a:r>
              <a:rPr lang="en-029" dirty="0"/>
              <a:t>Sizing the market is difficult (especially difficult for new-to-the-world products)</a:t>
            </a:r>
          </a:p>
          <a:p>
            <a:pPr lvl="1"/>
            <a:r>
              <a:rPr lang="en-029" dirty="0"/>
              <a:t>Use proxies (other products) as estimates</a:t>
            </a:r>
          </a:p>
          <a:p>
            <a:pPr lvl="1"/>
            <a:r>
              <a:rPr lang="en-029" dirty="0"/>
              <a:t>Perform top-down </a:t>
            </a:r>
            <a:r>
              <a:rPr lang="en-029" b="1" u="sng" dirty="0"/>
              <a:t>and</a:t>
            </a:r>
            <a:r>
              <a:rPr lang="en-029" dirty="0"/>
              <a:t> bottom up estimates</a:t>
            </a:r>
          </a:p>
          <a:p>
            <a:pPr lvl="1"/>
            <a:r>
              <a:rPr lang="en-029" dirty="0"/>
              <a:t>Will never by 100% correct, try to get in the ballpark</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14128293"/>
      </p:ext>
    </p:extLst>
  </p:cSld>
  <p:clrMapOvr>
    <a:masterClrMapping/>
  </p:clrMapOvr>
  <mc:AlternateContent xmlns:mc="http://schemas.openxmlformats.org/markup-compatibility/2006" xmlns:p14="http://schemas.microsoft.com/office/powerpoint/2010/main">
    <mc:Choice Requires="p14">
      <p:transition spd="slow" p14:dur="2000" advTm="66968"/>
    </mc:Choice>
    <mc:Fallback xmlns="">
      <p:transition spd="slow" advTm="6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B9CAC4E-107C-4C6A-8610-12D257A4A4F1}" type="slidenum">
              <a:rPr lang="en-US" smtClean="0"/>
              <a:pPr>
                <a:defRPr/>
              </a:pPr>
              <a:t>51</a:t>
            </a:fld>
            <a:endParaRPr lang="en-US" dirty="0"/>
          </a:p>
        </p:txBody>
      </p:sp>
      <p:sp>
        <p:nvSpPr>
          <p:cNvPr id="6" name="Title 2"/>
          <p:cNvSpPr>
            <a:spLocks noGrp="1"/>
          </p:cNvSpPr>
          <p:nvPr>
            <p:ph type="ctrTitle"/>
          </p:nvPr>
        </p:nvSpPr>
        <p:spPr>
          <a:xfrm>
            <a:off x="0" y="1447800"/>
            <a:ext cx="9144000" cy="3962400"/>
          </a:xfrm>
        </p:spPr>
        <p:txBody>
          <a:bodyPr/>
          <a:lstStyle/>
          <a:p>
            <a:r>
              <a:rPr lang="en-US" b="1" dirty="0"/>
              <a:t>Part II:  Financial Assessment</a:t>
            </a:r>
            <a:br>
              <a:rPr lang="en-US" dirty="0"/>
            </a:br>
            <a:r>
              <a:rPr lang="en-US" sz="3200" dirty="0"/>
              <a:t>Income Statement Creation</a:t>
            </a:r>
            <a:br>
              <a:rPr lang="en-US" sz="3200" dirty="0"/>
            </a:br>
            <a:r>
              <a:rPr lang="en-US" sz="3200" dirty="0"/>
              <a:t>Margin Assessment</a:t>
            </a:r>
            <a:br>
              <a:rPr lang="en-US" sz="3200" dirty="0"/>
            </a:br>
            <a:r>
              <a:rPr lang="en-US" sz="3200" dirty="0" err="1"/>
              <a:t>Investability</a:t>
            </a:r>
            <a:r>
              <a:rPr lang="en-US" sz="3200" dirty="0"/>
              <a:t> Assessment</a:t>
            </a:r>
            <a:br>
              <a:rPr lang="en-US" sz="3200" dirty="0"/>
            </a:br>
            <a:r>
              <a:rPr lang="en-US" sz="3200" dirty="0"/>
              <a:t>Operating Break-even Assessment</a:t>
            </a:r>
            <a:br>
              <a:rPr lang="en-US" sz="3200" dirty="0"/>
            </a:br>
            <a:r>
              <a:rPr lang="en-US" sz="3200" dirty="0"/>
              <a:t>Start-up Cost Estimating</a:t>
            </a:r>
            <a:br>
              <a:rPr lang="en-US" sz="3200" dirty="0"/>
            </a:br>
            <a:r>
              <a:rPr lang="en-US" sz="3200" dirty="0"/>
              <a:t>Investment Break-even Assessment</a:t>
            </a:r>
            <a:br>
              <a:rPr lang="en-US" sz="3200" dirty="0"/>
            </a:br>
            <a:r>
              <a:rPr lang="en-US" sz="2400" dirty="0"/>
              <a:t>(i.e. Investor Perspective)</a:t>
            </a:r>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
        <p:nvSpPr>
          <p:cNvPr id="9" name="TextBox 8">
            <a:extLst>
              <a:ext uri="{FF2B5EF4-FFF2-40B4-BE49-F238E27FC236}">
                <a16:creationId xmlns:a16="http://schemas.microsoft.com/office/drawing/2014/main" id="{9A3AE64E-F0CB-409B-9986-85B83C2C340F}"/>
              </a:ext>
            </a:extLst>
          </p:cNvPr>
          <p:cNvSpPr txBox="1"/>
          <p:nvPr/>
        </p:nvSpPr>
        <p:spPr>
          <a:xfrm rot="19266393" flipH="1">
            <a:off x="-21019" y="761401"/>
            <a:ext cx="2194562" cy="1015663"/>
          </a:xfrm>
          <a:prstGeom prst="rect">
            <a:avLst/>
          </a:prstGeom>
          <a:solidFill>
            <a:srgbClr val="FFFF00"/>
          </a:solidFill>
        </p:spPr>
        <p:txBody>
          <a:bodyPr wrap="square" rtlCol="0">
            <a:spAutoFit/>
          </a:bodyPr>
          <a:lstStyle/>
          <a:p>
            <a:pPr algn="ctr"/>
            <a:r>
              <a:rPr lang="en-US" sz="2000" b="1" dirty="0">
                <a:solidFill>
                  <a:srgbClr val="FF0000"/>
                </a:solidFill>
              </a:rPr>
              <a:t>Part II: Financial Assessment</a:t>
            </a:r>
          </a:p>
          <a:p>
            <a:pPr algn="ctr"/>
            <a:r>
              <a:rPr lang="en-US" sz="2000" b="1" dirty="0">
                <a:solidFill>
                  <a:srgbClr val="FF0000"/>
                </a:solidFill>
              </a:rPr>
              <a:t>Is OPTIONAL</a:t>
            </a:r>
          </a:p>
        </p:txBody>
      </p:sp>
      <p:sp>
        <p:nvSpPr>
          <p:cNvPr id="10" name="TextBox 9">
            <a:extLst>
              <a:ext uri="{FF2B5EF4-FFF2-40B4-BE49-F238E27FC236}">
                <a16:creationId xmlns:a16="http://schemas.microsoft.com/office/drawing/2014/main" id="{A4EDA22A-9C09-44DA-B568-D49B30A4B684}"/>
              </a:ext>
            </a:extLst>
          </p:cNvPr>
          <p:cNvSpPr txBox="1"/>
          <p:nvPr/>
        </p:nvSpPr>
        <p:spPr>
          <a:xfrm rot="19266393" flipH="1">
            <a:off x="6705004" y="5189762"/>
            <a:ext cx="2194562" cy="1015663"/>
          </a:xfrm>
          <a:prstGeom prst="rect">
            <a:avLst/>
          </a:prstGeom>
          <a:solidFill>
            <a:srgbClr val="FFFF00"/>
          </a:solidFill>
        </p:spPr>
        <p:txBody>
          <a:bodyPr wrap="square" rtlCol="0">
            <a:spAutoFit/>
          </a:bodyPr>
          <a:lstStyle/>
          <a:p>
            <a:pPr algn="ctr"/>
            <a:r>
              <a:rPr lang="en-US" sz="2000" b="1" dirty="0">
                <a:solidFill>
                  <a:srgbClr val="FF0000"/>
                </a:solidFill>
              </a:rPr>
              <a:t>Part II: Financial Assessment</a:t>
            </a:r>
          </a:p>
          <a:p>
            <a:pPr algn="ctr"/>
            <a:r>
              <a:rPr lang="en-US" sz="2000" b="1" dirty="0">
                <a:solidFill>
                  <a:srgbClr val="FF0000"/>
                </a:solidFill>
              </a:rPr>
              <a:t>Is OPTIONAL</a:t>
            </a:r>
          </a:p>
        </p:txBody>
      </p:sp>
    </p:spTree>
    <p:extLst>
      <p:ext uri="{BB962C8B-B14F-4D97-AF65-F5344CB8AC3E}">
        <p14:creationId xmlns:p14="http://schemas.microsoft.com/office/powerpoint/2010/main" val="4286904200"/>
      </p:ext>
    </p:extLst>
  </p:cSld>
  <p:clrMapOvr>
    <a:masterClrMapping/>
  </p:clrMapOvr>
  <mc:AlternateContent xmlns:mc="http://schemas.openxmlformats.org/markup-compatibility/2006" xmlns:p14="http://schemas.microsoft.com/office/powerpoint/2010/main">
    <mc:Choice Requires="p14">
      <p:transition spd="slow" p14:dur="2000" advTm="27248"/>
    </mc:Choice>
    <mc:Fallback xmlns="">
      <p:transition spd="slow" advTm="2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3215" y="2240756"/>
            <a:ext cx="9144000" cy="1462088"/>
          </a:xfrm>
        </p:spPr>
        <p:txBody>
          <a:bodyPr/>
          <a:lstStyle/>
          <a:p>
            <a:r>
              <a:rPr lang="en-US" dirty="0"/>
              <a:t>Continue on to Part II of Session 10 </a:t>
            </a:r>
            <a:br>
              <a:rPr lang="en-US" dirty="0"/>
            </a:br>
            <a:r>
              <a:rPr lang="en-US" dirty="0"/>
              <a:t>(Business Assessment) PowerPoint Slides</a:t>
            </a:r>
            <a:br>
              <a:rPr lang="en-US" dirty="0"/>
            </a:br>
            <a:br>
              <a:rPr lang="en-US" dirty="0"/>
            </a:br>
            <a:r>
              <a:rPr lang="en-US" dirty="0"/>
              <a:t>Session 10, Part 2, (Session 10B) </a:t>
            </a:r>
            <a:br>
              <a:rPr lang="en-US" dirty="0"/>
            </a:br>
            <a:r>
              <a:rPr lang="en-US" dirty="0"/>
              <a:t>is OPTIONAL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52</a:t>
            </a:fld>
            <a:endParaRPr lang="en-US" dirty="0"/>
          </a:p>
        </p:txBody>
      </p:sp>
      <p:pic>
        <p:nvPicPr>
          <p:cNvPr id="3" name="Audio 2">
            <a:hlinkClick r:id="" action="ppaction://media"/>
            <a:extLst>
              <a:ext uri="{FF2B5EF4-FFF2-40B4-BE49-F238E27FC236}">
                <a16:creationId xmlns:a16="http://schemas.microsoft.com/office/drawing/2014/main" id="{9381181B-1896-4F1F-AB5D-3DF73C9D1B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85634127"/>
      </p:ext>
    </p:extLst>
  </p:cSld>
  <p:clrMapOvr>
    <a:masterClrMapping/>
  </p:clrMapOvr>
  <mc:AlternateContent xmlns:mc="http://schemas.openxmlformats.org/markup-compatibility/2006" xmlns:p14="http://schemas.microsoft.com/office/powerpoint/2010/main">
    <mc:Choice Requires="p14">
      <p:transition spd="slow" p14:dur="2000" advTm="16422"/>
    </mc:Choice>
    <mc:Fallback xmlns="">
      <p:transition spd="slow" advTm="1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Quiz #6 Dates</a:t>
            </a:r>
          </a:p>
        </p:txBody>
      </p:sp>
      <p:sp>
        <p:nvSpPr>
          <p:cNvPr id="8" name="Content Placeholder 7"/>
          <p:cNvSpPr>
            <a:spLocks noGrp="1"/>
          </p:cNvSpPr>
          <p:nvPr>
            <p:ph idx="1"/>
          </p:nvPr>
        </p:nvSpPr>
        <p:spPr/>
        <p:txBody>
          <a:bodyPr/>
          <a:lstStyle/>
          <a:p>
            <a:r>
              <a:rPr lang="en-US" dirty="0"/>
              <a:t>See Syllabus for details.</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53</a:t>
            </a:fld>
            <a:endParaRPr lang="en-US" dirty="0"/>
          </a:p>
        </p:txBody>
      </p:sp>
      <p:pic>
        <p:nvPicPr>
          <p:cNvPr id="3" name="Audio 2">
            <a:hlinkClick r:id="" action="ppaction://media"/>
            <a:extLst>
              <a:ext uri="{FF2B5EF4-FFF2-40B4-BE49-F238E27FC236}">
                <a16:creationId xmlns:a16="http://schemas.microsoft.com/office/drawing/2014/main" id="{E1BB632C-9495-4C9F-8AC5-A3FF11457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51256615"/>
      </p:ext>
    </p:extLst>
  </p:cSld>
  <p:clrMapOvr>
    <a:masterClrMapping/>
  </p:clrMapOvr>
  <mc:AlternateContent xmlns:mc="http://schemas.openxmlformats.org/markup-compatibility/2006" xmlns:p14="http://schemas.microsoft.com/office/powerpoint/2010/main">
    <mc:Choice Requires="p14">
      <p:transition spd="slow" p14:dur="2000" advTm="59276"/>
    </mc:Choice>
    <mc:Fallback xmlns="">
      <p:transition spd="slow" advTm="5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Assessment</a:t>
            </a:r>
          </a:p>
        </p:txBody>
      </p:sp>
      <p:sp>
        <p:nvSpPr>
          <p:cNvPr id="3" name="Content Placeholder 2"/>
          <p:cNvSpPr>
            <a:spLocks noGrp="1"/>
          </p:cNvSpPr>
          <p:nvPr>
            <p:ph idx="1"/>
          </p:nvPr>
        </p:nvSpPr>
        <p:spPr/>
        <p:txBody>
          <a:bodyPr/>
          <a:lstStyle/>
          <a:p>
            <a:r>
              <a:rPr lang="en-US" dirty="0" err="1"/>
              <a:t>QUANTifies</a:t>
            </a:r>
            <a:r>
              <a:rPr lang="en-US" dirty="0"/>
              <a:t> the business</a:t>
            </a:r>
          </a:p>
          <a:p>
            <a:pPr lvl="1"/>
            <a:r>
              <a:rPr lang="en-US" dirty="0"/>
              <a:t>Market Size (number of customers)</a:t>
            </a:r>
          </a:p>
          <a:p>
            <a:r>
              <a:rPr lang="en-029" dirty="0"/>
              <a:t>It also ASSESSES the business</a:t>
            </a:r>
            <a:endParaRPr lang="en-US" dirty="0"/>
          </a:p>
          <a:p>
            <a:pPr lvl="1"/>
            <a:r>
              <a:rPr lang="en-US" dirty="0"/>
              <a:t>Margin Assessment</a:t>
            </a:r>
          </a:p>
          <a:p>
            <a:pPr lvl="2"/>
            <a:r>
              <a:rPr lang="en-US" dirty="0"/>
              <a:t>Can you sell it for more that it costs to build?</a:t>
            </a:r>
          </a:p>
          <a:p>
            <a:pPr lvl="1"/>
            <a:r>
              <a:rPr lang="en-US" dirty="0"/>
              <a:t>Investment potential</a:t>
            </a:r>
          </a:p>
          <a:p>
            <a:pPr lvl="2"/>
            <a:r>
              <a:rPr lang="en-US" dirty="0"/>
              <a:t>What’s in it for your investors?</a:t>
            </a:r>
          </a:p>
          <a:p>
            <a:pPr lvl="2"/>
            <a:r>
              <a:rPr lang="en-US" dirty="0"/>
              <a:t>Can you build your BUSINESS for a cost less than its future sales price?  -- OR–     Can you obtain/afford debt financing?</a:t>
            </a:r>
          </a:p>
          <a:p>
            <a:r>
              <a:rPr lang="en-US" dirty="0"/>
              <a:t>Completes the business model</a:t>
            </a:r>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13983225"/>
      </p:ext>
    </p:extLst>
  </p:cSld>
  <p:clrMapOvr>
    <a:masterClrMapping/>
  </p:clrMapOvr>
  <mc:AlternateContent xmlns:mc="http://schemas.openxmlformats.org/markup-compatibility/2006" xmlns:p14="http://schemas.microsoft.com/office/powerpoint/2010/main">
    <mc:Choice Requires="p14">
      <p:transition spd="slow" p14:dur="2000" advTm="37617"/>
    </mc:Choice>
    <mc:Fallback xmlns="">
      <p:transition spd="slow" advTm="3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dirty="0"/>
              <a:t>Graphical Description of</a:t>
            </a:r>
            <a:br>
              <a:rPr lang="en-029" dirty="0"/>
            </a:br>
            <a:r>
              <a:rPr lang="en-029" dirty="0"/>
              <a:t>Entrepreneurial Arch Segments</a:t>
            </a:r>
            <a:endParaRPr lang="en-US" dirty="0"/>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27274414"/>
      </p:ext>
    </p:extLst>
  </p:cSld>
  <p:clrMapOvr>
    <a:masterClrMapping/>
  </p:clrMapOvr>
  <mc:AlternateContent xmlns:mc="http://schemas.openxmlformats.org/markup-compatibility/2006" xmlns:p14="http://schemas.microsoft.com/office/powerpoint/2010/main">
    <mc:Choice Requires="p14">
      <p:transition spd="slow" p14:dur="2000" advTm="6572"/>
    </mc:Choice>
    <mc:Fallback xmlns="">
      <p:transition spd="slow" advTm="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Oval 3"/>
          <p:cNvSpPr>
            <a:spLocks noChangeArrowheads="1"/>
          </p:cNvSpPr>
          <p:nvPr/>
        </p:nvSpPr>
        <p:spPr bwMode="auto">
          <a:xfrm>
            <a:off x="465777" y="3238500"/>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Company</a:t>
            </a:r>
          </a:p>
        </p:txBody>
      </p:sp>
      <p:cxnSp>
        <p:nvCxnSpPr>
          <p:cNvPr id="25605" name="AutoShape 5"/>
          <p:cNvCxnSpPr>
            <a:cxnSpLocks noChangeShapeType="1"/>
            <a:stCxn id="25603" idx="0"/>
          </p:cNvCxnSpPr>
          <p:nvPr/>
        </p:nvCxnSpPr>
        <p:spPr bwMode="auto">
          <a:xfrm rot="5400000" flipV="1">
            <a:off x="3703483" y="877094"/>
            <a:ext cx="1588" cy="4724400"/>
          </a:xfrm>
          <a:prstGeom prst="curvedConnector3">
            <a:avLst>
              <a:gd name="adj1" fmla="val -87500000"/>
            </a:avLst>
          </a:prstGeom>
          <a:noFill/>
          <a:ln w="57150">
            <a:solidFill>
              <a:schemeClr val="tx1"/>
            </a:solidFill>
            <a:round/>
            <a:headEnd/>
            <a:tailEnd type="triangle" w="med" len="med"/>
          </a:ln>
        </p:spPr>
      </p:cxnSp>
      <p:cxnSp>
        <p:nvCxnSpPr>
          <p:cNvPr id="25606" name="AutoShape 6"/>
          <p:cNvCxnSpPr>
            <a:cxnSpLocks noChangeShapeType="1"/>
            <a:endCxn id="25603" idx="4"/>
          </p:cNvCxnSpPr>
          <p:nvPr/>
        </p:nvCxnSpPr>
        <p:spPr bwMode="auto">
          <a:xfrm rot="5400000">
            <a:off x="3703483" y="1562894"/>
            <a:ext cx="1588" cy="4724400"/>
          </a:xfrm>
          <a:prstGeom prst="curvedConnector3">
            <a:avLst>
              <a:gd name="adj1" fmla="val 97600032"/>
            </a:avLst>
          </a:prstGeom>
          <a:noFill/>
          <a:ln w="57150">
            <a:solidFill>
              <a:srgbClr val="009900"/>
            </a:solidFill>
            <a:round/>
            <a:headEnd/>
            <a:tailEnd type="triangle" w="med" len="med"/>
          </a:ln>
        </p:spPr>
      </p:cxn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8</a:t>
            </a:fld>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182" t="5584" r="20500" b="10667"/>
          <a:stretch/>
        </p:blipFill>
        <p:spPr>
          <a:xfrm>
            <a:off x="1474157" y="2182206"/>
            <a:ext cx="595745" cy="590980"/>
          </a:xfrm>
          <a:prstGeom prst="rect">
            <a:avLst/>
          </a:prstGeom>
        </p:spPr>
      </p:pic>
      <p:sp>
        <p:nvSpPr>
          <p:cNvPr id="17" name="Text Box 7"/>
          <p:cNvSpPr txBox="1">
            <a:spLocks noChangeArrowheads="1"/>
          </p:cNvSpPr>
          <p:nvPr/>
        </p:nvSpPr>
        <p:spPr bwMode="auto">
          <a:xfrm>
            <a:off x="468307" y="2025684"/>
            <a:ext cx="960519" cy="646331"/>
          </a:xfrm>
          <a:prstGeom prst="rect">
            <a:avLst/>
          </a:prstGeom>
          <a:noFill/>
          <a:ln w="9525">
            <a:noFill/>
            <a:miter lim="800000"/>
            <a:headEnd/>
            <a:tailEnd/>
          </a:ln>
        </p:spPr>
        <p:txBody>
          <a:bodyPr wrap="none">
            <a:spAutoFit/>
          </a:bodyPr>
          <a:lstStyle/>
          <a:p>
            <a:pPr algn="ctr"/>
            <a:r>
              <a:rPr lang="en-US" sz="1800" dirty="0"/>
              <a:t>Can </a:t>
            </a:r>
            <a:r>
              <a:rPr lang="en-US" sz="1800" i="1" dirty="0"/>
              <a:t>you</a:t>
            </a:r>
          </a:p>
          <a:p>
            <a:pPr algn="ctr"/>
            <a:r>
              <a:rPr lang="en-US" sz="1800" dirty="0"/>
              <a:t>Do this?</a:t>
            </a:r>
          </a:p>
        </p:txBody>
      </p:sp>
      <p:sp>
        <p:nvSpPr>
          <p:cNvPr id="23" name="Text Box 7"/>
          <p:cNvSpPr txBox="1">
            <a:spLocks noChangeArrowheads="1"/>
          </p:cNvSpPr>
          <p:nvPr/>
        </p:nvSpPr>
        <p:spPr bwMode="auto">
          <a:xfrm>
            <a:off x="5368209" y="1619361"/>
            <a:ext cx="1396537" cy="646331"/>
          </a:xfrm>
          <a:prstGeom prst="rect">
            <a:avLst/>
          </a:prstGeom>
          <a:noFill/>
          <a:ln w="9525">
            <a:noFill/>
            <a:miter lim="800000"/>
            <a:headEnd/>
            <a:tailEnd/>
          </a:ln>
        </p:spPr>
        <p:txBody>
          <a:bodyPr wrap="none">
            <a:spAutoFit/>
          </a:bodyPr>
          <a:lstStyle/>
          <a:p>
            <a:pPr algn="ctr"/>
            <a:r>
              <a:rPr lang="en-US" sz="1800" dirty="0"/>
              <a:t>What’s</a:t>
            </a:r>
          </a:p>
          <a:p>
            <a:pPr algn="ctr"/>
            <a:r>
              <a:rPr lang="en-US" sz="1800" dirty="0"/>
              <a:t>the problem?</a:t>
            </a:r>
          </a:p>
        </p:txBody>
      </p:sp>
      <p:sp>
        <p:nvSpPr>
          <p:cNvPr id="25607" name="Text Box 7"/>
          <p:cNvSpPr txBox="1">
            <a:spLocks noChangeArrowheads="1"/>
          </p:cNvSpPr>
          <p:nvPr/>
        </p:nvSpPr>
        <p:spPr bwMode="auto">
          <a:xfrm>
            <a:off x="2139489" y="2411275"/>
            <a:ext cx="2326342" cy="369332"/>
          </a:xfrm>
          <a:prstGeom prst="rect">
            <a:avLst/>
          </a:prstGeom>
          <a:noFill/>
          <a:ln w="9525">
            <a:noFill/>
            <a:miter lim="800000"/>
            <a:headEnd/>
            <a:tailEnd/>
          </a:ln>
        </p:spPr>
        <p:txBody>
          <a:bodyPr wrap="none">
            <a:spAutoFit/>
          </a:bodyPr>
          <a:lstStyle/>
          <a:p>
            <a:pPr algn="ctr"/>
            <a:r>
              <a:rPr lang="en-US" sz="1800" dirty="0"/>
              <a:t>What’s your approach?</a:t>
            </a:r>
            <a:endParaRPr lang="en-US" sz="1600" i="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61354"/>
            <a:ext cx="914402" cy="914402"/>
          </a:xfrm>
          <a:prstGeom prst="rect">
            <a:avLst/>
          </a:prstGeom>
        </p:spPr>
      </p:pic>
      <p:grpSp>
        <p:nvGrpSpPr>
          <p:cNvPr id="32" name="Group 31"/>
          <p:cNvGrpSpPr/>
          <p:nvPr/>
        </p:nvGrpSpPr>
        <p:grpSpPr>
          <a:xfrm>
            <a:off x="5493120" y="3306510"/>
            <a:ext cx="513343" cy="432289"/>
            <a:chOff x="6193868" y="609600"/>
            <a:chExt cx="1447800" cy="1219200"/>
          </a:xfrm>
          <a:solidFill>
            <a:srgbClr val="4F81BD"/>
          </a:solidFill>
        </p:grpSpPr>
        <p:sp>
          <p:nvSpPr>
            <p:cNvPr id="33" name="Rectangle 32"/>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295740" y="1295400"/>
              <a:ext cx="1283812" cy="152400"/>
              <a:chOff x="6295740" y="1295400"/>
              <a:chExt cx="1283812" cy="152400"/>
            </a:xfrm>
            <a:grpFill/>
          </p:grpSpPr>
          <p:sp>
            <p:nvSpPr>
              <p:cNvPr id="44" name="Rectangle 43"/>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305550" y="1523458"/>
              <a:ext cx="1283812" cy="152400"/>
              <a:chOff x="6295740" y="1295400"/>
              <a:chExt cx="1283812" cy="152400"/>
            </a:xfrm>
            <a:grpFill/>
          </p:grpSpPr>
          <p:sp>
            <p:nvSpPr>
              <p:cNvPr id="37" name="Rectangle 36"/>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rapezoid 35"/>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00" name="Group 25599"/>
          <p:cNvGrpSpPr/>
          <p:nvPr/>
        </p:nvGrpSpPr>
        <p:grpSpPr>
          <a:xfrm>
            <a:off x="6289134" y="3213104"/>
            <a:ext cx="485828" cy="749296"/>
            <a:chOff x="7176941" y="2891367"/>
            <a:chExt cx="650100" cy="1002654"/>
          </a:xfrm>
        </p:grpSpPr>
        <p:grpSp>
          <p:nvGrpSpPr>
            <p:cNvPr id="142" name="Group 141"/>
            <p:cNvGrpSpPr/>
            <p:nvPr/>
          </p:nvGrpSpPr>
          <p:grpSpPr>
            <a:xfrm>
              <a:off x="7253232" y="2891367"/>
              <a:ext cx="229396" cy="492121"/>
              <a:chOff x="7771604" y="4482362"/>
              <a:chExt cx="229396" cy="492121"/>
            </a:xfrm>
          </p:grpSpPr>
          <p:sp>
            <p:nvSpPr>
              <p:cNvPr id="143" name="Rounded Rectangle 142"/>
              <p:cNvSpPr/>
              <p:nvPr/>
            </p:nvSpPr>
            <p:spPr>
              <a:xfrm rot="16200000">
                <a:off x="7763700" y="4786038"/>
                <a:ext cx="245203" cy="131687"/>
              </a:xfrm>
              <a:prstGeom prst="roundRect">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16200000">
                <a:off x="7797888" y="4565198"/>
                <a:ext cx="176827" cy="229396"/>
              </a:xfrm>
              <a:prstGeom prst="roundRect">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7828952" y="4518206"/>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828952" y="4482362"/>
                <a:ext cx="114698" cy="114698"/>
              </a:xfrm>
              <a:prstGeom prst="ellipse">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390604" y="2992439"/>
              <a:ext cx="229396" cy="492121"/>
              <a:chOff x="7690884" y="3148867"/>
              <a:chExt cx="229396" cy="492121"/>
            </a:xfrm>
          </p:grpSpPr>
          <p:sp>
            <p:nvSpPr>
              <p:cNvPr id="116" name="Rounded Rectangle 115"/>
              <p:cNvSpPr/>
              <p:nvPr/>
            </p:nvSpPr>
            <p:spPr>
              <a:xfrm rot="16200000">
                <a:off x="7682980" y="3452543"/>
                <a:ext cx="245203" cy="131687"/>
              </a:xfrm>
              <a:prstGeom prst="roundRect">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16200000">
                <a:off x="7717168" y="3231703"/>
                <a:ext cx="176827" cy="229396"/>
              </a:xfrm>
              <a:prstGeom prst="roundRect">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748232" y="3184711"/>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748232" y="3148867"/>
                <a:ext cx="114698" cy="114698"/>
              </a:xfrm>
              <a:prstGeom prst="ellipse">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482628" y="3115897"/>
              <a:ext cx="229396" cy="492121"/>
              <a:chOff x="7924004" y="3757009"/>
              <a:chExt cx="229396" cy="492121"/>
            </a:xfrm>
          </p:grpSpPr>
          <p:sp>
            <p:nvSpPr>
              <p:cNvPr id="111" name="Rounded Rectangle 110"/>
              <p:cNvSpPr/>
              <p:nvPr/>
            </p:nvSpPr>
            <p:spPr>
              <a:xfrm rot="16200000">
                <a:off x="7916100" y="4060685"/>
                <a:ext cx="245203" cy="131687"/>
              </a:xfrm>
              <a:prstGeom prst="roundRect">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rot="16200000">
                <a:off x="7950288" y="3839845"/>
                <a:ext cx="176827" cy="229396"/>
              </a:xfrm>
              <a:prstGeom prst="roundRect">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981352" y="379285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7981352" y="3757009"/>
                <a:ext cx="114698" cy="114698"/>
              </a:xfrm>
              <a:prstGeom prst="ellipse">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7597645" y="3221038"/>
              <a:ext cx="229396" cy="492121"/>
              <a:chOff x="7392267" y="4583362"/>
              <a:chExt cx="229396" cy="492121"/>
            </a:xfrm>
          </p:grpSpPr>
          <p:sp>
            <p:nvSpPr>
              <p:cNvPr id="138" name="Rounded Rectangle 137"/>
              <p:cNvSpPr/>
              <p:nvPr/>
            </p:nvSpPr>
            <p:spPr>
              <a:xfrm rot="16200000">
                <a:off x="7384363" y="4887038"/>
                <a:ext cx="245203" cy="131687"/>
              </a:xfrm>
              <a:prstGeom prst="roundRect">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rot="16200000">
                <a:off x="7418551" y="4666198"/>
                <a:ext cx="176827" cy="229396"/>
              </a:xfrm>
              <a:prstGeom prst="roundRect">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449615" y="4619206"/>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7449615" y="4583362"/>
                <a:ext cx="114698" cy="114698"/>
              </a:xfrm>
              <a:prstGeom prst="ellipse">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176941" y="3022793"/>
              <a:ext cx="518262" cy="871228"/>
              <a:chOff x="7189641" y="3804077"/>
              <a:chExt cx="518262" cy="871228"/>
            </a:xfrm>
          </p:grpSpPr>
          <p:grpSp>
            <p:nvGrpSpPr>
              <p:cNvPr id="19" name="Group 18"/>
              <p:cNvGrpSpPr/>
              <p:nvPr/>
            </p:nvGrpSpPr>
            <p:grpSpPr>
              <a:xfrm>
                <a:off x="7189641" y="3804077"/>
                <a:ext cx="229396" cy="492121"/>
                <a:chOff x="7392267" y="4583362"/>
                <a:chExt cx="229396" cy="492121"/>
              </a:xfrm>
            </p:grpSpPr>
            <p:sp>
              <p:nvSpPr>
                <p:cNvPr id="101" name="Rounded Rectangle 100"/>
                <p:cNvSpPr/>
                <p:nvPr/>
              </p:nvSpPr>
              <p:spPr>
                <a:xfrm rot="16200000">
                  <a:off x="7384363" y="4887038"/>
                  <a:ext cx="245203" cy="131687"/>
                </a:xfrm>
                <a:prstGeom prst="roundRect">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16200000">
                  <a:off x="7418551" y="4666198"/>
                  <a:ext cx="176827" cy="229396"/>
                </a:xfrm>
                <a:prstGeom prst="roundRect">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7449615" y="4619206"/>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449615" y="4583362"/>
                  <a:ext cx="114698" cy="114698"/>
                </a:xfrm>
                <a:prstGeom prst="ellipse">
                  <a:avLst/>
                </a:prstGeom>
                <a:solidFill>
                  <a:srgbClr val="D15B05"/>
                </a:solidFill>
                <a:ln>
                  <a:solidFill>
                    <a:srgbClr val="D15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7277569" y="3952229"/>
                <a:ext cx="229396" cy="492121"/>
                <a:chOff x="7924004" y="3757009"/>
                <a:chExt cx="229396" cy="492121"/>
              </a:xfrm>
            </p:grpSpPr>
            <p:sp>
              <p:nvSpPr>
                <p:cNvPr id="123" name="Rounded Rectangle 122"/>
                <p:cNvSpPr/>
                <p:nvPr/>
              </p:nvSpPr>
              <p:spPr>
                <a:xfrm rot="16200000">
                  <a:off x="7916100" y="4060685"/>
                  <a:ext cx="245203" cy="131687"/>
                </a:xfrm>
                <a:prstGeom prst="roundRect">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16200000">
                  <a:off x="7950288" y="3839845"/>
                  <a:ext cx="176827" cy="229396"/>
                </a:xfrm>
                <a:prstGeom prst="roundRect">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7981352" y="379285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981352" y="3757009"/>
                  <a:ext cx="114698" cy="114698"/>
                </a:xfrm>
                <a:prstGeom prst="ellipse">
                  <a:avLst/>
                </a:prstGeom>
                <a:solidFill>
                  <a:srgbClr val="6BAB4D"/>
                </a:solidFill>
                <a:ln>
                  <a:solidFill>
                    <a:srgbClr val="6BA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7354789" y="4059726"/>
                <a:ext cx="229396" cy="492121"/>
                <a:chOff x="7690884" y="3148867"/>
                <a:chExt cx="229396" cy="492121"/>
              </a:xfrm>
            </p:grpSpPr>
            <p:sp>
              <p:nvSpPr>
                <p:cNvPr id="128" name="Rounded Rectangle 127"/>
                <p:cNvSpPr/>
                <p:nvPr/>
              </p:nvSpPr>
              <p:spPr>
                <a:xfrm rot="16200000">
                  <a:off x="7682980" y="3452543"/>
                  <a:ext cx="245203" cy="131687"/>
                </a:xfrm>
                <a:prstGeom prst="roundRect">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16200000">
                  <a:off x="7717168" y="3231703"/>
                  <a:ext cx="176827" cy="229396"/>
                </a:xfrm>
                <a:prstGeom prst="roundRect">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7748232" y="3184711"/>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748232" y="3148867"/>
                  <a:ext cx="114698" cy="114698"/>
                </a:xfrm>
                <a:prstGeom prst="ellipse">
                  <a:avLst/>
                </a:prstGeom>
                <a:solidFill>
                  <a:srgbClr val="0094BF"/>
                </a:solidFill>
                <a:ln>
                  <a:solidFill>
                    <a:srgbClr val="00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478507" y="4183184"/>
                <a:ext cx="229396" cy="492121"/>
                <a:chOff x="7771604" y="4482362"/>
                <a:chExt cx="229396" cy="492121"/>
              </a:xfrm>
            </p:grpSpPr>
            <p:sp>
              <p:nvSpPr>
                <p:cNvPr id="107" name="Rounded Rectangle 106"/>
                <p:cNvSpPr/>
                <p:nvPr/>
              </p:nvSpPr>
              <p:spPr>
                <a:xfrm rot="16200000">
                  <a:off x="7763700" y="4786038"/>
                  <a:ext cx="245203" cy="131687"/>
                </a:xfrm>
                <a:prstGeom prst="roundRect">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16200000">
                  <a:off x="7797888" y="4565198"/>
                  <a:ext cx="176827" cy="229396"/>
                </a:xfrm>
                <a:prstGeom prst="roundRect">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7828952" y="4518206"/>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828952" y="4482362"/>
                  <a:ext cx="114698" cy="114698"/>
                </a:xfrm>
                <a:prstGeom prst="ellipse">
                  <a:avLst/>
                </a:prstGeom>
                <a:solidFill>
                  <a:srgbClr val="0C1C8C"/>
                </a:solidFill>
                <a:ln>
                  <a:solidFill>
                    <a:srgbClr val="0C1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 name="Text Box 7"/>
          <p:cNvSpPr txBox="1">
            <a:spLocks noChangeArrowheads="1"/>
          </p:cNvSpPr>
          <p:nvPr/>
        </p:nvSpPr>
        <p:spPr bwMode="auto">
          <a:xfrm>
            <a:off x="6348981" y="3965786"/>
            <a:ext cx="2319866" cy="1015663"/>
          </a:xfrm>
          <a:prstGeom prst="rect">
            <a:avLst/>
          </a:prstGeom>
          <a:noFill/>
          <a:ln w="9525">
            <a:noFill/>
            <a:miter lim="800000"/>
            <a:headEnd/>
            <a:tailEnd/>
          </a:ln>
        </p:spPr>
        <p:txBody>
          <a:bodyPr wrap="none">
            <a:spAutoFit/>
          </a:bodyPr>
          <a:lstStyle/>
          <a:p>
            <a:pPr algn="ctr"/>
            <a:r>
              <a:rPr lang="en-US" sz="1800" dirty="0"/>
              <a:t>Who has this problem?</a:t>
            </a:r>
          </a:p>
          <a:p>
            <a:pPr algn="ctr"/>
            <a:r>
              <a:rPr lang="en-US" i="1" dirty="0"/>
              <a:t>What’s the industry segment</a:t>
            </a:r>
          </a:p>
          <a:p>
            <a:pPr algn="ctr"/>
            <a:r>
              <a:rPr lang="en-US" i="1" dirty="0"/>
              <a:t>or</a:t>
            </a:r>
          </a:p>
          <a:p>
            <a:pPr algn="ctr"/>
            <a:r>
              <a:rPr lang="en-US" i="1" dirty="0"/>
              <a:t>The addressable market</a:t>
            </a:r>
            <a:r>
              <a:rPr lang="en-US" sz="1200" i="1" dirty="0"/>
              <a:t>?</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3540" y="4288905"/>
            <a:ext cx="1600201" cy="1600201"/>
          </a:xfrm>
          <a:prstGeom prst="rect">
            <a:avLst/>
          </a:prstGeom>
        </p:spPr>
      </p:pic>
      <p:sp>
        <p:nvSpPr>
          <p:cNvPr id="81" name="Text Box 7"/>
          <p:cNvSpPr txBox="1">
            <a:spLocks noChangeArrowheads="1"/>
          </p:cNvSpPr>
          <p:nvPr/>
        </p:nvSpPr>
        <p:spPr bwMode="auto">
          <a:xfrm>
            <a:off x="3200400" y="5486400"/>
            <a:ext cx="4078563" cy="861774"/>
          </a:xfrm>
          <a:prstGeom prst="rect">
            <a:avLst/>
          </a:prstGeom>
          <a:noFill/>
          <a:ln w="9525">
            <a:noFill/>
            <a:miter lim="800000"/>
            <a:headEnd/>
            <a:tailEnd/>
          </a:ln>
        </p:spPr>
        <p:txBody>
          <a:bodyPr wrap="square">
            <a:spAutoFit/>
          </a:bodyPr>
          <a:lstStyle/>
          <a:p>
            <a:pPr algn="ctr"/>
            <a:r>
              <a:rPr lang="en-US" sz="1800" dirty="0"/>
              <a:t>How valuable is the problem?</a:t>
            </a:r>
          </a:p>
          <a:p>
            <a:pPr algn="ctr"/>
            <a:r>
              <a:rPr lang="en-029" sz="1600" i="1" dirty="0"/>
              <a:t>(What’s their Best Alternative to a New Offering? – BATNO?)</a:t>
            </a:r>
            <a:endParaRPr lang="en-US" i="1" dirty="0"/>
          </a:p>
        </p:txBody>
      </p:sp>
      <p:sp>
        <p:nvSpPr>
          <p:cNvPr id="82" name="Text Box 7"/>
          <p:cNvSpPr txBox="1">
            <a:spLocks noChangeArrowheads="1"/>
          </p:cNvSpPr>
          <p:nvPr/>
        </p:nvSpPr>
        <p:spPr bwMode="auto">
          <a:xfrm>
            <a:off x="1600200" y="5602069"/>
            <a:ext cx="1845987" cy="646331"/>
          </a:xfrm>
          <a:prstGeom prst="rect">
            <a:avLst/>
          </a:prstGeom>
          <a:noFill/>
          <a:ln w="9525">
            <a:noFill/>
            <a:miter lim="800000"/>
            <a:headEnd/>
            <a:tailEnd/>
          </a:ln>
        </p:spPr>
        <p:txBody>
          <a:bodyPr wrap="square">
            <a:spAutoFit/>
          </a:bodyPr>
          <a:lstStyle/>
          <a:p>
            <a:pPr algn="ctr"/>
            <a:r>
              <a:rPr lang="en-US" sz="1800" dirty="0"/>
              <a:t>Can you compete?</a:t>
            </a:r>
            <a:endParaRPr lang="en-US" sz="1600" i="1" dirty="0"/>
          </a:p>
        </p:txBody>
      </p:sp>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12338" t="29341"/>
          <a:stretch/>
        </p:blipFill>
        <p:spPr>
          <a:xfrm>
            <a:off x="2505365" y="1295400"/>
            <a:ext cx="1380835" cy="1113014"/>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5998" t="20668" r="41834" b="16758"/>
          <a:stretch/>
        </p:blipFill>
        <p:spPr>
          <a:xfrm>
            <a:off x="4707147" y="1539942"/>
            <a:ext cx="667207" cy="990086"/>
          </a:xfrm>
          <a:prstGeom prst="rect">
            <a:avLst/>
          </a:prstGeom>
        </p:spPr>
      </p:pic>
      <p:pic>
        <p:nvPicPr>
          <p:cNvPr id="88" name="Picture 87"/>
          <p:cNvPicPr>
            <a:picLocks noChangeAspect="1"/>
          </p:cNvPicPr>
          <p:nvPr/>
        </p:nvPicPr>
        <p:blipFill rotWithShape="1">
          <a:blip r:embed="rId10" cstate="print">
            <a:extLst>
              <a:ext uri="{28A0092B-C50C-407E-A947-70E740481C1C}">
                <a14:useLocalDpi xmlns:a14="http://schemas.microsoft.com/office/drawing/2010/main" val="0"/>
              </a:ext>
            </a:extLst>
          </a:blip>
          <a:srcRect l="22597" t="20762" r="32987" b="20848"/>
          <a:stretch/>
        </p:blipFill>
        <p:spPr>
          <a:xfrm>
            <a:off x="2110661" y="4889116"/>
            <a:ext cx="789408" cy="778329"/>
          </a:xfrm>
          <a:prstGeom prst="rect">
            <a:avLst/>
          </a:prstGeom>
        </p:spPr>
      </p:pic>
      <p:sp>
        <p:nvSpPr>
          <p:cNvPr id="89" name="Text Box 8"/>
          <p:cNvSpPr txBox="1">
            <a:spLocks noChangeArrowheads="1"/>
          </p:cNvSpPr>
          <p:nvPr/>
        </p:nvSpPr>
        <p:spPr bwMode="auto">
          <a:xfrm>
            <a:off x="2590800" y="3328140"/>
            <a:ext cx="2352840" cy="646331"/>
          </a:xfrm>
          <a:prstGeom prst="rect">
            <a:avLst/>
          </a:prstGeom>
          <a:noFill/>
          <a:ln w="38100">
            <a:solidFill>
              <a:srgbClr val="FF0000"/>
            </a:solidFill>
            <a:miter lim="800000"/>
            <a:headEnd/>
            <a:tailEnd/>
          </a:ln>
        </p:spPr>
        <p:txBody>
          <a:bodyPr wrap="square">
            <a:spAutoFit/>
          </a:bodyPr>
          <a:lstStyle/>
          <a:p>
            <a:pPr algn="ctr"/>
            <a:r>
              <a:rPr lang="en-US" sz="1800" dirty="0"/>
              <a:t>High-level (less detailed) exploration</a:t>
            </a:r>
          </a:p>
        </p:txBody>
      </p:sp>
      <p:sp>
        <p:nvSpPr>
          <p:cNvPr id="2" name="Title 1"/>
          <p:cNvSpPr>
            <a:spLocks noGrp="1"/>
          </p:cNvSpPr>
          <p:nvPr>
            <p:ph type="title"/>
          </p:nvPr>
        </p:nvSpPr>
        <p:spPr/>
        <p:txBody>
          <a:bodyPr/>
          <a:lstStyle/>
          <a:p>
            <a:r>
              <a:rPr lang="en-029" dirty="0"/>
              <a:t>Opportunity Identification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647508393"/>
      </p:ext>
    </p:extLst>
  </p:cSld>
  <p:clrMapOvr>
    <a:masterClrMapping/>
  </p:clrMapOvr>
  <mc:AlternateContent xmlns:mc="http://schemas.openxmlformats.org/markup-compatibility/2006" xmlns:p14="http://schemas.microsoft.com/office/powerpoint/2010/main">
    <mc:Choice Requires="p14">
      <p:transition spd="slow" p14:dur="2000" advTm="12939"/>
    </mc:Choice>
    <mc:Fallback xmlns="">
      <p:transition spd="slow" advTm="1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9</a:t>
            </a:fld>
            <a:endParaRPr lang="en-US" dirty="0"/>
          </a:p>
        </p:txBody>
      </p:sp>
      <p:grpSp>
        <p:nvGrpSpPr>
          <p:cNvPr id="6" name="Group 5"/>
          <p:cNvGrpSpPr/>
          <p:nvPr/>
        </p:nvGrpSpPr>
        <p:grpSpPr>
          <a:xfrm>
            <a:off x="478196" y="1137047"/>
            <a:ext cx="7218004" cy="5042613"/>
            <a:chOff x="478196" y="1137047"/>
            <a:chExt cx="7218004" cy="5042613"/>
          </a:xfrm>
        </p:grpSpPr>
        <p:cxnSp>
          <p:nvCxnSpPr>
            <p:cNvPr id="25606" name="AutoShape 6"/>
            <p:cNvCxnSpPr>
              <a:cxnSpLocks noChangeShapeType="1"/>
              <a:stCxn id="25604" idx="4"/>
              <a:endCxn id="25603" idx="4"/>
            </p:cNvCxnSpPr>
            <p:nvPr/>
          </p:nvCxnSpPr>
          <p:spPr bwMode="auto">
            <a:xfrm rot="5400000">
              <a:off x="4457025" y="2290000"/>
              <a:ext cx="1350" cy="4724400"/>
            </a:xfrm>
            <a:prstGeom prst="curvedConnector3">
              <a:avLst>
                <a:gd name="adj1" fmla="val 76488296"/>
              </a:avLst>
            </a:prstGeom>
            <a:noFill/>
            <a:ln w="57150">
              <a:solidFill>
                <a:srgbClr val="009900"/>
              </a:solidFill>
              <a:round/>
              <a:headEnd/>
              <a:tailEnd type="triangle" w="med" len="med"/>
            </a:ln>
          </p:spPr>
        </p:cxnSp>
        <p:grpSp>
          <p:nvGrpSpPr>
            <p:cNvPr id="3" name="Group 2"/>
            <p:cNvGrpSpPr/>
            <p:nvPr/>
          </p:nvGrpSpPr>
          <p:grpSpPr>
            <a:xfrm>
              <a:off x="478196" y="1137047"/>
              <a:ext cx="7218004" cy="5042613"/>
              <a:chOff x="478196" y="1137047"/>
              <a:chExt cx="7218004" cy="5042613"/>
            </a:xfrm>
          </p:grpSpPr>
          <p:sp>
            <p:nvSpPr>
              <p:cNvPr id="25603" name="Oval 3"/>
              <p:cNvSpPr>
                <a:spLocks noChangeArrowheads="1"/>
              </p:cNvSpPr>
              <p:nvPr/>
            </p:nvSpPr>
            <p:spPr bwMode="auto">
              <a:xfrm>
                <a:off x="12192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Company</a:t>
                </a:r>
              </a:p>
            </p:txBody>
          </p:sp>
          <p:sp>
            <p:nvSpPr>
              <p:cNvPr id="25604" name="Oval 4"/>
              <p:cNvSpPr>
                <a:spLocks noChangeArrowheads="1"/>
              </p:cNvSpPr>
              <p:nvPr/>
            </p:nvSpPr>
            <p:spPr bwMode="auto">
              <a:xfrm>
                <a:off x="59436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Customer</a:t>
                </a:r>
              </a:p>
            </p:txBody>
          </p:sp>
          <p:cxnSp>
            <p:nvCxnSpPr>
              <p:cNvPr id="25605" name="AutoShape 5"/>
              <p:cNvCxnSpPr>
                <a:cxnSpLocks noChangeShapeType="1"/>
                <a:stCxn id="25603" idx="0"/>
                <a:endCxn id="25604" idx="0"/>
              </p:cNvCxnSpPr>
              <p:nvPr/>
            </p:nvCxnSpPr>
            <p:spPr bwMode="auto">
              <a:xfrm rot="5400000" flipV="1">
                <a:off x="4456906" y="1604318"/>
                <a:ext cx="1588" cy="4724400"/>
              </a:xfrm>
              <a:prstGeom prst="curvedConnector3">
                <a:avLst>
                  <a:gd name="adj1" fmla="val -87500000"/>
                </a:avLst>
              </a:prstGeom>
              <a:noFill/>
              <a:ln w="57150">
                <a:solidFill>
                  <a:schemeClr val="tx1"/>
                </a:solidFill>
                <a:round/>
                <a:headEnd/>
                <a:tailEnd type="triangle" w="med" len="med"/>
              </a:ln>
            </p:spPr>
          </p:cxn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182" t="5584" r="20500" b="10667"/>
              <a:stretch/>
            </p:blipFill>
            <p:spPr>
              <a:xfrm>
                <a:off x="2141457" y="3013616"/>
                <a:ext cx="595745" cy="590980"/>
              </a:xfrm>
              <a:prstGeom prst="rect">
                <a:avLst/>
              </a:prstGeom>
            </p:spPr>
          </p:pic>
          <p:sp>
            <p:nvSpPr>
              <p:cNvPr id="17" name="Text Box 7"/>
              <p:cNvSpPr txBox="1">
                <a:spLocks noChangeArrowheads="1"/>
              </p:cNvSpPr>
              <p:nvPr/>
            </p:nvSpPr>
            <p:spPr bwMode="auto">
              <a:xfrm>
                <a:off x="897247" y="2842458"/>
                <a:ext cx="1287532" cy="615553"/>
              </a:xfrm>
              <a:prstGeom prst="rect">
                <a:avLst/>
              </a:prstGeom>
              <a:noFill/>
              <a:ln w="9525">
                <a:noFill/>
                <a:miter lim="800000"/>
                <a:headEnd/>
                <a:tailEnd/>
              </a:ln>
            </p:spPr>
            <p:txBody>
              <a:bodyPr wrap="none">
                <a:spAutoFit/>
              </a:bodyPr>
              <a:lstStyle/>
              <a:p>
                <a:pPr algn="ctr"/>
                <a:r>
                  <a:rPr lang="en-US" sz="1800" dirty="0"/>
                  <a:t>Capabilities</a:t>
                </a:r>
              </a:p>
              <a:p>
                <a:pPr algn="ctr"/>
                <a:r>
                  <a:rPr lang="en-US" sz="1600" i="1" dirty="0"/>
                  <a:t>(How)</a:t>
                </a:r>
              </a:p>
            </p:txBody>
          </p:sp>
          <p:sp>
            <p:nvSpPr>
              <p:cNvPr id="23" name="Text Box 7"/>
              <p:cNvSpPr txBox="1">
                <a:spLocks noChangeArrowheads="1"/>
              </p:cNvSpPr>
              <p:nvPr/>
            </p:nvSpPr>
            <p:spPr bwMode="auto">
              <a:xfrm>
                <a:off x="6572436" y="2700470"/>
                <a:ext cx="851515" cy="615553"/>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p:txBody>
          </p:sp>
          <p:sp>
            <p:nvSpPr>
              <p:cNvPr id="20" name="Text Box 7"/>
              <p:cNvSpPr txBox="1">
                <a:spLocks noChangeArrowheads="1"/>
              </p:cNvSpPr>
              <p:nvPr/>
            </p:nvSpPr>
            <p:spPr bwMode="auto">
              <a:xfrm>
                <a:off x="3288189" y="1660603"/>
                <a:ext cx="902811" cy="615553"/>
              </a:xfrm>
              <a:prstGeom prst="rect">
                <a:avLst/>
              </a:prstGeom>
              <a:noFill/>
              <a:ln w="9525">
                <a:noFill/>
                <a:miter lim="800000"/>
                <a:headEnd/>
                <a:tailEnd/>
              </a:ln>
            </p:spPr>
            <p:txBody>
              <a:bodyPr wrap="none">
                <a:spAutoFit/>
              </a:bodyPr>
              <a:lstStyle/>
              <a:p>
                <a:pPr algn="ctr"/>
                <a:r>
                  <a:rPr lang="en-US" sz="1800" dirty="0"/>
                  <a:t>Actions</a:t>
                </a:r>
              </a:p>
              <a:p>
                <a:pPr algn="ctr"/>
                <a:r>
                  <a:rPr lang="en-US" sz="1600" i="1" dirty="0"/>
                  <a:t>(How)</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3134" r="18470"/>
              <a:stretch/>
            </p:blipFill>
            <p:spPr>
              <a:xfrm>
                <a:off x="3372416" y="2219508"/>
                <a:ext cx="533971" cy="914400"/>
              </a:xfrm>
              <a:prstGeom prst="rect">
                <a:avLst/>
              </a:prstGeom>
            </p:spPr>
          </p:pic>
          <p:sp>
            <p:nvSpPr>
              <p:cNvPr id="27" name="Text Box 7"/>
              <p:cNvSpPr txBox="1">
                <a:spLocks noChangeArrowheads="1"/>
              </p:cNvSpPr>
              <p:nvPr/>
            </p:nvSpPr>
            <p:spPr bwMode="auto">
              <a:xfrm>
                <a:off x="2506781" y="1137047"/>
                <a:ext cx="851515" cy="615553"/>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p:txBody>
          </p:sp>
          <p:cxnSp>
            <p:nvCxnSpPr>
              <p:cNvPr id="24" name="AutoShape 5"/>
              <p:cNvCxnSpPr>
                <a:cxnSpLocks noChangeShapeType="1"/>
              </p:cNvCxnSpPr>
              <p:nvPr/>
            </p:nvCxnSpPr>
            <p:spPr bwMode="auto">
              <a:xfrm rot="7200000" flipV="1">
                <a:off x="2771299" y="1263983"/>
                <a:ext cx="238" cy="1626492"/>
              </a:xfrm>
              <a:prstGeom prst="curvedConnector3">
                <a:avLst>
                  <a:gd name="adj1" fmla="val -87500000"/>
                </a:avLst>
              </a:prstGeom>
              <a:noFill/>
              <a:ln w="57150">
                <a:solidFill>
                  <a:schemeClr val="tx1"/>
                </a:solidFill>
                <a:round/>
                <a:headEnd type="none" w="med" len="med"/>
                <a:tailEnd type="triangle" w="med" len="med"/>
              </a:ln>
            </p:spPr>
          </p:cxnSp>
          <p:sp>
            <p:nvSpPr>
              <p:cNvPr id="26" name="Oval 4"/>
              <p:cNvSpPr>
                <a:spLocks noChangeArrowheads="1"/>
              </p:cNvSpPr>
              <p:nvPr/>
            </p:nvSpPr>
            <p:spPr bwMode="auto">
              <a:xfrm>
                <a:off x="478196" y="1254122"/>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Collaborators</a:t>
                </a:r>
              </a:p>
            </p:txBody>
          </p:sp>
          <p:cxnSp>
            <p:nvCxnSpPr>
              <p:cNvPr id="28" name="AutoShape 5"/>
              <p:cNvCxnSpPr>
                <a:cxnSpLocks noChangeShapeType="1"/>
              </p:cNvCxnSpPr>
              <p:nvPr/>
            </p:nvCxnSpPr>
            <p:spPr bwMode="auto">
              <a:xfrm rot="7200000" flipV="1">
                <a:off x="2655717" y="1387146"/>
                <a:ext cx="238" cy="1604734"/>
              </a:xfrm>
              <a:prstGeom prst="curvedConnector3">
                <a:avLst>
                  <a:gd name="adj1" fmla="val -87500000"/>
                </a:avLst>
              </a:prstGeom>
              <a:noFill/>
              <a:ln w="57150">
                <a:solidFill>
                  <a:srgbClr val="009900"/>
                </a:solidFill>
                <a:round/>
                <a:headEnd type="triangle" w="med" len="med"/>
                <a:tailEnd type="none" w="med" len="med"/>
              </a:ln>
            </p:spPr>
          </p:cxnSp>
          <p:sp>
            <p:nvSpPr>
              <p:cNvPr id="5" name="TextBox 4"/>
              <p:cNvSpPr txBox="1"/>
              <p:nvPr/>
            </p:nvSpPr>
            <p:spPr>
              <a:xfrm>
                <a:off x="1981200" y="1777425"/>
                <a:ext cx="686406" cy="584775"/>
              </a:xfrm>
              <a:prstGeom prst="rect">
                <a:avLst/>
              </a:prstGeom>
              <a:noFill/>
            </p:spPr>
            <p:txBody>
              <a:bodyPr wrap="none" rtlCol="0">
                <a:spAutoFit/>
              </a:bodyPr>
              <a:lstStyle/>
              <a:p>
                <a:pPr algn="ctr"/>
                <a:r>
                  <a:rPr lang="en-US" sz="1600" b="1" dirty="0">
                    <a:solidFill>
                      <a:srgbClr val="009900"/>
                    </a:solidFill>
                  </a:rPr>
                  <a:t>$$</a:t>
                </a:r>
              </a:p>
              <a:p>
                <a:pPr algn="ctr"/>
                <a:r>
                  <a:rPr lang="en-US" sz="1600" b="1" dirty="0">
                    <a:solidFill>
                      <a:srgbClr val="009900"/>
                    </a:solidFill>
                  </a:rPr>
                  <a:t>(how)</a:t>
                </a:r>
              </a:p>
            </p:txBody>
          </p: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23305" t="36473" r="49709" b="35925"/>
              <a:stretch/>
            </p:blipFill>
            <p:spPr>
              <a:xfrm>
                <a:off x="4081542" y="5410200"/>
                <a:ext cx="752316" cy="76946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835899" y="2879189"/>
                <a:ext cx="812800" cy="609600"/>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30802" y="1635122"/>
                <a:ext cx="812800" cy="609600"/>
              </a:xfrm>
              <a:prstGeom prst="rect">
                <a:avLst/>
              </a:prstGeom>
            </p:spPr>
          </p:pic>
          <p:sp>
            <p:nvSpPr>
              <p:cNvPr id="25607" name="Text Box 7"/>
              <p:cNvSpPr txBox="1">
                <a:spLocks noChangeArrowheads="1"/>
              </p:cNvSpPr>
              <p:nvPr/>
            </p:nvSpPr>
            <p:spPr bwMode="auto">
              <a:xfrm>
                <a:off x="4891812" y="1715869"/>
                <a:ext cx="975588" cy="615553"/>
              </a:xfrm>
              <a:prstGeom prst="rect">
                <a:avLst/>
              </a:prstGeom>
              <a:noFill/>
              <a:ln w="9525">
                <a:noFill/>
                <a:miter lim="800000"/>
                <a:headEnd/>
                <a:tailEnd/>
              </a:ln>
            </p:spPr>
            <p:txBody>
              <a:bodyPr wrap="none">
                <a:spAutoFit/>
              </a:bodyPr>
              <a:lstStyle/>
              <a:p>
                <a:pPr algn="ctr"/>
                <a:r>
                  <a:rPr lang="en-US" sz="1800" dirty="0"/>
                  <a:t>Offering</a:t>
                </a:r>
              </a:p>
              <a:p>
                <a:pPr algn="ctr"/>
                <a:r>
                  <a:rPr lang="en-US" sz="1600" i="1" dirty="0"/>
                  <a:t>(What)</a:t>
                </a: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1858" t="9250" r="9326" b="16359"/>
              <a:stretch/>
            </p:blipFill>
            <p:spPr>
              <a:xfrm>
                <a:off x="4846538" y="2282937"/>
                <a:ext cx="834378" cy="787542"/>
              </a:xfrm>
              <a:prstGeom prst="rect">
                <a:avLst/>
              </a:prstGeom>
            </p:spPr>
          </p:pic>
          <p:sp>
            <p:nvSpPr>
              <p:cNvPr id="45" name="Text Box 8"/>
              <p:cNvSpPr txBox="1">
                <a:spLocks noChangeArrowheads="1"/>
              </p:cNvSpPr>
              <p:nvPr/>
            </p:nvSpPr>
            <p:spPr bwMode="auto">
              <a:xfrm>
                <a:off x="3475770" y="3846959"/>
                <a:ext cx="2000749" cy="923330"/>
              </a:xfrm>
              <a:prstGeom prst="rect">
                <a:avLst/>
              </a:prstGeom>
              <a:noFill/>
              <a:ln w="38100">
                <a:solidFill>
                  <a:srgbClr val="FF0000"/>
                </a:solidFill>
                <a:miter lim="800000"/>
                <a:headEnd/>
                <a:tailEnd/>
              </a:ln>
            </p:spPr>
            <p:txBody>
              <a:bodyPr wrap="square">
                <a:spAutoFit/>
              </a:bodyPr>
              <a:lstStyle/>
              <a:p>
                <a:pPr algn="ctr"/>
                <a:r>
                  <a:rPr lang="en-US" sz="1800" dirty="0"/>
                  <a:t>Qualitative</a:t>
                </a:r>
              </a:p>
              <a:p>
                <a:pPr algn="ctr"/>
                <a:r>
                  <a:rPr lang="en-US" sz="1800" dirty="0"/>
                  <a:t>Description</a:t>
                </a:r>
              </a:p>
              <a:p>
                <a:pPr algn="ctr"/>
                <a:r>
                  <a:rPr lang="en-US" sz="1800" dirty="0"/>
                  <a:t>ONLY</a:t>
                </a:r>
              </a:p>
            </p:txBody>
          </p:sp>
        </p:grpSp>
      </p:grpSp>
      <p:sp>
        <p:nvSpPr>
          <p:cNvPr id="29" name="Text Box 7"/>
          <p:cNvSpPr txBox="1">
            <a:spLocks noChangeArrowheads="1"/>
          </p:cNvSpPr>
          <p:nvPr/>
        </p:nvSpPr>
        <p:spPr bwMode="auto">
          <a:xfrm>
            <a:off x="3281219" y="6031468"/>
            <a:ext cx="2352962" cy="369332"/>
          </a:xfrm>
          <a:prstGeom prst="rect">
            <a:avLst/>
          </a:prstGeom>
          <a:noFill/>
          <a:ln w="9525">
            <a:noFill/>
            <a:miter lim="800000"/>
            <a:headEnd/>
            <a:tailEnd/>
          </a:ln>
        </p:spPr>
        <p:txBody>
          <a:bodyPr wrap="square">
            <a:spAutoFit/>
          </a:bodyPr>
          <a:lstStyle/>
          <a:p>
            <a:pPr algn="ctr"/>
            <a:r>
              <a:rPr lang="en-US" sz="1800" dirty="0"/>
              <a:t>Revenue Model</a:t>
            </a:r>
          </a:p>
        </p:txBody>
      </p:sp>
      <p:sp>
        <p:nvSpPr>
          <p:cNvPr id="7" name="Title 6"/>
          <p:cNvSpPr>
            <a:spLocks noGrp="1"/>
          </p:cNvSpPr>
          <p:nvPr>
            <p:ph type="title"/>
          </p:nvPr>
        </p:nvSpPr>
        <p:spPr>
          <a:xfrm>
            <a:off x="980280" y="109537"/>
            <a:ext cx="8163719" cy="700088"/>
          </a:xfrm>
        </p:spPr>
        <p:txBody>
          <a:bodyPr/>
          <a:lstStyle/>
          <a:p>
            <a:r>
              <a:rPr lang="en-029" dirty="0"/>
              <a:t>Business Design:  </a:t>
            </a:r>
            <a:r>
              <a:rPr lang="en-029" sz="3200" dirty="0"/>
              <a:t>Qualitative Business Model</a:t>
            </a:r>
            <a:endParaRPr lang="en-US" sz="3200" dirty="0"/>
          </a:p>
        </p:txBody>
      </p:sp>
      <p:sp>
        <p:nvSpPr>
          <p:cNvPr id="30" name="Right Arrow 29"/>
          <p:cNvSpPr/>
          <p:nvPr/>
        </p:nvSpPr>
        <p:spPr bwMode="auto">
          <a:xfrm rot="10800000">
            <a:off x="3639400" y="1344134"/>
            <a:ext cx="2304199" cy="171452"/>
          </a:xfrm>
          <a:prstGeom prst="rightArrow">
            <a:avLst/>
          </a:prstGeom>
          <a:solidFill>
            <a:srgbClr val="D15B05"/>
          </a:solidFill>
          <a:ln w="952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31" name="TextBox 30"/>
          <p:cNvSpPr txBox="1"/>
          <p:nvPr/>
        </p:nvSpPr>
        <p:spPr>
          <a:xfrm>
            <a:off x="6173191" y="1019962"/>
            <a:ext cx="2833420" cy="1169551"/>
          </a:xfrm>
          <a:prstGeom prst="rect">
            <a:avLst/>
          </a:prstGeom>
          <a:noFill/>
        </p:spPr>
        <p:txBody>
          <a:bodyPr wrap="square" rtlCol="0">
            <a:spAutoFit/>
          </a:bodyPr>
          <a:lstStyle/>
          <a:p>
            <a:r>
              <a:rPr lang="en-US" dirty="0"/>
              <a:t>Note:  The new venture does not do everything itself in the creation and delivery of its offering to its customers. It leverages to existing business ecosystem.</a:t>
            </a:r>
          </a:p>
        </p:txBody>
      </p:sp>
      <p:sp>
        <p:nvSpPr>
          <p:cNvPr id="32" name="Left Brace 31"/>
          <p:cNvSpPr/>
          <p:nvPr/>
        </p:nvSpPr>
        <p:spPr bwMode="auto">
          <a:xfrm>
            <a:off x="6096001" y="1019962"/>
            <a:ext cx="122910" cy="1169551"/>
          </a:xfrm>
          <a:prstGeom prst="leftBrace">
            <a:avLst/>
          </a:prstGeom>
          <a:noFill/>
          <a:ln w="2857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7467600" y="2819400"/>
            <a:ext cx="1422184" cy="307777"/>
          </a:xfrm>
          <a:prstGeom prst="rect">
            <a:avLst/>
          </a:prstGeom>
          <a:noFill/>
        </p:spPr>
        <p:txBody>
          <a:bodyPr wrap="none" rtlCol="0">
            <a:spAutoFit/>
          </a:bodyPr>
          <a:lstStyle/>
          <a:p>
            <a:r>
              <a:rPr lang="en-US" dirty="0"/>
              <a:t>(</a:t>
            </a:r>
            <a:r>
              <a:rPr lang="en-US" dirty="0" err="1"/>
              <a:t>ie</a:t>
            </a:r>
            <a:r>
              <a:rPr lang="en-US" dirty="0"/>
              <a:t>. Need/Desire)</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784669638"/>
      </p:ext>
    </p:extLst>
  </p:cSld>
  <p:clrMapOvr>
    <a:masterClrMapping/>
  </p:clrMapOvr>
  <mc:AlternateContent xmlns:mc="http://schemas.openxmlformats.org/markup-compatibility/2006" xmlns:p14="http://schemas.microsoft.com/office/powerpoint/2010/main">
    <mc:Choice Requires="p14">
      <p:transition spd="slow" p14:dur="2000" advTm="20942"/>
    </mc:Choice>
    <mc:Fallback xmlns="">
      <p:transition spd="slow" advTm="2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ags/tag2.xml><?xml version="1.0" encoding="utf-8"?>
<p:tagLst xmlns:a="http://schemas.openxmlformats.org/drawingml/2006/main" xmlns:r="http://schemas.openxmlformats.org/officeDocument/2006/relationships" xmlns:p="http://schemas.openxmlformats.org/presentationml/2006/main">
  <p:tag name="TIMING" val="|24.9|62.1|42.9|56"/>
</p:tagLst>
</file>

<file path=ppt/tags/tag3.xml><?xml version="1.0" encoding="utf-8"?>
<p:tagLst xmlns:a="http://schemas.openxmlformats.org/drawingml/2006/main" xmlns:r="http://schemas.openxmlformats.org/officeDocument/2006/relationships" xmlns:p="http://schemas.openxmlformats.org/presentationml/2006/main">
  <p:tag name="TIMING" val="|2|1.8|15.8|17.4|16.5|18.6"/>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6591</TotalTime>
  <Words>3275</Words>
  <Application>Microsoft Office PowerPoint</Application>
  <PresentationFormat>On-screen Show (4:3)</PresentationFormat>
  <Paragraphs>591</Paragraphs>
  <Slides>53</Slides>
  <Notes>6</Notes>
  <HiddenSlides>0</HiddenSlides>
  <MMClips>53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Times New Roman</vt:lpstr>
      <vt:lpstr>Wingdings</vt:lpstr>
      <vt:lpstr>blank</vt:lpstr>
      <vt:lpstr>PowerPoint Presentation</vt:lpstr>
      <vt:lpstr>Business Assessment</vt:lpstr>
      <vt:lpstr>First Stages are very iterative</vt:lpstr>
      <vt:lpstr>Business Discovery: Convergent Portion</vt:lpstr>
      <vt:lpstr>Business Model Discovery</vt:lpstr>
      <vt:lpstr>Business Assessment</vt:lpstr>
      <vt:lpstr>Graphical Description of Entrepreneurial Arch Segments</vt:lpstr>
      <vt:lpstr>Opportunity Identification</vt:lpstr>
      <vt:lpstr>Business Design:  Qualitative Business Model</vt:lpstr>
      <vt:lpstr>Assessment:  Quantitative Business Model and assessment</vt:lpstr>
      <vt:lpstr>Output Description of Entrepreneurial Arch Segments</vt:lpstr>
      <vt:lpstr>Opportunity Identification Output</vt:lpstr>
      <vt:lpstr>Business Design Output:     Getting more specific</vt:lpstr>
      <vt:lpstr>Business Assessment Output:     Quantify the description &amp; Assessment</vt:lpstr>
      <vt:lpstr>Four Points-of-View of a New Business</vt:lpstr>
      <vt:lpstr>Mir Imran</vt:lpstr>
      <vt:lpstr>Business Assessment</vt:lpstr>
      <vt:lpstr>Feasibility Distribution</vt:lpstr>
      <vt:lpstr>Building a Business is a Process:  Stochastic, iterative one, but still a process</vt:lpstr>
      <vt:lpstr>           Frameworks:              Business tools for seeing what others do not</vt:lpstr>
      <vt:lpstr>Frameworks of Business Discovery and Assessment</vt:lpstr>
      <vt:lpstr>Capability Map</vt:lpstr>
      <vt:lpstr>PVC:  Positioning for Value Capture</vt:lpstr>
      <vt:lpstr>Investment Potential</vt:lpstr>
      <vt:lpstr>Sizing the Market</vt:lpstr>
      <vt:lpstr>How many?</vt:lpstr>
      <vt:lpstr>Complete market size descriptions</vt:lpstr>
      <vt:lpstr>Market Sizing</vt:lpstr>
      <vt:lpstr>Market Sizing Tips</vt:lpstr>
      <vt:lpstr>Market Sizing Tips</vt:lpstr>
      <vt:lpstr>Market Sizing Tips</vt:lpstr>
      <vt:lpstr>Two Guesses are better than one:            Use BOTH Top-down and Bottom up Approaches</vt:lpstr>
      <vt:lpstr>Top Down Approach</vt:lpstr>
      <vt:lpstr>Market terms</vt:lpstr>
      <vt:lpstr>Relationship of Market Terms</vt:lpstr>
      <vt:lpstr>Top Down Approach</vt:lpstr>
      <vt:lpstr>Let’s work through a Top-down Example</vt:lpstr>
      <vt:lpstr>PowerPoint Presentation</vt:lpstr>
      <vt:lpstr>Common Mistake in calculating TAM</vt:lpstr>
      <vt:lpstr>Smart Phone Industry Map (Simplistic)</vt:lpstr>
      <vt:lpstr>Smart Phone Industry Map (Simplistic)</vt:lpstr>
      <vt:lpstr>Smart Phone Industry Map (Simplistic)</vt:lpstr>
      <vt:lpstr>Top-down approach</vt:lpstr>
      <vt:lpstr>Bottom-up Approach</vt:lpstr>
      <vt:lpstr>US Virgin Island Employment Data</vt:lpstr>
      <vt:lpstr>Survey Data (primary research)</vt:lpstr>
      <vt:lpstr>Combining your primary and secondary research</vt:lpstr>
      <vt:lpstr>How could we segment the TAM?</vt:lpstr>
      <vt:lpstr>No Market Exist?</vt:lpstr>
      <vt:lpstr>Summary</vt:lpstr>
      <vt:lpstr>Part II:  Financial Assessment Income Statement Creation Margin Assessment Investability Assessment Operating Break-even Assessment Start-up Cost Estimating Investment Break-even Assessment (i.e. Investor Perspective)</vt:lpstr>
      <vt:lpstr>Continue on to Part II of Session 10  (Business Assessment) PowerPoint Slides  Session 10, Part 2, (Session 10B)  is OPTIONAL</vt:lpstr>
      <vt:lpstr>Quiz #6 Dates</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596</cp:revision>
  <cp:lastPrinted>2014-06-09T15:08:47Z</cp:lastPrinted>
  <dcterms:created xsi:type="dcterms:W3CDTF">2003-10-03T23:08:19Z</dcterms:created>
  <dcterms:modified xsi:type="dcterms:W3CDTF">2020-01-14T01:52:53Z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