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40"/>
  </p:notesMasterIdLst>
  <p:handoutMasterIdLst>
    <p:handoutMasterId r:id="rId41"/>
  </p:handoutMasterIdLst>
  <p:sldIdLst>
    <p:sldId id="708" r:id="rId2"/>
    <p:sldId id="723" r:id="rId3"/>
    <p:sldId id="808" r:id="rId4"/>
    <p:sldId id="824" r:id="rId5"/>
    <p:sldId id="809" r:id="rId6"/>
    <p:sldId id="810" r:id="rId7"/>
    <p:sldId id="826" r:id="rId8"/>
    <p:sldId id="1377" r:id="rId9"/>
    <p:sldId id="1376" r:id="rId10"/>
    <p:sldId id="1378" r:id="rId11"/>
    <p:sldId id="812" r:id="rId12"/>
    <p:sldId id="815" r:id="rId13"/>
    <p:sldId id="818" r:id="rId14"/>
    <p:sldId id="816" r:id="rId15"/>
    <p:sldId id="728" r:id="rId16"/>
    <p:sldId id="729" r:id="rId17"/>
    <p:sldId id="825" r:id="rId18"/>
    <p:sldId id="730" r:id="rId19"/>
    <p:sldId id="731" r:id="rId20"/>
    <p:sldId id="732" r:id="rId21"/>
    <p:sldId id="733" r:id="rId22"/>
    <p:sldId id="734" r:id="rId23"/>
    <p:sldId id="820" r:id="rId24"/>
    <p:sldId id="821" r:id="rId25"/>
    <p:sldId id="735" r:id="rId26"/>
    <p:sldId id="738" r:id="rId27"/>
    <p:sldId id="739" r:id="rId28"/>
    <p:sldId id="822" r:id="rId29"/>
    <p:sldId id="740" r:id="rId30"/>
    <p:sldId id="742" r:id="rId31"/>
    <p:sldId id="743" r:id="rId32"/>
    <p:sldId id="745" r:id="rId33"/>
    <p:sldId id="746" r:id="rId34"/>
    <p:sldId id="747" r:id="rId35"/>
    <p:sldId id="748" r:id="rId36"/>
    <p:sldId id="754" r:id="rId37"/>
    <p:sldId id="814" r:id="rId38"/>
    <p:sldId id="823" r:id="rId39"/>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A6E9"/>
    <a:srgbClr val="3B4445"/>
    <a:srgbClr val="D15B05"/>
    <a:srgbClr val="0C1C8C"/>
    <a:srgbClr val="0094BF"/>
    <a:srgbClr val="0000CC"/>
    <a:srgbClr val="000066"/>
    <a:srgbClr val="BDE9F9"/>
    <a:srgbClr val="E9F3FD"/>
    <a:srgbClr val="8AC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8" autoAdjust="0"/>
    <p:restoredTop sz="94646" autoAdjust="0"/>
  </p:normalViewPr>
  <p:slideViewPr>
    <p:cSldViewPr>
      <p:cViewPr>
        <p:scale>
          <a:sx n="50" d="100"/>
          <a:sy n="50" d="100"/>
        </p:scale>
        <p:origin x="1262"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408"/>
    </p:cViewPr>
  </p:sorterViewPr>
  <p:notesViewPr>
    <p:cSldViewPr>
      <p:cViewPr>
        <p:scale>
          <a:sx n="100" d="100"/>
          <a:sy n="100" d="100"/>
        </p:scale>
        <p:origin x="1020" y="-1754"/>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1/11/2020</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“Capabilities” is used very specifically in the context of the Entrepreneurial arch.  They include</a:t>
            </a:r>
            <a:r>
              <a:rPr lang="en-US" baseline="0" dirty="0"/>
              <a:t> both ‘soft skills’ (horizontal bubbles) and ‘hard skills’ (vertical bubbles).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6</a:t>
            </a:fld>
            <a:endParaRPr lang="en-US"/>
          </a:p>
        </p:txBody>
      </p:sp>
    </p:spTree>
    <p:extLst>
      <p:ext uri="{BB962C8B-B14F-4D97-AF65-F5344CB8AC3E}">
        <p14:creationId xmlns:p14="http://schemas.microsoft.com/office/powerpoint/2010/main" val="1183713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four levels</a:t>
            </a:r>
            <a:r>
              <a:rPr lang="en-US" baseline="0" dirty="0"/>
              <a:t> of zooming in for all four components of a business is captured in this table.  At the most zoomed in level there is a customer with a specific need/desire, a specific offering that is created by specific actions to address the customer’s need/desire.  The monetization component has three elements at this most zoomed in level:  Revenue model, product margin assessment and an investability analysis.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17</a:t>
            </a:fld>
            <a:endParaRPr lang="en-US"/>
          </a:p>
        </p:txBody>
      </p:sp>
    </p:spTree>
    <p:extLst>
      <p:ext uri="{BB962C8B-B14F-4D97-AF65-F5344CB8AC3E}">
        <p14:creationId xmlns:p14="http://schemas.microsoft.com/office/powerpoint/2010/main" val="123426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71D0AED-F42D-4777-B8E8-1FBAC3A53ADD}" type="slidenum">
              <a:rPr lang="en-US" smtClean="0"/>
              <a:pPr/>
              <a:t>20</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23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Zooming out from the qualitative</a:t>
            </a:r>
            <a:r>
              <a:rPr lang="en-US" baseline="0" dirty="0"/>
              <a:t> description of the business produces a high-level (albeit less detailed) look.  Zooming out widens the field of view while lessoning the amount of detail that can be observed.  An  approach to solving a problem is determined before a specific offering is detailed in the Business Design segment.  The customer is not known in detail, but the industry segment or addressable market that has an identifiable problem is known a the end of this level.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24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Zooming out from the qualitative</a:t>
            </a:r>
            <a:r>
              <a:rPr lang="en-US" baseline="0" dirty="0"/>
              <a:t> description of the business produces a high-level (albeit less detailed) look.  Zooming out widens the field of view while lessoning the amount of detail that can be observed.  An  approach to solving a problem is determined before a specific offering is detailed in the Business Design segment.  The customer is not known in detail, but the industry segment or addressable market that has an identifiable problem is known a the end of this level.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a:t>
            </a:r>
            <a:r>
              <a:rPr lang="en-US" baseline="0" dirty="0"/>
              <a:t> down to the final view is done in two steps… a </a:t>
            </a:r>
            <a:r>
              <a:rPr lang="en-US" baseline="0" dirty="0" err="1"/>
              <a:t>QUALitative</a:t>
            </a:r>
            <a:r>
              <a:rPr lang="en-US" baseline="0" dirty="0"/>
              <a:t> look, followed by a </a:t>
            </a:r>
            <a:r>
              <a:rPr lang="en-US" baseline="0" dirty="0" err="1"/>
              <a:t>QUANTitative</a:t>
            </a:r>
            <a:r>
              <a:rPr lang="en-US" baseline="0" dirty="0"/>
              <a:t> examination.</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26</a:t>
            </a:fld>
            <a:endParaRPr lang="en-US"/>
          </a:p>
        </p:txBody>
      </p:sp>
    </p:spTree>
    <p:extLst>
      <p:ext uri="{BB962C8B-B14F-4D97-AF65-F5344CB8AC3E}">
        <p14:creationId xmlns:p14="http://schemas.microsoft.com/office/powerpoint/2010/main" val="2017088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“business construct” is the qualitative view of the business model.  Not quite</a:t>
            </a:r>
            <a:r>
              <a:rPr lang="en-US" baseline="0" dirty="0"/>
              <a:t> a business model, since it does not contain the quantitative parts (margins, investment).  Clearly articulating and assessing the qualitative before jumping into and assessing the quantitative helps avoid getting ‘lost in the numbers.’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27</a:t>
            </a:fld>
            <a:endParaRPr lang="en-US"/>
          </a:p>
        </p:txBody>
      </p:sp>
    </p:spTree>
    <p:extLst>
      <p:ext uri="{BB962C8B-B14F-4D97-AF65-F5344CB8AC3E}">
        <p14:creationId xmlns:p14="http://schemas.microsoft.com/office/powerpoint/2010/main" val="1920850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28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This qualitative-only</a:t>
            </a:r>
            <a:r>
              <a:rPr lang="en-US" baseline="0" dirty="0"/>
              <a:t> business description is not a complete business model.  At the University of Michigan, we have call this qualitative-business model the “Business Construct.”</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and precise position statements can also be written at this stage.</a:t>
            </a:r>
            <a:r>
              <a:rPr lang="en-US" baseline="0" dirty="0"/>
              <a:t>  Both for customer and collaborators (see next slide)</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29</a:t>
            </a:fld>
            <a:endParaRPr lang="en-US"/>
          </a:p>
        </p:txBody>
      </p:sp>
    </p:spTree>
    <p:extLst>
      <p:ext uri="{BB962C8B-B14F-4D97-AF65-F5344CB8AC3E}">
        <p14:creationId xmlns:p14="http://schemas.microsoft.com/office/powerpoint/2010/main" val="396118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satisfied that the qualitative is clear and makes sense (the PVC assessment looks</a:t>
            </a:r>
            <a:r>
              <a:rPr lang="en-US" baseline="0" dirty="0"/>
              <a:t> good, for example), THEN you can proceed to the detailed quantitative analysis of a feasibility study.</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30</a:t>
            </a:fld>
            <a:endParaRPr lang="en-US"/>
          </a:p>
        </p:txBody>
      </p:sp>
    </p:spTree>
    <p:extLst>
      <p:ext uri="{BB962C8B-B14F-4D97-AF65-F5344CB8AC3E}">
        <p14:creationId xmlns:p14="http://schemas.microsoft.com/office/powerpoint/2010/main" val="3593813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past assessment and the feasibility study</a:t>
            </a:r>
            <a:r>
              <a:rPr lang="en-US" baseline="0" dirty="0"/>
              <a:t> one is ready to determine how to execute the business.  The business model (now complete at the end of assessment) only tells you what type of business you desire to build.  It does not tell you HOW you will execute that business.  The first step in that executing is the plan.</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32</a:t>
            </a:fld>
            <a:endParaRPr lang="en-US"/>
          </a:p>
        </p:txBody>
      </p:sp>
    </p:spTree>
    <p:extLst>
      <p:ext uri="{BB962C8B-B14F-4D97-AF65-F5344CB8AC3E}">
        <p14:creationId xmlns:p14="http://schemas.microsoft.com/office/powerpoint/2010/main" val="220185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you can create value is not</a:t>
            </a:r>
            <a:r>
              <a:rPr lang="en-US" baseline="0" dirty="0"/>
              <a:t> enough.  You need to be able to capture a portion of that created value.  Determining that requires an industry-level view, not simply a customer view, as all of the industry in which you reside will want some of the created value.  The PVC provides a company’s prospect for capturing value it creates.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7</a:t>
            </a:fld>
            <a:endParaRPr lang="en-US"/>
          </a:p>
        </p:txBody>
      </p:sp>
    </p:spTree>
    <p:extLst>
      <p:ext uri="{BB962C8B-B14F-4D97-AF65-F5344CB8AC3E}">
        <p14:creationId xmlns:p14="http://schemas.microsoft.com/office/powerpoint/2010/main" val="3828151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company grows and gains experience, it acquires new capabilities.  During renewal, the company re-assesses its entire new capability set and starts all over at the beginning of the Arch.  Renewal is similar to capability adjacency, but broader as the firm is not simply leveraging its core capabilities (as Dyson did), but all their newly acquires ones as well. </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36</a:t>
            </a:fld>
            <a:endParaRPr lang="en-US"/>
          </a:p>
        </p:txBody>
      </p:sp>
    </p:spTree>
    <p:extLst>
      <p:ext uri="{BB962C8B-B14F-4D97-AF65-F5344CB8AC3E}">
        <p14:creationId xmlns:p14="http://schemas.microsoft.com/office/powerpoint/2010/main" val="119773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8</a:t>
            </a:fld>
            <a:endParaRPr lang="en-US"/>
          </a:p>
        </p:txBody>
      </p:sp>
    </p:spTree>
    <p:extLst>
      <p:ext uri="{BB962C8B-B14F-4D97-AF65-F5344CB8AC3E}">
        <p14:creationId xmlns:p14="http://schemas.microsoft.com/office/powerpoint/2010/main" val="394902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9</a:t>
            </a:fld>
            <a:endParaRPr lang="en-US"/>
          </a:p>
        </p:txBody>
      </p:sp>
    </p:spTree>
    <p:extLst>
      <p:ext uri="{BB962C8B-B14F-4D97-AF65-F5344CB8AC3E}">
        <p14:creationId xmlns:p14="http://schemas.microsoft.com/office/powerpoint/2010/main" val="102156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10</a:t>
            </a:fld>
            <a:endParaRPr lang="en-US"/>
          </a:p>
        </p:txBody>
      </p:sp>
    </p:spTree>
    <p:extLst>
      <p:ext uri="{BB962C8B-B14F-4D97-AF65-F5344CB8AC3E}">
        <p14:creationId xmlns:p14="http://schemas.microsoft.com/office/powerpoint/2010/main" val="330521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framework (commercialized as</a:t>
            </a:r>
            <a:r>
              <a:rPr lang="en-US" baseline="0" dirty="0"/>
              <a:t> www.keystonecompact.com) indicates the type of business that the company COULD attract.  It does not mean the company would desire that type of financing, it simply means they could attract that type.</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11</a:t>
            </a:fld>
            <a:endParaRPr lang="en-US"/>
          </a:p>
        </p:txBody>
      </p:sp>
    </p:spTree>
    <p:extLst>
      <p:ext uri="{BB962C8B-B14F-4D97-AF65-F5344CB8AC3E}">
        <p14:creationId xmlns:p14="http://schemas.microsoft.com/office/powerpoint/2010/main" val="33896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company grows and gains experience, it acquires new capabilities.  During renewal, the company re-assesses its entire new capability set and starts all over at the beginning of the Arch.  Renewal is similar to capability adjacency, but broader as the firm is not simply leveraging its core capabilities (as Dyson did), but all their newly acquires ones as well. </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13</a:t>
            </a:fld>
            <a:endParaRPr lang="en-US"/>
          </a:p>
        </p:txBody>
      </p:sp>
    </p:spTree>
    <p:extLst>
      <p:ext uri="{BB962C8B-B14F-4D97-AF65-F5344CB8AC3E}">
        <p14:creationId xmlns:p14="http://schemas.microsoft.com/office/powerpoint/2010/main" val="1197737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most zoomed</a:t>
            </a:r>
            <a:r>
              <a:rPr lang="en-US" baseline="0" dirty="0"/>
              <a:t> out level, “society” is the owner of the issue.  As you zoom in, the issue typically resides in a particular industry; further zooming in will narrow the issue to a particular industry segment, than ultimately to a specific customer.</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15</a:t>
            </a:fld>
            <a:endParaRPr lang="en-US"/>
          </a:p>
        </p:txBody>
      </p:sp>
    </p:spTree>
    <p:extLst>
      <p:ext uri="{BB962C8B-B14F-4D97-AF65-F5344CB8AC3E}">
        <p14:creationId xmlns:p14="http://schemas.microsoft.com/office/powerpoint/2010/main" val="1461707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four levels</a:t>
            </a:r>
            <a:r>
              <a:rPr lang="en-US" baseline="0" dirty="0"/>
              <a:t> of zooming in for all four components of a business is captured in this table.  At the most zoomed in level there is a customer with a specific need/desire, a specific offering that is created by specific actions to address the customer’s need/desire.  The monetization component has three elements at this most zoomed in level:  Revenue model, product margin assessment and an investability analysis.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16</a:t>
            </a:fld>
            <a:endParaRPr lang="en-US"/>
          </a:p>
        </p:txBody>
      </p:sp>
    </p:spTree>
    <p:extLst>
      <p:ext uri="{BB962C8B-B14F-4D97-AF65-F5344CB8AC3E}">
        <p14:creationId xmlns:p14="http://schemas.microsoft.com/office/powerpoint/2010/main" val="1234264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chemeClr val="tx1"/>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lvl1pPr>
              <a:defRPr>
                <a:solidFill>
                  <a:schemeClr val="tx1"/>
                </a:solidFill>
              </a:defRPr>
            </a:lvl1p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088"/>
            <a:ext cx="7620000" cy="838200"/>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sz="half" idx="1"/>
          </p:nvPr>
        </p:nvSpPr>
        <p:spPr>
          <a:xfrm>
            <a:off x="457200" y="1219200"/>
            <a:ext cx="4038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0"/>
            <a:ext cx="4038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505200"/>
            <a:ext cx="4038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
          <p:cNvSpPr>
            <a:spLocks noGrp="1" noChangeArrowheads="1"/>
          </p:cNvSpPr>
          <p:nvPr>
            <p:ph type="ftr" sz="quarter" idx="10"/>
          </p:nvPr>
        </p:nvSpPr>
        <p:spPr>
          <a:xfrm>
            <a:off x="3124200" y="6248400"/>
            <a:ext cx="2895600" cy="457200"/>
          </a:xfrm>
          <a:prstGeom prst="rect">
            <a:avLst/>
          </a:prstGeom>
        </p:spPr>
        <p:txBody>
          <a:bodyPr/>
          <a:lstStyle>
            <a:lvl1pPr>
              <a:defRPr>
                <a:latin typeface="Arial" charset="0"/>
              </a:defRPr>
            </a:lvl1pPr>
          </a:lstStyle>
          <a:p>
            <a:pPr>
              <a:defRPr/>
            </a:pPr>
            <a:endParaRPr lang="en-US"/>
          </a:p>
        </p:txBody>
      </p:sp>
      <p:sp>
        <p:nvSpPr>
          <p:cNvPr id="7" name="Rectangle 16"/>
          <p:cNvSpPr>
            <a:spLocks noGrp="1" noChangeArrowheads="1"/>
          </p:cNvSpPr>
          <p:nvPr>
            <p:ph type="sldNum" sz="quarter" idx="11"/>
          </p:nvPr>
        </p:nvSpPr>
        <p:spPr/>
        <p:txBody>
          <a:bodyPr/>
          <a:lstStyle>
            <a:lvl1pPr>
              <a:defRPr/>
            </a:lvl1pPr>
          </a:lstStyle>
          <a:p>
            <a:pPr>
              <a:defRPr/>
            </a:pPr>
            <a:fld id="{DAC4ECD8-5C0D-4978-9E85-839FA640F37E}" type="slidenum">
              <a:rPr lang="en-US"/>
              <a:pPr>
                <a:defRPr/>
              </a:pPr>
              <a:t>‹#›</a:t>
            </a:fld>
            <a:endParaRPr lang="en-US"/>
          </a:p>
        </p:txBody>
      </p:sp>
    </p:spTree>
    <p:extLst>
      <p:ext uri="{BB962C8B-B14F-4D97-AF65-F5344CB8AC3E}">
        <p14:creationId xmlns:p14="http://schemas.microsoft.com/office/powerpoint/2010/main" val="272467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lvl1pPr>
              <a:defRPr>
                <a:solidFill>
                  <a:schemeClr val="tx1"/>
                </a:solidFill>
              </a:defRPr>
            </a:lvl1p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0" y="109537"/>
            <a:ext cx="8163719"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userDrawn="1"/>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2020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4.jp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26.jpg"/><Relationship Id="rId4"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hyperlink" Target="mailto:Tfaley@UVI.edu"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0"/>
            <a:ext cx="2286000" cy="2286000"/>
          </a:xfrm>
          <a:prstGeom prst="rect">
            <a:avLst/>
          </a:prstGeom>
        </p:spPr>
      </p:pic>
      <p:sp>
        <p:nvSpPr>
          <p:cNvPr id="7" name="TextBox 6"/>
          <p:cNvSpPr txBox="1"/>
          <p:nvPr/>
        </p:nvSpPr>
        <p:spPr>
          <a:xfrm>
            <a:off x="2514600" y="173504"/>
            <a:ext cx="3727944" cy="1938992"/>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029" sz="4000" b="1" dirty="0">
                <a:ln w="50800"/>
                <a:solidFill>
                  <a:srgbClr val="3B4445"/>
                </a:solidFill>
              </a:rPr>
              <a:t>The</a:t>
            </a:r>
          </a:p>
          <a:p>
            <a:r>
              <a:rPr lang="en-029" sz="4000" b="1" dirty="0">
                <a:ln w="50800"/>
                <a:solidFill>
                  <a:srgbClr val="3B4445"/>
                </a:solidFill>
              </a:rPr>
              <a:t>Entrepreneurial</a:t>
            </a:r>
          </a:p>
          <a:p>
            <a:r>
              <a:rPr lang="en-029" sz="4000" b="1" dirty="0">
                <a:ln w="50800"/>
                <a:solidFill>
                  <a:srgbClr val="3B4445"/>
                </a:solidFill>
              </a:rPr>
              <a:t>Arch</a:t>
            </a:r>
            <a:endParaRPr lang="en-US" sz="4000" b="1" dirty="0">
              <a:ln w="50800"/>
              <a:solidFill>
                <a:srgbClr val="3B4445"/>
              </a:solidFill>
            </a:endParaRPr>
          </a:p>
        </p:txBody>
      </p:sp>
      <p:sp>
        <p:nvSpPr>
          <p:cNvPr id="9" name="Subtitle 5"/>
          <p:cNvSpPr txBox="1">
            <a:spLocks/>
          </p:cNvSpPr>
          <p:nvPr/>
        </p:nvSpPr>
        <p:spPr bwMode="auto">
          <a:xfrm>
            <a:off x="0" y="39624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dirty="0">
                <a:solidFill>
                  <a:srgbClr val="3B4445"/>
                </a:solidFill>
              </a:rPr>
              <a:t>Dr. Tim Faley</a:t>
            </a:r>
          </a:p>
          <a:p>
            <a:pPr marL="0" indent="0" algn="ctr">
              <a:buNone/>
            </a:pPr>
            <a:r>
              <a:rPr lang="en-029" sz="1800" dirty="0" err="1">
                <a:solidFill>
                  <a:srgbClr val="3B4445"/>
                </a:solidFill>
              </a:rPr>
              <a:t>Kiril</a:t>
            </a:r>
            <a:r>
              <a:rPr lang="en-029" sz="1800" dirty="0">
                <a:solidFill>
                  <a:srgbClr val="3B4445"/>
                </a:solidFill>
              </a:rPr>
              <a:t> </a:t>
            </a:r>
            <a:r>
              <a:rPr lang="en-029" sz="1800" dirty="0" err="1">
                <a:solidFill>
                  <a:srgbClr val="3B4445"/>
                </a:solidFill>
              </a:rPr>
              <a:t>Sokoloff</a:t>
            </a:r>
            <a:r>
              <a:rPr lang="en-029" sz="1800" dirty="0">
                <a:solidFill>
                  <a:srgbClr val="3B4445"/>
                </a:solidFill>
              </a:rPr>
              <a:t> Distinguished Professor of Entrepreneurship</a:t>
            </a:r>
            <a:endParaRPr lang="en-US" sz="1800" dirty="0">
              <a:solidFill>
                <a:srgbClr val="3B4445"/>
              </a:solidFill>
            </a:endParaRPr>
          </a:p>
          <a:p>
            <a:pPr marL="0" indent="0" algn="ctr">
              <a:buNone/>
            </a:pPr>
            <a:r>
              <a:rPr lang="en-029" sz="1800" dirty="0">
                <a:solidFill>
                  <a:srgbClr val="3B4445"/>
                </a:solidFill>
              </a:rPr>
              <a:t>Special Assistant to the President for Entrepreneurial Initiatives</a:t>
            </a:r>
            <a:endParaRPr lang="en-US" sz="1800" dirty="0">
              <a:solidFill>
                <a:srgbClr val="3B4445"/>
              </a:solidFill>
            </a:endParaRPr>
          </a:p>
          <a:p>
            <a:pPr marL="0" indent="0" algn="ctr">
              <a:buNone/>
            </a:pPr>
            <a:r>
              <a:rPr lang="en-029" sz="1800" b="1" dirty="0">
                <a:solidFill>
                  <a:srgbClr val="3B4445"/>
                </a:solidFill>
              </a:rPr>
              <a:t>University of the Virgin Islands</a:t>
            </a:r>
          </a:p>
          <a:p>
            <a:pPr marL="0" indent="0" algn="ctr">
              <a:buNone/>
            </a:pPr>
            <a:r>
              <a:rPr lang="en-029" sz="1800" b="1" dirty="0">
                <a:solidFill>
                  <a:srgbClr val="3B4445"/>
                </a:solidFill>
              </a:rPr>
              <a:t>TFaley@uvi.edu</a:t>
            </a:r>
            <a:endParaRPr lang="en-US" sz="1800" b="1" dirty="0">
              <a:solidFill>
                <a:srgbClr val="3B4445"/>
              </a:solidFill>
            </a:endParaRPr>
          </a:p>
        </p:txBody>
      </p:sp>
      <p:sp>
        <p:nvSpPr>
          <p:cNvPr id="11" name="Title 4"/>
          <p:cNvSpPr txBox="1">
            <a:spLocks/>
          </p:cNvSpPr>
          <p:nvPr/>
        </p:nvSpPr>
        <p:spPr bwMode="auto">
          <a:xfrm>
            <a:off x="0" y="2424112"/>
            <a:ext cx="9144000" cy="928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pPr algn="ctr"/>
            <a:r>
              <a:rPr lang="en-US" sz="2400" b="1" kern="0" dirty="0">
                <a:solidFill>
                  <a:schemeClr val="tx1"/>
                </a:solidFill>
              </a:rPr>
              <a:t>Entrepreneurial Arch Introduction</a:t>
            </a:r>
          </a:p>
          <a:p>
            <a:pPr algn="ctr"/>
            <a:r>
              <a:rPr lang="en-US" sz="2400" b="1" kern="0">
                <a:solidFill>
                  <a:schemeClr val="tx1"/>
                </a:solidFill>
              </a:rPr>
              <a:t>Session 7, </a:t>
            </a:r>
            <a:r>
              <a:rPr lang="en-US" sz="2400" b="1" kern="0" dirty="0">
                <a:solidFill>
                  <a:schemeClr val="tx1"/>
                </a:solidFill>
              </a:rPr>
              <a:t>Part II</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4813516"/>
      </p:ext>
    </p:extLst>
  </p:cSld>
  <p:clrMapOvr>
    <a:masterClrMapping/>
  </p:clrMapOvr>
  <mc:AlternateContent xmlns:mc="http://schemas.openxmlformats.org/markup-compatibility/2006" xmlns:p14="http://schemas.microsoft.com/office/powerpoint/2010/main">
    <mc:Choice Requires="p14">
      <p:transition spd="slow" p14:dur="2000" advTm="8583"/>
    </mc:Choice>
    <mc:Fallback xmlns="">
      <p:transition spd="slow" advTm="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B4F2A9-6785-4BF0-B9A0-0EFC6D047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376918"/>
            <a:ext cx="4876800" cy="4717949"/>
          </a:xfrm>
          <a:prstGeom prst="rect">
            <a:avLst/>
          </a:prstGeom>
        </p:spPr>
      </p:pic>
      <p:sp>
        <p:nvSpPr>
          <p:cNvPr id="5"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10</a:t>
            </a:fld>
            <a:endParaRPr lang="en-US" dirty="0"/>
          </a:p>
        </p:txBody>
      </p:sp>
      <p:sp>
        <p:nvSpPr>
          <p:cNvPr id="15" name="Rounded Rectangle 7">
            <a:extLst>
              <a:ext uri="{FF2B5EF4-FFF2-40B4-BE49-F238E27FC236}">
                <a16:creationId xmlns:a16="http://schemas.microsoft.com/office/drawing/2014/main" id="{2473B994-E8BF-4244-9DEF-692B7534E7DB}"/>
              </a:ext>
            </a:extLst>
          </p:cNvPr>
          <p:cNvSpPr/>
          <p:nvPr/>
        </p:nvSpPr>
        <p:spPr bwMode="auto">
          <a:xfrm>
            <a:off x="5715000" y="1854038"/>
            <a:ext cx="1676400" cy="4222668"/>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4" name="Title 3">
            <a:extLst>
              <a:ext uri="{FF2B5EF4-FFF2-40B4-BE49-F238E27FC236}">
                <a16:creationId xmlns:a16="http://schemas.microsoft.com/office/drawing/2014/main" id="{93120E0A-3B4E-43E7-B695-26848BAFA394}"/>
              </a:ext>
            </a:extLst>
          </p:cNvPr>
          <p:cNvSpPr>
            <a:spLocks noGrp="1"/>
          </p:cNvSpPr>
          <p:nvPr>
            <p:ph type="title"/>
          </p:nvPr>
        </p:nvSpPr>
        <p:spPr/>
        <p:txBody>
          <a:bodyPr/>
          <a:lstStyle/>
          <a:p>
            <a:r>
              <a:rPr lang="en-US" u="sng" dirty="0"/>
              <a:t>Conclusion</a:t>
            </a:r>
            <a:r>
              <a:rPr lang="en-US" dirty="0"/>
              <a:t> is a specific quadrant</a:t>
            </a:r>
          </a:p>
        </p:txBody>
      </p:sp>
      <p:sp>
        <p:nvSpPr>
          <p:cNvPr id="13" name="TextBox 12">
            <a:extLst>
              <a:ext uri="{FF2B5EF4-FFF2-40B4-BE49-F238E27FC236}">
                <a16:creationId xmlns:a16="http://schemas.microsoft.com/office/drawing/2014/main" id="{E9F51D38-8536-4A8E-82C4-801016F9E2D0}"/>
              </a:ext>
            </a:extLst>
          </p:cNvPr>
          <p:cNvSpPr txBox="1"/>
          <p:nvPr/>
        </p:nvSpPr>
        <p:spPr>
          <a:xfrm>
            <a:off x="6319157" y="4896246"/>
            <a:ext cx="591829" cy="769441"/>
          </a:xfrm>
          <a:prstGeom prst="rect">
            <a:avLst/>
          </a:prstGeom>
          <a:noFill/>
        </p:spPr>
        <p:txBody>
          <a:bodyPr wrap="none" rtlCol="0">
            <a:spAutoFit/>
          </a:bodyPr>
          <a:lstStyle/>
          <a:p>
            <a:r>
              <a:rPr lang="en-US" sz="4400" b="1" dirty="0">
                <a:solidFill>
                  <a:srgbClr val="FF0000"/>
                </a:solidFill>
              </a:rPr>
              <a:t>X</a:t>
            </a:r>
          </a:p>
        </p:txBody>
      </p:sp>
      <p:sp>
        <p:nvSpPr>
          <p:cNvPr id="10" name="TextBox 9">
            <a:extLst>
              <a:ext uri="{FF2B5EF4-FFF2-40B4-BE49-F238E27FC236}">
                <a16:creationId xmlns:a16="http://schemas.microsoft.com/office/drawing/2014/main" id="{2B425A8B-1827-4184-8C8D-41DA4DC5C69F}"/>
              </a:ext>
            </a:extLst>
          </p:cNvPr>
          <p:cNvSpPr txBox="1"/>
          <p:nvPr/>
        </p:nvSpPr>
        <p:spPr>
          <a:xfrm>
            <a:off x="7722104" y="4332871"/>
            <a:ext cx="1421896" cy="1600438"/>
          </a:xfrm>
          <a:prstGeom prst="rect">
            <a:avLst/>
          </a:prstGeom>
          <a:noFill/>
        </p:spPr>
        <p:txBody>
          <a:bodyPr wrap="square" rtlCol="0">
            <a:spAutoFit/>
          </a:bodyPr>
          <a:lstStyle/>
          <a:p>
            <a:r>
              <a:rPr lang="en-US" dirty="0"/>
              <a:t>This business has the potential to be </a:t>
            </a:r>
          </a:p>
          <a:p>
            <a:r>
              <a:rPr lang="en-US" dirty="0"/>
              <a:t>LOCALLY COMPETITIVE</a:t>
            </a:r>
          </a:p>
          <a:p>
            <a:r>
              <a:rPr lang="en-US" dirty="0"/>
              <a:t>(i.e. good small business)</a:t>
            </a:r>
          </a:p>
        </p:txBody>
      </p:sp>
      <p:sp>
        <p:nvSpPr>
          <p:cNvPr id="14" name="Rounded Rectangle 3">
            <a:extLst>
              <a:ext uri="{FF2B5EF4-FFF2-40B4-BE49-F238E27FC236}">
                <a16:creationId xmlns:a16="http://schemas.microsoft.com/office/drawing/2014/main" id="{A5B61792-BB04-4CC7-8FB0-1045EEF30646}"/>
              </a:ext>
            </a:extLst>
          </p:cNvPr>
          <p:cNvSpPr/>
          <p:nvPr/>
        </p:nvSpPr>
        <p:spPr bwMode="auto">
          <a:xfrm>
            <a:off x="3126292" y="4177843"/>
            <a:ext cx="4557486" cy="1573649"/>
          </a:xfrm>
          <a:prstGeom prst="roundRect">
            <a:avLst/>
          </a:prstGeom>
          <a:noFill/>
          <a:ln w="38100"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nvGrpSpPr>
          <p:cNvPr id="6" name="Group 5">
            <a:extLst>
              <a:ext uri="{FF2B5EF4-FFF2-40B4-BE49-F238E27FC236}">
                <a16:creationId xmlns:a16="http://schemas.microsoft.com/office/drawing/2014/main" id="{6B82AC59-E460-41D9-8885-1E9A2FCE891A}"/>
              </a:ext>
            </a:extLst>
          </p:cNvPr>
          <p:cNvGrpSpPr/>
          <p:nvPr/>
        </p:nvGrpSpPr>
        <p:grpSpPr>
          <a:xfrm>
            <a:off x="6705600" y="2505332"/>
            <a:ext cx="2438400" cy="1169551"/>
            <a:chOff x="6705600" y="2505332"/>
            <a:chExt cx="2438400" cy="1169551"/>
          </a:xfrm>
        </p:grpSpPr>
        <p:sp>
          <p:nvSpPr>
            <p:cNvPr id="11" name="TextBox 10"/>
            <p:cNvSpPr txBox="1"/>
            <p:nvPr/>
          </p:nvSpPr>
          <p:spPr>
            <a:xfrm>
              <a:off x="7722104" y="2505332"/>
              <a:ext cx="1421896" cy="1169551"/>
            </a:xfrm>
            <a:prstGeom prst="rect">
              <a:avLst/>
            </a:prstGeom>
            <a:noFill/>
          </p:spPr>
          <p:txBody>
            <a:bodyPr wrap="square" rtlCol="0">
              <a:spAutoFit/>
            </a:bodyPr>
            <a:lstStyle/>
            <a:p>
              <a:r>
                <a:rPr lang="en-US" dirty="0"/>
                <a:t>Business in this quadrant has potential to be GLOBALLY COMPETITIVE</a:t>
              </a:r>
            </a:p>
          </p:txBody>
        </p:sp>
        <p:cxnSp>
          <p:nvCxnSpPr>
            <p:cNvPr id="3" name="Straight Arrow Connector 2">
              <a:extLst>
                <a:ext uri="{FF2B5EF4-FFF2-40B4-BE49-F238E27FC236}">
                  <a16:creationId xmlns:a16="http://schemas.microsoft.com/office/drawing/2014/main" id="{C3B93DB0-D73F-4F9D-914E-A7A95B48D804}"/>
                </a:ext>
              </a:extLst>
            </p:cNvPr>
            <p:cNvCxnSpPr/>
            <p:nvPr/>
          </p:nvCxnSpPr>
          <p:spPr bwMode="auto">
            <a:xfrm flipH="1">
              <a:off x="6705600" y="2971800"/>
              <a:ext cx="978178" cy="609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pic>
        <p:nvPicPr>
          <p:cNvPr id="7" name="Audio 6">
            <a:hlinkClick r:id="" action="ppaction://media"/>
            <a:extLst>
              <a:ext uri="{FF2B5EF4-FFF2-40B4-BE49-F238E27FC236}">
                <a16:creationId xmlns:a16="http://schemas.microsoft.com/office/drawing/2014/main" id="{8E88A252-B83E-4C82-B145-83D33498485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889600985"/>
      </p:ext>
    </p:extLst>
  </p:cSld>
  <p:clrMapOvr>
    <a:masterClrMapping/>
  </p:clrMapOvr>
  <mc:AlternateContent xmlns:mc="http://schemas.openxmlformats.org/markup-compatibility/2006">
    <mc:Choice xmlns:p14="http://schemas.microsoft.com/office/powerpoint/2010/main" Requires="p14">
      <p:transition spd="slow" p14:dur="2000" advTm="175541"/>
    </mc:Choice>
    <mc:Fallback>
      <p:transition spd="slow" advTm="175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5" grpId="0" animBg="1"/>
      <p:bldP spid="13" grpId="0"/>
      <p:bldP spid="10"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962" y="290512"/>
            <a:ext cx="7793038" cy="700088"/>
          </a:xfrm>
        </p:spPr>
        <p:txBody>
          <a:bodyPr/>
          <a:lstStyle/>
          <a:p>
            <a:r>
              <a:rPr lang="en-US" sz="3200" dirty="0"/>
              <a:t>Investment Potential Framework:  </a:t>
            </a:r>
            <a:br>
              <a:rPr lang="en-US" sz="3200" dirty="0"/>
            </a:br>
            <a:r>
              <a:rPr lang="en-US" sz="3200" dirty="0"/>
              <a:t>    	</a:t>
            </a:r>
            <a:r>
              <a:rPr lang="en-US" sz="2000" dirty="0"/>
              <a:t>Determining the Investment type the new firm </a:t>
            </a:r>
            <a:r>
              <a:rPr lang="en-US" sz="2000" i="1" dirty="0"/>
              <a:t>could</a:t>
            </a:r>
            <a:r>
              <a:rPr lang="en-US" sz="2000" dirty="0"/>
              <a:t> attract</a:t>
            </a:r>
          </a:p>
        </p:txBody>
      </p:sp>
      <p:sp>
        <p:nvSpPr>
          <p:cNvPr id="5"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11</a:t>
            </a:fld>
            <a:endParaRPr lang="en-US" dirty="0"/>
          </a:p>
        </p:txBody>
      </p:sp>
      <p:pic>
        <p:nvPicPr>
          <p:cNvPr id="6"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05000" y="985058"/>
            <a:ext cx="5486400" cy="5194092"/>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504207979"/>
      </p:ext>
    </p:extLst>
  </p:cSld>
  <p:clrMapOvr>
    <a:masterClrMapping/>
  </p:clrMapOvr>
  <mc:AlternateContent xmlns:mc="http://schemas.openxmlformats.org/markup-compatibility/2006" xmlns:p14="http://schemas.microsoft.com/office/powerpoint/2010/main">
    <mc:Choice Requires="p14">
      <p:transition spd="slow" p14:dur="2000" advTm="76797"/>
    </mc:Choice>
    <mc:Fallback xmlns="">
      <p:transition spd="slow" advTm="76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84" y="990588"/>
            <a:ext cx="7620016" cy="5715012"/>
          </a:xfrm>
          <a:prstGeom prst="rect">
            <a:avLst/>
          </a:prstGeom>
        </p:spPr>
      </p:pic>
      <p:sp>
        <p:nvSpPr>
          <p:cNvPr id="14340" name="TextBox 11"/>
          <p:cNvSpPr txBox="1">
            <a:spLocks noChangeArrowheads="1"/>
          </p:cNvSpPr>
          <p:nvPr/>
        </p:nvSpPr>
        <p:spPr bwMode="auto">
          <a:xfrm>
            <a:off x="6296025" y="5257800"/>
            <a:ext cx="261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dirty="0">
                <a:solidFill>
                  <a:schemeClr val="bg1"/>
                </a:solidFill>
                <a:latin typeface="Times New Roman" pitchFamily="18" charset="0"/>
                <a:cs typeface="Times New Roman" pitchFamily="18" charset="0"/>
              </a:rPr>
              <a:t>Copyright © 2012 by Timothy L. Faley</a:t>
            </a:r>
          </a:p>
        </p:txBody>
      </p:sp>
      <p:sp>
        <p:nvSpPr>
          <p:cNvPr id="14341" name="TextBox 10"/>
          <p:cNvSpPr txBox="1">
            <a:spLocks noChangeArrowheads="1"/>
          </p:cNvSpPr>
          <p:nvPr/>
        </p:nvSpPr>
        <p:spPr bwMode="auto">
          <a:xfrm>
            <a:off x="6324600" y="4818063"/>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Business</a:t>
            </a:r>
          </a:p>
        </p:txBody>
      </p:sp>
      <p:sp>
        <p:nvSpPr>
          <p:cNvPr id="14342" name="TextBox 11"/>
          <p:cNvSpPr txBox="1">
            <a:spLocks noChangeArrowheads="1"/>
          </p:cNvSpPr>
          <p:nvPr/>
        </p:nvSpPr>
        <p:spPr bwMode="auto">
          <a:xfrm>
            <a:off x="381000" y="5170488"/>
            <a:ext cx="2828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1600" dirty="0">
                <a:latin typeface="Times New Roman" pitchFamily="18" charset="0"/>
                <a:cs typeface="Times New Roman" pitchFamily="18" charset="0"/>
              </a:rPr>
              <a:t>Skills/Talents</a:t>
            </a:r>
          </a:p>
          <a:p>
            <a:pPr eaLnBrk="1" hangingPunct="1">
              <a:buFont typeface="Arial" charset="0"/>
              <a:buChar char="•"/>
            </a:pPr>
            <a:r>
              <a:rPr lang="en-US" sz="1600" dirty="0">
                <a:latin typeface="Times New Roman" pitchFamily="18" charset="0"/>
                <a:cs typeface="Times New Roman" pitchFamily="18" charset="0"/>
              </a:rPr>
              <a:t>Assets (physical/Intellectual)</a:t>
            </a:r>
          </a:p>
          <a:p>
            <a:pPr eaLnBrk="1" hangingPunct="1">
              <a:buFont typeface="Arial" charset="0"/>
              <a:buChar char="•"/>
            </a:pPr>
            <a:r>
              <a:rPr lang="en-US" sz="1600" dirty="0">
                <a:latin typeface="Times New Roman" pitchFamily="18" charset="0"/>
                <a:cs typeface="Times New Roman" pitchFamily="18" charset="0"/>
              </a:rPr>
              <a:t>Networks/Relationships</a:t>
            </a:r>
          </a:p>
          <a:p>
            <a:pPr eaLnBrk="1" hangingPunct="1">
              <a:buFont typeface="Arial" charset="0"/>
              <a:buChar char="•"/>
            </a:pPr>
            <a:r>
              <a:rPr lang="en-US" sz="1600" dirty="0">
                <a:latin typeface="Times New Roman" pitchFamily="18" charset="0"/>
                <a:cs typeface="Times New Roman" pitchFamily="18" charset="0"/>
              </a:rPr>
              <a:t>Interests/Passions/Aspirations</a:t>
            </a:r>
          </a:p>
        </p:txBody>
      </p:sp>
      <p:sp>
        <p:nvSpPr>
          <p:cNvPr id="14343" name="TextBox 39"/>
          <p:cNvSpPr txBox="1">
            <a:spLocks noChangeArrowheads="1"/>
          </p:cNvSpPr>
          <p:nvPr/>
        </p:nvSpPr>
        <p:spPr bwMode="auto">
          <a:xfrm>
            <a:off x="5011738" y="1929825"/>
            <a:ext cx="1693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Operationalize Business</a:t>
            </a:r>
          </a:p>
        </p:txBody>
      </p:sp>
      <p:sp>
        <p:nvSpPr>
          <p:cNvPr id="14344" name="TextBox 40"/>
          <p:cNvSpPr txBox="1">
            <a:spLocks noChangeArrowheads="1"/>
          </p:cNvSpPr>
          <p:nvPr/>
        </p:nvSpPr>
        <p:spPr bwMode="auto">
          <a:xfrm>
            <a:off x="6443663" y="2805113"/>
            <a:ext cx="178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Resource / </a:t>
            </a:r>
          </a:p>
          <a:p>
            <a:pPr eaLnBrk="1" hangingPunct="1"/>
            <a:r>
              <a:rPr lang="en-US" sz="1600" b="1" dirty="0">
                <a:latin typeface="Times New Roman" pitchFamily="18" charset="0"/>
                <a:cs typeface="Times New Roman" pitchFamily="18" charset="0"/>
              </a:rPr>
              <a:t>   Due Diligence </a:t>
            </a:r>
          </a:p>
        </p:txBody>
      </p:sp>
      <p:sp>
        <p:nvSpPr>
          <p:cNvPr id="14345" name="TextBox 41"/>
          <p:cNvSpPr txBox="1">
            <a:spLocks noChangeArrowheads="1"/>
          </p:cNvSpPr>
          <p:nvPr/>
        </p:nvSpPr>
        <p:spPr bwMode="auto">
          <a:xfrm>
            <a:off x="6915150" y="4030663"/>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Manage Growth </a:t>
            </a:r>
          </a:p>
        </p:txBody>
      </p:sp>
      <p:sp>
        <p:nvSpPr>
          <p:cNvPr id="14346" name="TextBox 43"/>
          <p:cNvSpPr txBox="1">
            <a:spLocks noChangeArrowheads="1"/>
          </p:cNvSpPr>
          <p:nvPr/>
        </p:nvSpPr>
        <p:spPr bwMode="auto">
          <a:xfrm>
            <a:off x="3111500" y="1974850"/>
            <a:ext cx="121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Business</a:t>
            </a:r>
          </a:p>
          <a:p>
            <a:pPr eaLnBrk="1" hangingPunct="1"/>
            <a:r>
              <a:rPr lang="en-US" sz="1600" b="1" dirty="0">
                <a:latin typeface="Times New Roman" pitchFamily="18" charset="0"/>
                <a:cs typeface="Times New Roman" pitchFamily="18" charset="0"/>
              </a:rPr>
              <a:t>Assessment </a:t>
            </a:r>
          </a:p>
        </p:txBody>
      </p:sp>
      <p:sp>
        <p:nvSpPr>
          <p:cNvPr id="14347" name="TextBox 57"/>
          <p:cNvSpPr txBox="1">
            <a:spLocks noChangeArrowheads="1"/>
          </p:cNvSpPr>
          <p:nvPr/>
        </p:nvSpPr>
        <p:spPr bwMode="auto">
          <a:xfrm>
            <a:off x="1774825" y="2782888"/>
            <a:ext cx="1001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latin typeface="Times New Roman" pitchFamily="18" charset="0"/>
                <a:cs typeface="Times New Roman" pitchFamily="18" charset="0"/>
              </a:rPr>
              <a:t>Business Design </a:t>
            </a:r>
          </a:p>
        </p:txBody>
      </p:sp>
      <p:sp>
        <p:nvSpPr>
          <p:cNvPr id="14348" name="TextBox 17"/>
          <p:cNvSpPr txBox="1">
            <a:spLocks noChangeArrowheads="1"/>
          </p:cNvSpPr>
          <p:nvPr/>
        </p:nvSpPr>
        <p:spPr bwMode="auto">
          <a:xfrm>
            <a:off x="1828800" y="4818063"/>
            <a:ext cx="1236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latin typeface="Times New Roman" pitchFamily="18" charset="0"/>
                <a:cs typeface="Times New Roman" pitchFamily="18" charset="0"/>
              </a:rPr>
              <a:t>Capabilities</a:t>
            </a:r>
          </a:p>
        </p:txBody>
      </p:sp>
      <p:sp>
        <p:nvSpPr>
          <p:cNvPr id="14349" name="TextBox 58"/>
          <p:cNvSpPr txBox="1">
            <a:spLocks noChangeArrowheads="1"/>
          </p:cNvSpPr>
          <p:nvPr/>
        </p:nvSpPr>
        <p:spPr bwMode="auto">
          <a:xfrm>
            <a:off x="833438" y="3922713"/>
            <a:ext cx="1443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Opportunity</a:t>
            </a:r>
          </a:p>
          <a:p>
            <a:pPr algn="ctr" eaLnBrk="1" hangingPunct="1"/>
            <a:r>
              <a:rPr lang="en-US" sz="1600" b="1" dirty="0">
                <a:latin typeface="Times New Roman" pitchFamily="18" charset="0"/>
                <a:cs typeface="Times New Roman" pitchFamily="18" charset="0"/>
              </a:rPr>
              <a:t>Identification</a:t>
            </a:r>
          </a:p>
        </p:txBody>
      </p:sp>
      <p:sp>
        <p:nvSpPr>
          <p:cNvPr id="14350" name="TextBox 58"/>
          <p:cNvSpPr txBox="1">
            <a:spLocks noChangeArrowheads="1"/>
          </p:cNvSpPr>
          <p:nvPr/>
        </p:nvSpPr>
        <p:spPr bwMode="auto">
          <a:xfrm>
            <a:off x="3543300" y="3556000"/>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latin typeface="Times New Roman" pitchFamily="18" charset="0"/>
                <a:cs typeface="Times New Roman" pitchFamily="18" charset="0"/>
              </a:rPr>
              <a:t>The</a:t>
            </a:r>
          </a:p>
          <a:p>
            <a:pPr algn="ctr" eaLnBrk="1" hangingPunct="1"/>
            <a:r>
              <a:rPr lang="en-US" sz="2000" b="1" dirty="0">
                <a:latin typeface="Times New Roman" pitchFamily="18" charset="0"/>
                <a:cs typeface="Times New Roman" pitchFamily="18" charset="0"/>
              </a:rPr>
              <a:t>Entrepreneurial</a:t>
            </a:r>
          </a:p>
          <a:p>
            <a:pPr algn="ctr" eaLnBrk="1" hangingPunct="1"/>
            <a:r>
              <a:rPr lang="en-US" sz="2000" b="1" dirty="0">
                <a:latin typeface="Times New Roman" pitchFamily="18" charset="0"/>
                <a:cs typeface="Times New Roman" pitchFamily="18" charset="0"/>
              </a:rPr>
              <a:t>Arch</a:t>
            </a:r>
          </a:p>
        </p:txBody>
      </p:sp>
      <p:sp>
        <p:nvSpPr>
          <p:cNvPr id="14338" name="Title 1"/>
          <p:cNvSpPr>
            <a:spLocks noGrp="1"/>
          </p:cNvSpPr>
          <p:nvPr>
            <p:ph type="title"/>
          </p:nvPr>
        </p:nvSpPr>
        <p:spPr>
          <a:xfrm>
            <a:off x="950119" y="0"/>
            <a:ext cx="7386638" cy="838200"/>
          </a:xfrm>
        </p:spPr>
        <p:txBody>
          <a:bodyPr/>
          <a:lstStyle/>
          <a:p>
            <a:pPr eaLnBrk="1" hangingPunct="1"/>
            <a:r>
              <a:rPr lang="en-US" sz="3200" dirty="0"/>
              <a:t>Executing the Business</a:t>
            </a:r>
            <a:endParaRPr lang="en-US" sz="3200" dirty="0">
              <a:solidFill>
                <a:srgbClr val="0C1C8C"/>
              </a:solidFill>
            </a:endParaRPr>
          </a:p>
        </p:txBody>
      </p:sp>
      <p:sp>
        <p:nvSpPr>
          <p:cNvPr id="2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12</a:t>
            </a:fld>
            <a:endParaRPr lang="en-US" dirty="0"/>
          </a:p>
        </p:txBody>
      </p:sp>
      <p:sp>
        <p:nvSpPr>
          <p:cNvPr id="2" name="Oval 1"/>
          <p:cNvSpPr/>
          <p:nvPr/>
        </p:nvSpPr>
        <p:spPr bwMode="auto">
          <a:xfrm rot="2859333">
            <a:off x="4489175" y="1474814"/>
            <a:ext cx="4635680" cy="325051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535455983"/>
      </p:ext>
    </p:extLst>
  </p:cSld>
  <p:clrMapOvr>
    <a:masterClrMapping/>
  </p:clrMapOvr>
  <mc:AlternateContent xmlns:mc="http://schemas.openxmlformats.org/markup-compatibility/2006" xmlns:p14="http://schemas.microsoft.com/office/powerpoint/2010/main">
    <mc:Choice Requires="p14">
      <p:transition spd="slow" p14:dur="2000" advTm="29434"/>
    </mc:Choice>
    <mc:Fallback xmlns="">
      <p:transition spd="slow" advTm="2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066800"/>
            <a:ext cx="8100915" cy="4443617"/>
          </a:xfrm>
          <a:prstGeom prst="rect">
            <a:avLst/>
          </a:prstGeom>
        </p:spPr>
      </p:pic>
      <p:sp>
        <p:nvSpPr>
          <p:cNvPr id="2" name="Title 1"/>
          <p:cNvSpPr>
            <a:spLocks noGrp="1"/>
          </p:cNvSpPr>
          <p:nvPr>
            <p:ph type="title"/>
          </p:nvPr>
        </p:nvSpPr>
        <p:spPr>
          <a:xfrm>
            <a:off x="914400" y="76200"/>
            <a:ext cx="8686800" cy="700088"/>
          </a:xfrm>
        </p:spPr>
        <p:txBody>
          <a:bodyPr/>
          <a:lstStyle/>
          <a:p>
            <a:r>
              <a:rPr lang="en-029" dirty="0"/>
              <a:t>Corporate Renewal:  Back to the beginning</a:t>
            </a:r>
            <a:endParaRPr lang="en-US" dirty="0"/>
          </a:p>
        </p:txBody>
      </p:sp>
      <p:sp>
        <p:nvSpPr>
          <p:cNvPr id="4" name="Slide Number Placeholder 3"/>
          <p:cNvSpPr>
            <a:spLocks noGrp="1"/>
          </p:cNvSpPr>
          <p:nvPr>
            <p:ph type="sldNum" sz="quarter" idx="4294967295"/>
          </p:nvPr>
        </p:nvSpPr>
        <p:spPr>
          <a:xfrm>
            <a:off x="7042150" y="6477000"/>
            <a:ext cx="1905000" cy="457200"/>
          </a:xfrm>
          <a:prstGeom prst="rect">
            <a:avLst/>
          </a:prstGeom>
        </p:spPr>
        <p:txBody>
          <a:bodyPr/>
          <a:lstStyle/>
          <a:p>
            <a:pPr algn="r">
              <a:defRPr/>
            </a:pPr>
            <a:fld id="{4D6F8EAF-F09C-4ABC-A386-EB508159BD24}" type="slidenum">
              <a:rPr lang="en-US" smtClean="0"/>
              <a:pPr algn="r">
                <a:defRPr/>
              </a:pPr>
              <a:t>13</a:t>
            </a:fld>
            <a:endParaRPr lang="en-US" dirty="0"/>
          </a:p>
        </p:txBody>
      </p:sp>
      <p:sp>
        <p:nvSpPr>
          <p:cNvPr id="3" name="Curved Left Arrow 2"/>
          <p:cNvSpPr/>
          <p:nvPr/>
        </p:nvSpPr>
        <p:spPr bwMode="auto">
          <a:xfrm rot="5400000">
            <a:off x="4102443" y="2667000"/>
            <a:ext cx="1143000" cy="4648200"/>
          </a:xfrm>
          <a:prstGeom prst="curvedLeftArrow">
            <a:avLst/>
          </a:prstGeom>
          <a:solidFill>
            <a:srgbClr val="52A6E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2362200" y="5655500"/>
            <a:ext cx="4948791" cy="646331"/>
          </a:xfrm>
          <a:prstGeom prst="rect">
            <a:avLst/>
          </a:prstGeom>
          <a:noFill/>
        </p:spPr>
        <p:txBody>
          <a:bodyPr wrap="none" rtlCol="0">
            <a:spAutoFit/>
          </a:bodyPr>
          <a:lstStyle/>
          <a:p>
            <a:pPr algn="ctr"/>
            <a:r>
              <a:rPr lang="en-029" sz="1800" b="1" dirty="0"/>
              <a:t>Corporate Renewal</a:t>
            </a:r>
          </a:p>
          <a:p>
            <a:pPr algn="ctr"/>
            <a:r>
              <a:rPr lang="en-029" sz="1800" dirty="0">
                <a:solidFill>
                  <a:srgbClr val="3B4445"/>
                </a:solidFill>
              </a:rPr>
              <a:t>How to best leverage your expanded capability set?</a:t>
            </a:r>
            <a:endParaRPr lang="en-US" sz="1800" dirty="0">
              <a:solidFill>
                <a:srgbClr val="3B4445"/>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18646147"/>
      </p:ext>
    </p:extLst>
  </p:cSld>
  <p:clrMapOvr>
    <a:masterClrMapping/>
  </p:clrMapOvr>
  <mc:AlternateContent xmlns:mc="http://schemas.openxmlformats.org/markup-compatibility/2006" xmlns:p14="http://schemas.microsoft.com/office/powerpoint/2010/main">
    <mc:Choice Requires="p14">
      <p:transition spd="slow" p14:dur="2000" advTm="54627"/>
    </mc:Choice>
    <mc:Fallback xmlns="">
      <p:transition spd="slow" advTm="54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3872421"/>
            <a:ext cx="3436402" cy="2424881"/>
          </a:xfrm>
          <a:prstGeom prst="rect">
            <a:avLst/>
          </a:prstGeom>
        </p:spPr>
      </p:pic>
      <p:sp>
        <p:nvSpPr>
          <p:cNvPr id="2" name="Title 1"/>
          <p:cNvSpPr>
            <a:spLocks noGrp="1"/>
          </p:cNvSpPr>
          <p:nvPr>
            <p:ph type="title"/>
          </p:nvPr>
        </p:nvSpPr>
        <p:spPr/>
        <p:txBody>
          <a:bodyPr/>
          <a:lstStyle/>
          <a:p>
            <a:r>
              <a:rPr lang="en-US" dirty="0"/>
              <a:t>Business Rule of 4s</a:t>
            </a:r>
          </a:p>
        </p:txBody>
      </p:sp>
      <p:sp>
        <p:nvSpPr>
          <p:cNvPr id="3" name="Content Placeholder 2"/>
          <p:cNvSpPr>
            <a:spLocks noGrp="1"/>
          </p:cNvSpPr>
          <p:nvPr>
            <p:ph idx="1"/>
          </p:nvPr>
        </p:nvSpPr>
        <p:spPr>
          <a:xfrm>
            <a:off x="769402" y="990600"/>
            <a:ext cx="7772400" cy="4876800"/>
          </a:xfrm>
        </p:spPr>
        <p:txBody>
          <a:bodyPr/>
          <a:lstStyle/>
          <a:p>
            <a:r>
              <a:rPr lang="en-US" dirty="0"/>
              <a:t>Every Business has 4 components</a:t>
            </a:r>
          </a:p>
          <a:p>
            <a:pPr lvl="1"/>
            <a:r>
              <a:rPr lang="en-US" sz="2000" dirty="0"/>
              <a:t>Motivation to change (what problem are you trying to solve)</a:t>
            </a:r>
          </a:p>
          <a:p>
            <a:pPr lvl="1"/>
            <a:r>
              <a:rPr lang="en-US" sz="2000" dirty="0"/>
              <a:t>Person or group that the business SERVES (book says “owner” of the problem the business addresses)</a:t>
            </a:r>
          </a:p>
          <a:p>
            <a:pPr lvl="1"/>
            <a:r>
              <a:rPr lang="en-US" sz="2000" dirty="0"/>
              <a:t>Activity (what will </a:t>
            </a:r>
            <a:r>
              <a:rPr lang="en-US" sz="2000" u="sng" dirty="0"/>
              <a:t>you</a:t>
            </a:r>
            <a:r>
              <a:rPr lang="en-US" sz="2000" dirty="0"/>
              <a:t> do about the issue?)</a:t>
            </a:r>
          </a:p>
          <a:p>
            <a:pPr lvl="1"/>
            <a:r>
              <a:rPr lang="en-US" sz="2000" dirty="0"/>
              <a:t>Monetization (how will you make money doing this?)</a:t>
            </a:r>
          </a:p>
          <a:p>
            <a:r>
              <a:rPr lang="en-US" dirty="0"/>
              <a:t>Every business has 4 points-of-view</a:t>
            </a:r>
          </a:p>
          <a:p>
            <a:pPr lvl="1"/>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14</a:t>
            </a:fld>
            <a:endParaRPr lang="en-US" dirty="0"/>
          </a:p>
        </p:txBody>
      </p:sp>
      <p:pic>
        <p:nvPicPr>
          <p:cNvPr id="8" name="Audio 7">
            <a:hlinkClick r:id="" action="ppaction://media"/>
            <a:extLst>
              <a:ext uri="{FF2B5EF4-FFF2-40B4-BE49-F238E27FC236}">
                <a16:creationId xmlns:a16="http://schemas.microsoft.com/office/drawing/2014/main" id="{CC4BF9DA-6CEF-435F-97CD-E128FD6B4B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3218428"/>
      </p:ext>
    </p:extLst>
  </p:cSld>
  <p:clrMapOvr>
    <a:masterClrMapping/>
  </p:clrMapOvr>
  <mc:AlternateContent xmlns:mc="http://schemas.openxmlformats.org/markup-compatibility/2006">
    <mc:Choice xmlns:p14="http://schemas.microsoft.com/office/powerpoint/2010/main" Requires="p14">
      <p:transition spd="slow" p14:dur="2000" advTm="316476"/>
    </mc:Choice>
    <mc:Fallback>
      <p:transition spd="slow" advTm="31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8857" y="3635538"/>
            <a:ext cx="602272" cy="602272"/>
          </a:xfrm>
          <a:prstGeom prst="rect">
            <a:avLst/>
          </a:prstGeom>
        </p:spPr>
      </p:pic>
      <p:pic>
        <p:nvPicPr>
          <p:cNvPr id="123" name="Picture 1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954" y="5535007"/>
            <a:ext cx="602272" cy="602272"/>
          </a:xfrm>
          <a:prstGeom prst="rect">
            <a:avLst/>
          </a:prstGeom>
        </p:spPr>
      </p:pic>
      <p:sp>
        <p:nvSpPr>
          <p:cNvPr id="2" name="Title 1"/>
          <p:cNvSpPr>
            <a:spLocks noGrp="1"/>
          </p:cNvSpPr>
          <p:nvPr>
            <p:ph type="title"/>
          </p:nvPr>
        </p:nvSpPr>
        <p:spPr>
          <a:xfrm>
            <a:off x="988039" y="304800"/>
            <a:ext cx="7927361" cy="685800"/>
          </a:xfrm>
        </p:spPr>
        <p:txBody>
          <a:bodyPr/>
          <a:lstStyle/>
          <a:p>
            <a:r>
              <a:rPr lang="en-US" sz="3200" dirty="0"/>
              <a:t>Zoom in on the “Who” the business serves </a:t>
            </a:r>
            <a:br>
              <a:rPr lang="en-US" sz="3200" dirty="0"/>
            </a:br>
            <a:r>
              <a:rPr lang="en-US" sz="3200" dirty="0"/>
              <a:t>  at four different levels</a:t>
            </a:r>
          </a:p>
        </p:txBody>
      </p:sp>
      <p:grpSp>
        <p:nvGrpSpPr>
          <p:cNvPr id="9" name="Group 8"/>
          <p:cNvGrpSpPr/>
          <p:nvPr/>
        </p:nvGrpSpPr>
        <p:grpSpPr>
          <a:xfrm>
            <a:off x="1280537" y="2991987"/>
            <a:ext cx="1905000" cy="994835"/>
            <a:chOff x="4800600" y="5108661"/>
            <a:chExt cx="1905000" cy="994835"/>
          </a:xfrm>
          <a:solidFill>
            <a:srgbClr val="4F81BD"/>
          </a:solidFill>
        </p:grpSpPr>
        <p:sp>
          <p:nvSpPr>
            <p:cNvPr id="10" name="Oval 9"/>
            <p:cNvSpPr/>
            <p:nvPr/>
          </p:nvSpPr>
          <p:spPr>
            <a:xfrm>
              <a:off x="5198534" y="5388062"/>
              <a:ext cx="228600" cy="228600"/>
            </a:xfrm>
            <a:prstGeom prst="ellipse">
              <a:avLst/>
            </a:prstGeom>
            <a:grp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70190" y="5587029"/>
              <a:ext cx="228600" cy="228600"/>
            </a:xfrm>
            <a:prstGeom prst="ellipse">
              <a:avLst/>
            </a:prstGeom>
            <a:grp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98534" y="5874896"/>
              <a:ext cx="228600" cy="228600"/>
            </a:xfrm>
            <a:prstGeom prst="ellipse">
              <a:avLst/>
            </a:prstGeom>
            <a:grp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00600" y="5680162"/>
              <a:ext cx="228600" cy="228600"/>
            </a:xfrm>
            <a:prstGeom prst="ellipse">
              <a:avLst/>
            </a:prstGeom>
            <a:grp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70190" y="5108661"/>
              <a:ext cx="228600" cy="228600"/>
            </a:xfrm>
            <a:prstGeom prst="ellipse">
              <a:avLst/>
            </a:prstGeom>
            <a:grp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19800" y="5337261"/>
              <a:ext cx="228600" cy="228600"/>
            </a:xfrm>
            <a:prstGeom prst="ellipse">
              <a:avLst/>
            </a:prstGeom>
            <a:grp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019800" y="5794462"/>
              <a:ext cx="228600" cy="228600"/>
            </a:xfrm>
            <a:prstGeom prst="ellipse">
              <a:avLst/>
            </a:prstGeom>
            <a:grp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477000" y="5472729"/>
              <a:ext cx="228600" cy="228600"/>
            </a:xfrm>
            <a:prstGeom prst="ellipse">
              <a:avLst/>
            </a:prstGeom>
            <a:grp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3" idx="7"/>
              <a:endCxn id="10" idx="3"/>
            </p:cNvCxnSpPr>
            <p:nvPr/>
          </p:nvCxnSpPr>
          <p:spPr>
            <a:xfrm flipV="1">
              <a:off x="4995722" y="5583184"/>
              <a:ext cx="236290" cy="130456"/>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5"/>
              <a:endCxn id="11" idx="1"/>
            </p:cNvCxnSpPr>
            <p:nvPr/>
          </p:nvCxnSpPr>
          <p:spPr>
            <a:xfrm>
              <a:off x="5393656" y="5583184"/>
              <a:ext cx="210012" cy="37323"/>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7"/>
              <a:endCxn id="14" idx="3"/>
            </p:cNvCxnSpPr>
            <p:nvPr/>
          </p:nvCxnSpPr>
          <p:spPr>
            <a:xfrm flipV="1">
              <a:off x="5393656" y="5303783"/>
              <a:ext cx="210012" cy="117757"/>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6"/>
            </p:cNvCxnSpPr>
            <p:nvPr/>
          </p:nvCxnSpPr>
          <p:spPr>
            <a:xfrm flipV="1">
              <a:off x="5427134" y="5794462"/>
              <a:ext cx="176534" cy="194734"/>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794945" y="5502362"/>
              <a:ext cx="224855" cy="135078"/>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7"/>
              <a:endCxn id="17" idx="3"/>
            </p:cNvCxnSpPr>
            <p:nvPr/>
          </p:nvCxnSpPr>
          <p:spPr>
            <a:xfrm flipV="1">
              <a:off x="6214922" y="5667851"/>
              <a:ext cx="295556" cy="160089"/>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5" idx="1"/>
            </p:cNvCxnSpPr>
            <p:nvPr/>
          </p:nvCxnSpPr>
          <p:spPr>
            <a:xfrm>
              <a:off x="5815967" y="5263372"/>
              <a:ext cx="237311" cy="107367"/>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6"/>
              <a:endCxn id="17" idx="2"/>
            </p:cNvCxnSpPr>
            <p:nvPr/>
          </p:nvCxnSpPr>
          <p:spPr>
            <a:xfrm>
              <a:off x="6248400" y="5451561"/>
              <a:ext cx="228600" cy="135468"/>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5"/>
              <a:endCxn id="16" idx="1"/>
            </p:cNvCxnSpPr>
            <p:nvPr/>
          </p:nvCxnSpPr>
          <p:spPr>
            <a:xfrm>
              <a:off x="5765312" y="5782151"/>
              <a:ext cx="287966" cy="45789"/>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4" idx="4"/>
              <a:endCxn id="11" idx="0"/>
            </p:cNvCxnSpPr>
            <p:nvPr/>
          </p:nvCxnSpPr>
          <p:spPr>
            <a:xfrm>
              <a:off x="5684490" y="5337261"/>
              <a:ext cx="0" cy="249768"/>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6" idx="0"/>
            </p:cNvCxnSpPr>
            <p:nvPr/>
          </p:nvCxnSpPr>
          <p:spPr>
            <a:xfrm>
              <a:off x="6134100" y="5587029"/>
              <a:ext cx="0" cy="207433"/>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 idx="0"/>
              <a:endCxn id="10" idx="4"/>
            </p:cNvCxnSpPr>
            <p:nvPr/>
          </p:nvCxnSpPr>
          <p:spPr>
            <a:xfrm flipV="1">
              <a:off x="5312834" y="5616662"/>
              <a:ext cx="0" cy="258234"/>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2"/>
              <a:endCxn id="13" idx="5"/>
            </p:cNvCxnSpPr>
            <p:nvPr/>
          </p:nvCxnSpPr>
          <p:spPr>
            <a:xfrm flipH="1" flipV="1">
              <a:off x="4995722" y="5875284"/>
              <a:ext cx="202812" cy="113912"/>
            </a:xfrm>
            <a:prstGeom prst="straightConnector1">
              <a:avLst/>
            </a:prstGeom>
            <a:grp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4116274" y="4440727"/>
            <a:ext cx="632152" cy="532339"/>
            <a:chOff x="6193868" y="609600"/>
            <a:chExt cx="1447800" cy="1219200"/>
          </a:xfrm>
          <a:solidFill>
            <a:srgbClr val="4F81BD"/>
          </a:solidFill>
        </p:grpSpPr>
        <p:sp>
          <p:nvSpPr>
            <p:cNvPr id="70" name="Rectangle 69"/>
            <p:cNvSpPr/>
            <p:nvPr/>
          </p:nvSpPr>
          <p:spPr>
            <a:xfrm>
              <a:off x="6193868" y="1143000"/>
              <a:ext cx="1447800" cy="6858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6295740" y="1295400"/>
              <a:ext cx="1283812" cy="152400"/>
              <a:chOff x="6295740" y="1295400"/>
              <a:chExt cx="1283812" cy="152400"/>
            </a:xfrm>
            <a:grpFill/>
          </p:grpSpPr>
          <p:sp>
            <p:nvSpPr>
              <p:cNvPr id="80" name="Rectangle 79"/>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6305550" y="1523458"/>
              <a:ext cx="1283812" cy="152400"/>
              <a:chOff x="6295740" y="1295400"/>
              <a:chExt cx="1283812" cy="152400"/>
            </a:xfrm>
            <a:grpFill/>
          </p:grpSpPr>
          <p:sp>
            <p:nvSpPr>
              <p:cNvPr id="74" name="Rectangle 73"/>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rapezoid 72"/>
            <p:cNvSpPr/>
            <p:nvPr/>
          </p:nvSpPr>
          <p:spPr>
            <a:xfrm>
              <a:off x="6218516" y="609600"/>
              <a:ext cx="258484" cy="533400"/>
            </a:xfrm>
            <a:prstGeom prst="trapezoid">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4800600" y="4877861"/>
            <a:ext cx="632152" cy="532339"/>
            <a:chOff x="6193868" y="609600"/>
            <a:chExt cx="1447800" cy="1219200"/>
          </a:xfrm>
          <a:solidFill>
            <a:srgbClr val="4F81BD"/>
          </a:solidFill>
        </p:grpSpPr>
        <p:sp>
          <p:nvSpPr>
            <p:cNvPr id="87" name="Rectangle 86"/>
            <p:cNvSpPr/>
            <p:nvPr/>
          </p:nvSpPr>
          <p:spPr>
            <a:xfrm>
              <a:off x="6193868" y="1143000"/>
              <a:ext cx="1447800" cy="6858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6295740" y="1295400"/>
              <a:ext cx="1283812" cy="152400"/>
              <a:chOff x="6295740" y="1295400"/>
              <a:chExt cx="1283812" cy="152400"/>
            </a:xfrm>
            <a:grpFill/>
          </p:grpSpPr>
          <p:sp>
            <p:nvSpPr>
              <p:cNvPr id="97" name="Rectangle 96"/>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6305550" y="1523458"/>
              <a:ext cx="1283812" cy="152400"/>
              <a:chOff x="6295740" y="1295400"/>
              <a:chExt cx="1283812" cy="152400"/>
            </a:xfrm>
            <a:grpFill/>
          </p:grpSpPr>
          <p:sp>
            <p:nvSpPr>
              <p:cNvPr id="91" name="Rectangle 90"/>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rapezoid 89"/>
            <p:cNvSpPr/>
            <p:nvPr/>
          </p:nvSpPr>
          <p:spPr>
            <a:xfrm>
              <a:off x="6218516" y="609600"/>
              <a:ext cx="258484" cy="533400"/>
            </a:xfrm>
            <a:prstGeom prst="trapezoid">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p:cNvGrpSpPr/>
          <p:nvPr/>
        </p:nvGrpSpPr>
        <p:grpSpPr>
          <a:xfrm>
            <a:off x="3886200" y="5030261"/>
            <a:ext cx="632152" cy="532339"/>
            <a:chOff x="6193868" y="609600"/>
            <a:chExt cx="1447800" cy="1219200"/>
          </a:xfrm>
          <a:solidFill>
            <a:srgbClr val="4F81BD"/>
          </a:solidFill>
        </p:grpSpPr>
        <p:sp>
          <p:nvSpPr>
            <p:cNvPr id="104" name="Rectangle 103"/>
            <p:cNvSpPr/>
            <p:nvPr/>
          </p:nvSpPr>
          <p:spPr>
            <a:xfrm>
              <a:off x="6193868" y="1143000"/>
              <a:ext cx="1447800" cy="6858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p:cNvGrpSpPr/>
            <p:nvPr/>
          </p:nvGrpSpPr>
          <p:grpSpPr>
            <a:xfrm>
              <a:off x="6295740" y="1295400"/>
              <a:ext cx="1283812" cy="152400"/>
              <a:chOff x="6295740" y="1295400"/>
              <a:chExt cx="1283812" cy="152400"/>
            </a:xfrm>
            <a:grpFill/>
          </p:grpSpPr>
          <p:sp>
            <p:nvSpPr>
              <p:cNvPr id="114" name="Rectangle 113"/>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6305550" y="1523458"/>
              <a:ext cx="1283812" cy="152400"/>
              <a:chOff x="6295740" y="1295400"/>
              <a:chExt cx="1283812" cy="152400"/>
            </a:xfrm>
            <a:grpFill/>
          </p:grpSpPr>
          <p:sp>
            <p:nvSpPr>
              <p:cNvPr id="108" name="Rectangle 107"/>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rapezoid 106"/>
            <p:cNvSpPr/>
            <p:nvPr/>
          </p:nvSpPr>
          <p:spPr>
            <a:xfrm>
              <a:off x="6218516" y="609600"/>
              <a:ext cx="258484" cy="533400"/>
            </a:xfrm>
            <a:prstGeom prst="trapezoid">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6858000" y="6137279"/>
            <a:ext cx="229396" cy="492121"/>
            <a:chOff x="7344534" y="6061079"/>
            <a:chExt cx="229396" cy="492121"/>
          </a:xfrm>
        </p:grpSpPr>
        <p:sp>
          <p:nvSpPr>
            <p:cNvPr id="136" name="Rounded Rectangle 135"/>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TextBox 144"/>
          <p:cNvSpPr txBox="1"/>
          <p:nvPr/>
        </p:nvSpPr>
        <p:spPr>
          <a:xfrm>
            <a:off x="1779891" y="1872572"/>
            <a:ext cx="889987" cy="369332"/>
          </a:xfrm>
          <a:prstGeom prst="rect">
            <a:avLst/>
          </a:prstGeom>
          <a:noFill/>
        </p:spPr>
        <p:txBody>
          <a:bodyPr wrap="none" rtlCol="0">
            <a:spAutoFit/>
          </a:bodyPr>
          <a:lstStyle/>
          <a:p>
            <a:r>
              <a:rPr lang="en-US" sz="1800" b="1" dirty="0">
                <a:latin typeface="Times New Roman" panose="02020603050405020304" pitchFamily="18" charset="0"/>
                <a:cs typeface="Times New Roman" panose="02020603050405020304" pitchFamily="18" charset="0"/>
              </a:rPr>
              <a:t>Society</a:t>
            </a:r>
          </a:p>
        </p:txBody>
      </p:sp>
      <p:sp>
        <p:nvSpPr>
          <p:cNvPr id="146" name="TextBox 145"/>
          <p:cNvSpPr txBox="1"/>
          <p:nvPr/>
        </p:nvSpPr>
        <p:spPr>
          <a:xfrm>
            <a:off x="3389293" y="3327761"/>
            <a:ext cx="3791423" cy="369332"/>
          </a:xfrm>
          <a:prstGeom prst="rect">
            <a:avLst/>
          </a:prstGeom>
          <a:noFill/>
        </p:spPr>
        <p:txBody>
          <a:bodyPr wrap="none" rtlCol="0">
            <a:spAutoFit/>
          </a:bodyPr>
          <a:lstStyle/>
          <a:p>
            <a:r>
              <a:rPr lang="en-US" sz="1800" b="1" dirty="0">
                <a:latin typeface="Times New Roman" panose="02020603050405020304" pitchFamily="18" charset="0"/>
                <a:cs typeface="Times New Roman" panose="02020603050405020304" pitchFamily="18" charset="0"/>
              </a:rPr>
              <a:t>Industry</a:t>
            </a:r>
            <a:r>
              <a:rPr lang="en-US" sz="1600"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(ecosystem or network of businesses)</a:t>
            </a:r>
          </a:p>
        </p:txBody>
      </p:sp>
      <p:sp>
        <p:nvSpPr>
          <p:cNvPr id="147" name="TextBox 146"/>
          <p:cNvSpPr txBox="1"/>
          <p:nvPr/>
        </p:nvSpPr>
        <p:spPr>
          <a:xfrm>
            <a:off x="7124329" y="6336268"/>
            <a:ext cx="1159292" cy="369332"/>
          </a:xfrm>
          <a:prstGeom prst="rect">
            <a:avLst/>
          </a:prstGeom>
          <a:noFill/>
        </p:spPr>
        <p:txBody>
          <a:bodyPr wrap="none" rtlCol="0">
            <a:spAutoFit/>
          </a:bodyPr>
          <a:lstStyle/>
          <a:p>
            <a:pPr algn="ctr"/>
            <a:r>
              <a:rPr lang="en-US" sz="1800" b="1" dirty="0">
                <a:latin typeface="Times New Roman" panose="02020603050405020304" pitchFamily="18" charset="0"/>
                <a:cs typeface="Times New Roman" panose="02020603050405020304" pitchFamily="18" charset="0"/>
              </a:rPr>
              <a:t>Customer</a:t>
            </a:r>
          </a:p>
        </p:txBody>
      </p:sp>
      <p:sp>
        <p:nvSpPr>
          <p:cNvPr id="148" name="TextBox 147"/>
          <p:cNvSpPr txBox="1"/>
          <p:nvPr/>
        </p:nvSpPr>
        <p:spPr>
          <a:xfrm>
            <a:off x="5613151" y="4916269"/>
            <a:ext cx="1043877" cy="646331"/>
          </a:xfrm>
          <a:prstGeom prst="rect">
            <a:avLst/>
          </a:prstGeom>
          <a:noFill/>
        </p:spPr>
        <p:txBody>
          <a:bodyPr wrap="none" rtlCol="0">
            <a:spAutoFit/>
          </a:bodyPr>
          <a:lstStyle/>
          <a:p>
            <a:pPr algn="ctr"/>
            <a:r>
              <a:rPr lang="en-US" sz="1800" b="1" dirty="0">
                <a:latin typeface="Times New Roman" panose="02020603050405020304" pitchFamily="18" charset="0"/>
                <a:cs typeface="Times New Roman" panose="02020603050405020304" pitchFamily="18" charset="0"/>
              </a:rPr>
              <a:t>Industry</a:t>
            </a:r>
          </a:p>
          <a:p>
            <a:pPr algn="ctr"/>
            <a:r>
              <a:rPr lang="en-US" sz="1800" b="1" dirty="0">
                <a:latin typeface="Times New Roman" panose="02020603050405020304" pitchFamily="18" charset="0"/>
                <a:cs typeface="Times New Roman" panose="02020603050405020304" pitchFamily="18" charset="0"/>
              </a:rPr>
              <a:t>Segment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062" y="1068815"/>
            <a:ext cx="1572829" cy="196603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8601" y="2247823"/>
            <a:ext cx="602272" cy="602272"/>
          </a:xfrm>
          <a:prstGeom prst="rect">
            <a:avLst/>
          </a:prstGeom>
        </p:spPr>
      </p:pic>
      <p:sp>
        <p:nvSpPr>
          <p:cNvPr id="120" name="Slide Number Placeholder 3"/>
          <p:cNvSpPr>
            <a:spLocks noGrp="1"/>
          </p:cNvSpPr>
          <p:nvPr>
            <p:ph type="sldNum" sz="quarter" idx="4294967295"/>
          </p:nvPr>
        </p:nvSpPr>
        <p:spPr>
          <a:xfrm>
            <a:off x="7042150" y="6477000"/>
            <a:ext cx="1905000" cy="457200"/>
          </a:xfrm>
          <a:prstGeom prst="rect">
            <a:avLst/>
          </a:prstGeom>
        </p:spPr>
        <p:txBody>
          <a:bodyPr/>
          <a:lstStyle/>
          <a:p>
            <a:pPr algn="r">
              <a:defRPr/>
            </a:pPr>
            <a:fld id="{4D6F8EAF-F09C-4ABC-A386-EB508159BD24}" type="slidenum">
              <a:rPr lang="en-US" smtClean="0"/>
              <a:pPr algn="r">
                <a:defRPr/>
              </a:pPr>
              <a:t>15</a:t>
            </a:fld>
            <a:endParaRPr lang="en-US" dirty="0"/>
          </a:p>
        </p:txBody>
      </p:sp>
      <p:grpSp>
        <p:nvGrpSpPr>
          <p:cNvPr id="121" name="Group 120"/>
          <p:cNvGrpSpPr/>
          <p:nvPr/>
        </p:nvGrpSpPr>
        <p:grpSpPr>
          <a:xfrm>
            <a:off x="2928683" y="4461308"/>
            <a:ext cx="229396" cy="492121"/>
            <a:chOff x="7344534" y="6061079"/>
            <a:chExt cx="229396" cy="492121"/>
          </a:xfrm>
        </p:grpSpPr>
        <p:sp>
          <p:nvSpPr>
            <p:cNvPr id="124" name="Rounded Rectangle 123"/>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a:off x="3055217" y="4714883"/>
            <a:ext cx="229396" cy="492121"/>
            <a:chOff x="7344534" y="6061079"/>
            <a:chExt cx="229396" cy="492121"/>
          </a:xfrm>
        </p:grpSpPr>
        <p:sp>
          <p:nvSpPr>
            <p:cNvPr id="129" name="Rounded Rectangle 128"/>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2812921" y="4672186"/>
            <a:ext cx="229396" cy="492121"/>
            <a:chOff x="7344534" y="6061079"/>
            <a:chExt cx="229396" cy="492121"/>
          </a:xfrm>
        </p:grpSpPr>
        <p:sp>
          <p:nvSpPr>
            <p:cNvPr id="134" name="Rounded Rectangle 133"/>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3127906" y="4856432"/>
            <a:ext cx="229396" cy="492121"/>
            <a:chOff x="7344534" y="6061079"/>
            <a:chExt cx="229396" cy="492121"/>
          </a:xfrm>
        </p:grpSpPr>
        <p:sp>
          <p:nvSpPr>
            <p:cNvPr id="143" name="Rounded Rectangle 142"/>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p:cNvGrpSpPr/>
          <p:nvPr/>
        </p:nvGrpSpPr>
        <p:grpSpPr>
          <a:xfrm>
            <a:off x="3280306" y="5008832"/>
            <a:ext cx="229396" cy="492121"/>
            <a:chOff x="7344534" y="6061079"/>
            <a:chExt cx="229396" cy="492121"/>
          </a:xfrm>
        </p:grpSpPr>
        <p:sp>
          <p:nvSpPr>
            <p:cNvPr id="157" name="Rounded Rectangle 156"/>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a:off x="2965321" y="4824586"/>
            <a:ext cx="229396" cy="492121"/>
            <a:chOff x="7344534" y="6061079"/>
            <a:chExt cx="229396" cy="492121"/>
          </a:xfrm>
        </p:grpSpPr>
        <p:sp>
          <p:nvSpPr>
            <p:cNvPr id="167" name="Rounded Rectangle 166"/>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p:cNvGrpSpPr/>
          <p:nvPr/>
        </p:nvGrpSpPr>
        <p:grpSpPr>
          <a:xfrm>
            <a:off x="3117721" y="4976986"/>
            <a:ext cx="229396" cy="492121"/>
            <a:chOff x="7344534" y="6061079"/>
            <a:chExt cx="229396" cy="492121"/>
          </a:xfrm>
        </p:grpSpPr>
        <p:sp>
          <p:nvSpPr>
            <p:cNvPr id="172" name="Rounded Rectangle 171"/>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p:cNvGrpSpPr/>
          <p:nvPr/>
        </p:nvGrpSpPr>
        <p:grpSpPr>
          <a:xfrm>
            <a:off x="3270121" y="5129386"/>
            <a:ext cx="229396" cy="492121"/>
            <a:chOff x="7344534" y="6061079"/>
            <a:chExt cx="229396" cy="492121"/>
          </a:xfrm>
        </p:grpSpPr>
        <p:sp>
          <p:nvSpPr>
            <p:cNvPr id="177" name="Rounded Rectangle 176"/>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TextBox 180"/>
          <p:cNvSpPr txBox="1"/>
          <p:nvPr/>
        </p:nvSpPr>
        <p:spPr>
          <a:xfrm>
            <a:off x="7059419" y="4912056"/>
            <a:ext cx="1398781" cy="646331"/>
          </a:xfrm>
          <a:prstGeom prst="rect">
            <a:avLst/>
          </a:prstGeom>
          <a:noFill/>
        </p:spPr>
        <p:txBody>
          <a:bodyPr wrap="none" rtlCol="0">
            <a:spAutoFit/>
          </a:bodyPr>
          <a:lstStyle/>
          <a:p>
            <a:pPr algn="ctr"/>
            <a:r>
              <a:rPr lang="en-US" sz="1800" b="1" dirty="0">
                <a:cs typeface="Times New Roman" panose="02020603050405020304" pitchFamily="18" charset="0"/>
              </a:rPr>
              <a:t>Addressable</a:t>
            </a:r>
          </a:p>
          <a:p>
            <a:pPr algn="ctr"/>
            <a:r>
              <a:rPr lang="en-US" sz="1800" b="1" dirty="0">
                <a:latin typeface="Times New Roman" panose="02020603050405020304" pitchFamily="18" charset="0"/>
                <a:cs typeface="Times New Roman" panose="02020603050405020304" pitchFamily="18" charset="0"/>
              </a:rPr>
              <a:t>Market</a:t>
            </a:r>
          </a:p>
        </p:txBody>
      </p:sp>
      <p:sp>
        <p:nvSpPr>
          <p:cNvPr id="182" name="TextBox 181"/>
          <p:cNvSpPr txBox="1"/>
          <p:nvPr/>
        </p:nvSpPr>
        <p:spPr>
          <a:xfrm>
            <a:off x="6530857" y="5093847"/>
            <a:ext cx="654282" cy="307777"/>
          </a:xfrm>
          <a:prstGeom prst="rect">
            <a:avLst/>
          </a:prstGeom>
          <a:noFill/>
        </p:spPr>
        <p:txBody>
          <a:bodyPr wrap="none" rtlCol="0">
            <a:spAutoFit/>
          </a:bodyPr>
          <a:lstStyle/>
          <a:p>
            <a:pPr algn="ctr"/>
            <a:r>
              <a:rPr lang="en-US" b="1" dirty="0">
                <a:cs typeface="Times New Roman" panose="02020603050405020304" pitchFamily="18" charset="0"/>
              </a:rPr>
              <a:t>- Or - </a:t>
            </a:r>
          </a:p>
        </p:txBody>
      </p:sp>
      <p:sp>
        <p:nvSpPr>
          <p:cNvPr id="151" name="TextBox 150">
            <a:extLst>
              <a:ext uri="{FF2B5EF4-FFF2-40B4-BE49-F238E27FC236}">
                <a16:creationId xmlns:a16="http://schemas.microsoft.com/office/drawing/2014/main" id="{55B7EEBB-3428-4D7B-89D9-9ABD37EC01FF}"/>
              </a:ext>
            </a:extLst>
          </p:cNvPr>
          <p:cNvSpPr txBox="1"/>
          <p:nvPr/>
        </p:nvSpPr>
        <p:spPr>
          <a:xfrm>
            <a:off x="4622501" y="1221752"/>
            <a:ext cx="4324649" cy="1477328"/>
          </a:xfrm>
          <a:prstGeom prst="rect">
            <a:avLst/>
          </a:prstGeom>
          <a:noFill/>
        </p:spPr>
        <p:txBody>
          <a:bodyPr wrap="square" rtlCol="0">
            <a:spAutoFit/>
          </a:bodyPr>
          <a:lstStyle/>
          <a:p>
            <a:r>
              <a:rPr lang="en-US" sz="1800" b="1" dirty="0">
                <a:solidFill>
                  <a:srgbClr val="FF0000"/>
                </a:solidFill>
              </a:rPr>
              <a:t>Who the business serves.</a:t>
            </a:r>
          </a:p>
          <a:p>
            <a:r>
              <a:rPr lang="en-US" sz="1800" b="1" dirty="0">
                <a:solidFill>
                  <a:srgbClr val="FF0000"/>
                </a:solidFill>
              </a:rPr>
              <a:t>For an “innovation” this is the “Adopter”</a:t>
            </a:r>
          </a:p>
          <a:p>
            <a:r>
              <a:rPr lang="en-US" sz="1800" dirty="0">
                <a:solidFill>
                  <a:srgbClr val="FF0000"/>
                </a:solidFill>
              </a:rPr>
              <a:t>(“</a:t>
            </a:r>
            <a:r>
              <a:rPr lang="en-US" sz="1800" dirty="0" err="1">
                <a:solidFill>
                  <a:srgbClr val="FF0000"/>
                </a:solidFill>
              </a:rPr>
              <a:t>Entrepreneural</a:t>
            </a:r>
            <a:r>
              <a:rPr lang="en-US" sz="1800" dirty="0">
                <a:solidFill>
                  <a:srgbClr val="FF0000"/>
                </a:solidFill>
              </a:rPr>
              <a:t> Arch” book says “owner of the problem” that business is serving… poor word choice)</a:t>
            </a:r>
          </a:p>
        </p:txBody>
      </p:sp>
      <p:pic>
        <p:nvPicPr>
          <p:cNvPr id="7" name="Audio 6">
            <a:hlinkClick r:id="" action="ppaction://media"/>
            <a:extLst>
              <a:ext uri="{FF2B5EF4-FFF2-40B4-BE49-F238E27FC236}">
                <a16:creationId xmlns:a16="http://schemas.microsoft.com/office/drawing/2014/main" id="{D06EC78F-EAC7-4489-8D02-EA2DF3BA7A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546722612"/>
      </p:ext>
    </p:extLst>
  </p:cSld>
  <p:clrMapOvr>
    <a:masterClrMapping/>
  </p:clrMapOvr>
  <mc:AlternateContent xmlns:mc="http://schemas.openxmlformats.org/markup-compatibility/2006">
    <mc:Choice xmlns:p14="http://schemas.microsoft.com/office/powerpoint/2010/main" Requires="p14">
      <p:transition spd="slow" p14:dur="2000" advTm="82308"/>
    </mc:Choice>
    <mc:Fallback>
      <p:transition spd="slow" advTm="8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086999" y="2566001"/>
            <a:ext cx="7711033" cy="20380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1086999" y="2996598"/>
            <a:ext cx="7711033" cy="20380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1093568" y="3017520"/>
            <a:ext cx="7898032" cy="2314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imes New Roman" pitchFamily="18" charset="0"/>
            </a:endParaRPr>
          </a:p>
        </p:txBody>
      </p:sp>
      <p:sp>
        <p:nvSpPr>
          <p:cNvPr id="12" name="Rectangle 11"/>
          <p:cNvSpPr/>
          <p:nvPr/>
        </p:nvSpPr>
        <p:spPr bwMode="auto">
          <a:xfrm>
            <a:off x="1086999" y="3200400"/>
            <a:ext cx="7893913" cy="24918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1103866" y="0"/>
            <a:ext cx="8229600" cy="808038"/>
          </a:xfrm>
        </p:spPr>
        <p:txBody>
          <a:bodyPr/>
          <a:lstStyle/>
          <a:p>
            <a:r>
              <a:rPr lang="en-029" dirty="0"/>
              <a:t>Every Business:  4 Components </a:t>
            </a:r>
            <a:endParaRPr lang="en-US" dirty="0"/>
          </a:p>
        </p:txBody>
      </p:sp>
      <p:sp>
        <p:nvSpPr>
          <p:cNvPr id="5" name="TextBox 4"/>
          <p:cNvSpPr txBox="1"/>
          <p:nvPr/>
        </p:nvSpPr>
        <p:spPr>
          <a:xfrm>
            <a:off x="4669551" y="2285762"/>
            <a:ext cx="1702710" cy="1169551"/>
          </a:xfrm>
          <a:prstGeom prst="rect">
            <a:avLst/>
          </a:prstGeom>
          <a:noFill/>
        </p:spPr>
        <p:txBody>
          <a:bodyPr wrap="none" rtlCol="0">
            <a:spAutoFit/>
          </a:bodyPr>
          <a:lstStyle/>
          <a:p>
            <a:r>
              <a:rPr lang="en-US" b="1" u="sng" dirty="0"/>
              <a:t>Activity (what/how)</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US" dirty="0"/>
              <a:t>Approach</a:t>
            </a:r>
          </a:p>
          <a:p>
            <a:pPr marL="342900" indent="-342900">
              <a:buFont typeface="Arial" pitchFamily="34" charset="0"/>
              <a:buChar char="•"/>
            </a:pPr>
            <a:r>
              <a:rPr lang="en-US" dirty="0"/>
              <a:t>Offering/Action</a:t>
            </a:r>
          </a:p>
        </p:txBody>
      </p:sp>
      <p:sp>
        <p:nvSpPr>
          <p:cNvPr id="15" name="TextBox 14"/>
          <p:cNvSpPr txBox="1"/>
          <p:nvPr/>
        </p:nvSpPr>
        <p:spPr>
          <a:xfrm>
            <a:off x="2801250" y="2285762"/>
            <a:ext cx="1694695" cy="1169551"/>
          </a:xfrm>
          <a:prstGeom prst="rect">
            <a:avLst/>
          </a:prstGeom>
          <a:noFill/>
        </p:spPr>
        <p:txBody>
          <a:bodyPr wrap="none" rtlCol="0">
            <a:spAutoFit/>
          </a:bodyPr>
          <a:lstStyle/>
          <a:p>
            <a:r>
              <a:rPr lang="en-US" b="1" u="sng" dirty="0"/>
              <a:t>Motive (why)</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cxnSp>
        <p:nvCxnSpPr>
          <p:cNvPr id="23" name="Straight Arrow Connector 22"/>
          <p:cNvCxnSpPr/>
          <p:nvPr/>
        </p:nvCxnSpPr>
        <p:spPr bwMode="auto">
          <a:xfrm>
            <a:off x="980288" y="2491844"/>
            <a:ext cx="0" cy="937156"/>
          </a:xfrm>
          <a:prstGeom prst="straightConnector1">
            <a:avLst/>
          </a:prstGeom>
          <a:solidFill>
            <a:schemeClr val="accent1"/>
          </a:solidFill>
          <a:ln w="28575" cap="flat" cmpd="sng" algn="ctr">
            <a:solidFill>
              <a:schemeClr val="bg2"/>
            </a:solidFill>
            <a:prstDash val="solid"/>
            <a:round/>
            <a:headEnd type="arrow" w="med" len="med"/>
            <a:tailEnd type="arrow" w="med" len="med"/>
          </a:ln>
          <a:effectLst/>
        </p:spPr>
      </p:cxnSp>
      <p:sp>
        <p:nvSpPr>
          <p:cNvPr id="24" name="TextBox 23"/>
          <p:cNvSpPr txBox="1"/>
          <p:nvPr/>
        </p:nvSpPr>
        <p:spPr>
          <a:xfrm rot="16200000">
            <a:off x="76873" y="2731533"/>
            <a:ext cx="1435008" cy="307777"/>
          </a:xfrm>
          <a:prstGeom prst="rect">
            <a:avLst/>
          </a:prstGeom>
          <a:noFill/>
        </p:spPr>
        <p:txBody>
          <a:bodyPr wrap="none" rtlCol="0">
            <a:spAutoFit/>
          </a:bodyPr>
          <a:lstStyle/>
          <a:p>
            <a:r>
              <a:rPr lang="en-US" b="1" dirty="0"/>
              <a:t>Zooming In/Out</a:t>
            </a:r>
          </a:p>
        </p:txBody>
      </p:sp>
      <p:sp>
        <p:nvSpPr>
          <p:cNvPr id="25" name="TextBox 24"/>
          <p:cNvSpPr txBox="1"/>
          <p:nvPr/>
        </p:nvSpPr>
        <p:spPr>
          <a:xfrm>
            <a:off x="6691675" y="2285762"/>
            <a:ext cx="2307042" cy="1600438"/>
          </a:xfrm>
          <a:prstGeom prst="rect">
            <a:avLst/>
          </a:prstGeom>
          <a:noFill/>
        </p:spPr>
        <p:txBody>
          <a:bodyPr wrap="none" rtlCol="0">
            <a:spAutoFit/>
          </a:bodyPr>
          <a:lstStyle/>
          <a:p>
            <a:r>
              <a:rPr lang="en-US" b="1" u="sng" dirty="0"/>
              <a:t>Monetization</a:t>
            </a:r>
          </a:p>
          <a:p>
            <a:pPr marL="342900" indent="-342900">
              <a:buFont typeface="Arial" pitchFamily="34" charset="0"/>
              <a:buChar char="•"/>
            </a:pPr>
            <a:r>
              <a:rPr lang="en-US" dirty="0"/>
              <a:t>Potential to create value</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US" dirty="0" err="1"/>
              <a:t>Investability</a:t>
            </a:r>
            <a:r>
              <a:rPr lang="en-US" dirty="0"/>
              <a:t> Analysis</a:t>
            </a:r>
          </a:p>
        </p:txBody>
      </p:sp>
      <p:sp>
        <p:nvSpPr>
          <p:cNvPr id="1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16</a:t>
            </a:fld>
            <a:endParaRPr lang="en-US" dirty="0"/>
          </a:p>
        </p:txBody>
      </p:sp>
      <p:sp>
        <p:nvSpPr>
          <p:cNvPr id="29" name="TextBox 28"/>
          <p:cNvSpPr txBox="1"/>
          <p:nvPr/>
        </p:nvSpPr>
        <p:spPr>
          <a:xfrm>
            <a:off x="1103866" y="2285762"/>
            <a:ext cx="1805302" cy="1169551"/>
          </a:xfrm>
          <a:prstGeom prst="rect">
            <a:avLst/>
          </a:prstGeom>
          <a:noFill/>
        </p:spPr>
        <p:txBody>
          <a:bodyPr wrap="none" rtlCol="0">
            <a:spAutoFit/>
          </a:bodyPr>
          <a:lstStyle/>
          <a:p>
            <a:r>
              <a:rPr lang="en-US" b="1" u="sng" dirty="0"/>
              <a:t>Owner (who)</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sp>
        <p:nvSpPr>
          <p:cNvPr id="7" name="Rectangle 6"/>
          <p:cNvSpPr/>
          <p:nvPr/>
        </p:nvSpPr>
        <p:spPr bwMode="auto">
          <a:xfrm>
            <a:off x="1097687" y="2769803"/>
            <a:ext cx="7883225" cy="201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nvGrpSpPr>
          <p:cNvPr id="3" name="Group 2"/>
          <p:cNvGrpSpPr/>
          <p:nvPr/>
        </p:nvGrpSpPr>
        <p:grpSpPr>
          <a:xfrm>
            <a:off x="278255" y="2667000"/>
            <a:ext cx="407545" cy="292100"/>
            <a:chOff x="1436732" y="5156201"/>
            <a:chExt cx="998190" cy="715434"/>
          </a:xfrm>
        </p:grpSpPr>
        <p:sp>
          <p:nvSpPr>
            <p:cNvPr id="21" name="Oval 20"/>
            <p:cNvSpPr/>
            <p:nvPr/>
          </p:nvSpPr>
          <p:spPr>
            <a:xfrm>
              <a:off x="1834666" y="5156201"/>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206322" y="5355168"/>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834666" y="5643035"/>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36732" y="5448301"/>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a:stCxn id="30" idx="7"/>
              <a:endCxn id="21" idx="3"/>
            </p:cNvCxnSpPr>
            <p:nvPr/>
          </p:nvCxnSpPr>
          <p:spPr>
            <a:xfrm flipV="1">
              <a:off x="1631854" y="5351323"/>
              <a:ext cx="236290" cy="130456"/>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5"/>
              <a:endCxn id="26" idx="1"/>
            </p:cNvCxnSpPr>
            <p:nvPr/>
          </p:nvCxnSpPr>
          <p:spPr>
            <a:xfrm>
              <a:off x="2029788" y="5351323"/>
              <a:ext cx="210012" cy="37323"/>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8" idx="6"/>
            </p:cNvCxnSpPr>
            <p:nvPr/>
          </p:nvCxnSpPr>
          <p:spPr>
            <a:xfrm flipV="1">
              <a:off x="2063266" y="5562601"/>
              <a:ext cx="176534" cy="194734"/>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8" idx="0"/>
              <a:endCxn id="21" idx="4"/>
            </p:cNvCxnSpPr>
            <p:nvPr/>
          </p:nvCxnSpPr>
          <p:spPr>
            <a:xfrm flipV="1">
              <a:off x="1948966" y="5384801"/>
              <a:ext cx="0" cy="258234"/>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8" idx="2"/>
              <a:endCxn id="30" idx="5"/>
            </p:cNvCxnSpPr>
            <p:nvPr/>
          </p:nvCxnSpPr>
          <p:spPr>
            <a:xfrm flipH="1" flipV="1">
              <a:off x="1631854" y="5643423"/>
              <a:ext cx="202812" cy="113912"/>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152400" y="2920046"/>
            <a:ext cx="242433" cy="204154"/>
            <a:chOff x="6193868" y="609600"/>
            <a:chExt cx="1447800" cy="1219200"/>
          </a:xfrm>
          <a:solidFill>
            <a:srgbClr val="4F81BD"/>
          </a:solidFill>
        </p:grpSpPr>
        <p:sp>
          <p:nvSpPr>
            <p:cNvPr id="49" name="Rectangle 48"/>
            <p:cNvSpPr/>
            <p:nvPr/>
          </p:nvSpPr>
          <p:spPr>
            <a:xfrm>
              <a:off x="6193868" y="1143000"/>
              <a:ext cx="1447800" cy="6858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295740" y="1295400"/>
              <a:ext cx="1283812" cy="152400"/>
              <a:chOff x="6295740" y="1295400"/>
              <a:chExt cx="1283812" cy="152400"/>
            </a:xfrm>
            <a:grpFill/>
          </p:grpSpPr>
          <p:sp>
            <p:nvSpPr>
              <p:cNvPr id="59" name="Rectangle 58"/>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305550" y="1523458"/>
              <a:ext cx="1283812" cy="152400"/>
              <a:chOff x="6295740" y="1295400"/>
              <a:chExt cx="1283812" cy="152400"/>
            </a:xfrm>
            <a:grpFill/>
          </p:grpSpPr>
          <p:sp>
            <p:nvSpPr>
              <p:cNvPr id="53" name="Rectangle 52"/>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rapezoid 51"/>
            <p:cNvSpPr/>
            <p:nvPr/>
          </p:nvSpPr>
          <p:spPr>
            <a:xfrm>
              <a:off x="6218516" y="609600"/>
              <a:ext cx="258484" cy="533400"/>
            </a:xfrm>
            <a:prstGeom prst="trapezoid">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flipH="1">
            <a:off x="441322" y="3222203"/>
            <a:ext cx="92078" cy="197534"/>
            <a:chOff x="7344534" y="6061079"/>
            <a:chExt cx="229396" cy="492121"/>
          </a:xfrm>
        </p:grpSpPr>
        <p:sp>
          <p:nvSpPr>
            <p:cNvPr id="66" name="Rounded Rectangle 65"/>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3" y="2286000"/>
            <a:ext cx="364147" cy="455185"/>
          </a:xfrm>
          <a:prstGeom prst="rect">
            <a:avLst/>
          </a:prstGeom>
        </p:spPr>
      </p:pic>
      <p:sp>
        <p:nvSpPr>
          <p:cNvPr id="6" name="TextBox 5"/>
          <p:cNvSpPr txBox="1"/>
          <p:nvPr/>
        </p:nvSpPr>
        <p:spPr>
          <a:xfrm>
            <a:off x="1576398" y="1143000"/>
            <a:ext cx="5695855" cy="830997"/>
          </a:xfrm>
          <a:prstGeom prst="rect">
            <a:avLst/>
          </a:prstGeom>
          <a:noFill/>
        </p:spPr>
        <p:txBody>
          <a:bodyPr wrap="none" rtlCol="0">
            <a:spAutoFit/>
          </a:bodyPr>
          <a:lstStyle/>
          <a:p>
            <a:pPr algn="ctr"/>
            <a:r>
              <a:rPr lang="en-US" sz="1600" b="1" dirty="0"/>
              <a:t>Each Business Component can be zoomed in </a:t>
            </a:r>
          </a:p>
          <a:p>
            <a:pPr algn="ctr"/>
            <a:r>
              <a:rPr lang="en-US" sz="1600" b="1" dirty="0"/>
              <a:t>to 4 different levels by increasingly narrowing the field of view </a:t>
            </a:r>
          </a:p>
          <a:p>
            <a:pPr algn="ctr"/>
            <a:r>
              <a:rPr lang="en-US" sz="1600" b="1" dirty="0"/>
              <a:t>to reveal the specific elements at that level</a:t>
            </a:r>
          </a:p>
        </p:txBody>
      </p:sp>
      <p:sp>
        <p:nvSpPr>
          <p:cNvPr id="4" name="TextBox 3"/>
          <p:cNvSpPr txBox="1"/>
          <p:nvPr/>
        </p:nvSpPr>
        <p:spPr>
          <a:xfrm>
            <a:off x="1295399" y="4038600"/>
            <a:ext cx="1997406" cy="307777"/>
          </a:xfrm>
          <a:prstGeom prst="rect">
            <a:avLst/>
          </a:prstGeom>
          <a:noFill/>
        </p:spPr>
        <p:txBody>
          <a:bodyPr wrap="none" rtlCol="0">
            <a:spAutoFit/>
          </a:bodyPr>
          <a:lstStyle/>
          <a:p>
            <a:r>
              <a:rPr lang="en-US" dirty="0"/>
              <a:t>* Or Addressable Market</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cxnSp>
        <p:nvCxnSpPr>
          <p:cNvPr id="70" name="Straight Connector 69">
            <a:extLst>
              <a:ext uri="{FF2B5EF4-FFF2-40B4-BE49-F238E27FC236}">
                <a16:creationId xmlns:a16="http://schemas.microsoft.com/office/drawing/2014/main" id="{3395795A-E71A-4F8A-A6F7-BAEA073CA9A3}"/>
              </a:ext>
            </a:extLst>
          </p:cNvPr>
          <p:cNvCxnSpPr/>
          <p:nvPr/>
        </p:nvCxnSpPr>
        <p:spPr bwMode="auto">
          <a:xfrm flipV="1">
            <a:off x="1093568" y="2362200"/>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72" name="TextBox 71">
            <a:extLst>
              <a:ext uri="{FF2B5EF4-FFF2-40B4-BE49-F238E27FC236}">
                <a16:creationId xmlns:a16="http://schemas.microsoft.com/office/drawing/2014/main" id="{1DC4C166-E194-4C3C-AC1B-2D2631F6A270}"/>
              </a:ext>
            </a:extLst>
          </p:cNvPr>
          <p:cNvSpPr txBox="1"/>
          <p:nvPr/>
        </p:nvSpPr>
        <p:spPr>
          <a:xfrm>
            <a:off x="685800" y="1966291"/>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140296816"/>
      </p:ext>
    </p:extLst>
  </p:cSld>
  <p:clrMapOvr>
    <a:masterClrMapping/>
  </p:clrMapOvr>
  <mc:AlternateContent xmlns:mc="http://schemas.openxmlformats.org/markup-compatibility/2006" xmlns:p14="http://schemas.microsoft.com/office/powerpoint/2010/main">
    <mc:Choice Requires="p14">
      <p:transition spd="slow" p14:dur="2000" advTm="106494"/>
    </mc:Choice>
    <mc:Fallback xmlns="">
      <p:transition spd="slow" advTm="106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086999" y="2566001"/>
            <a:ext cx="7711033" cy="20380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1086999" y="2996598"/>
            <a:ext cx="7711033" cy="20380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1093568" y="3017520"/>
            <a:ext cx="7898032" cy="2314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imes New Roman" pitchFamily="18" charset="0"/>
            </a:endParaRPr>
          </a:p>
        </p:txBody>
      </p:sp>
      <p:sp>
        <p:nvSpPr>
          <p:cNvPr id="12" name="Rectangle 11"/>
          <p:cNvSpPr/>
          <p:nvPr/>
        </p:nvSpPr>
        <p:spPr bwMode="auto">
          <a:xfrm>
            <a:off x="1086999" y="3200400"/>
            <a:ext cx="7893913" cy="24918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1103866" y="0"/>
            <a:ext cx="8229600" cy="808038"/>
          </a:xfrm>
        </p:spPr>
        <p:txBody>
          <a:bodyPr/>
          <a:lstStyle/>
          <a:p>
            <a:r>
              <a:rPr lang="en-029" dirty="0"/>
              <a:t>Every Business:  4 Components </a:t>
            </a:r>
            <a:endParaRPr lang="en-US" dirty="0"/>
          </a:p>
        </p:txBody>
      </p:sp>
      <p:sp>
        <p:nvSpPr>
          <p:cNvPr id="5" name="TextBox 4"/>
          <p:cNvSpPr txBox="1"/>
          <p:nvPr/>
        </p:nvSpPr>
        <p:spPr>
          <a:xfrm>
            <a:off x="4669551" y="2285762"/>
            <a:ext cx="1702710" cy="1169551"/>
          </a:xfrm>
          <a:prstGeom prst="rect">
            <a:avLst/>
          </a:prstGeom>
          <a:noFill/>
        </p:spPr>
        <p:txBody>
          <a:bodyPr wrap="none" rtlCol="0">
            <a:spAutoFit/>
          </a:bodyPr>
          <a:lstStyle/>
          <a:p>
            <a:r>
              <a:rPr lang="en-US" b="1" u="sng" dirty="0"/>
              <a:t>Activity (what/how)</a:t>
            </a:r>
          </a:p>
          <a:p>
            <a:pPr marL="342900" indent="-342900">
              <a:buFont typeface="Arial" pitchFamily="34" charset="0"/>
              <a:buChar char="•"/>
            </a:pPr>
            <a:r>
              <a:rPr lang="en-US" dirty="0"/>
              <a:t>Opening</a:t>
            </a:r>
          </a:p>
          <a:p>
            <a:pPr marL="342900" indent="-342900">
              <a:buFont typeface="Arial" pitchFamily="34" charset="0"/>
              <a:buChar char="•"/>
            </a:pPr>
            <a:r>
              <a:rPr lang="en-US" dirty="0"/>
              <a:t>Capabilities</a:t>
            </a:r>
          </a:p>
          <a:p>
            <a:pPr marL="342900" indent="-342900">
              <a:buFont typeface="Arial" pitchFamily="34" charset="0"/>
              <a:buChar char="•"/>
            </a:pPr>
            <a:r>
              <a:rPr lang="en-US" dirty="0"/>
              <a:t>Approach</a:t>
            </a:r>
          </a:p>
          <a:p>
            <a:pPr marL="342900" indent="-342900">
              <a:buFont typeface="Arial" pitchFamily="34" charset="0"/>
              <a:buChar char="•"/>
            </a:pPr>
            <a:r>
              <a:rPr lang="en-US" dirty="0"/>
              <a:t>Offering/Action</a:t>
            </a:r>
          </a:p>
        </p:txBody>
      </p:sp>
      <p:sp>
        <p:nvSpPr>
          <p:cNvPr id="15" name="TextBox 14"/>
          <p:cNvSpPr txBox="1"/>
          <p:nvPr/>
        </p:nvSpPr>
        <p:spPr>
          <a:xfrm>
            <a:off x="2801250" y="2285762"/>
            <a:ext cx="1694695" cy="1169551"/>
          </a:xfrm>
          <a:prstGeom prst="rect">
            <a:avLst/>
          </a:prstGeom>
          <a:noFill/>
        </p:spPr>
        <p:txBody>
          <a:bodyPr wrap="none" rtlCol="0">
            <a:spAutoFit/>
          </a:bodyPr>
          <a:lstStyle/>
          <a:p>
            <a:r>
              <a:rPr lang="en-US" b="1" u="sng" dirty="0"/>
              <a:t>Motive (why)</a:t>
            </a:r>
          </a:p>
          <a:p>
            <a:pPr marL="285750" indent="-285750">
              <a:buFont typeface="Arial" pitchFamily="34" charset="0"/>
              <a:buChar char="•"/>
            </a:pPr>
            <a:r>
              <a:rPr lang="en-US" dirty="0"/>
              <a:t>Macro Driver</a:t>
            </a:r>
          </a:p>
          <a:p>
            <a:pPr marL="285750" indent="-285750">
              <a:buFont typeface="Arial" pitchFamily="34" charset="0"/>
              <a:buChar char="•"/>
            </a:pPr>
            <a:r>
              <a:rPr lang="en-US" dirty="0"/>
              <a:t>General Problem</a:t>
            </a:r>
          </a:p>
          <a:p>
            <a:pPr marL="285750" indent="-285750">
              <a:buFont typeface="Arial" pitchFamily="34" charset="0"/>
              <a:buChar char="•"/>
            </a:pPr>
            <a:r>
              <a:rPr lang="en-US" dirty="0"/>
              <a:t>Specific Issue</a:t>
            </a:r>
          </a:p>
          <a:p>
            <a:pPr marL="285750" indent="-285750">
              <a:buFont typeface="Arial" pitchFamily="34" charset="0"/>
              <a:buChar char="•"/>
            </a:pPr>
            <a:r>
              <a:rPr lang="en-US" dirty="0"/>
              <a:t>Need/Desire</a:t>
            </a:r>
          </a:p>
        </p:txBody>
      </p:sp>
      <p:cxnSp>
        <p:nvCxnSpPr>
          <p:cNvPr id="23" name="Straight Arrow Connector 22"/>
          <p:cNvCxnSpPr/>
          <p:nvPr/>
        </p:nvCxnSpPr>
        <p:spPr bwMode="auto">
          <a:xfrm>
            <a:off x="980288" y="2491844"/>
            <a:ext cx="0" cy="937156"/>
          </a:xfrm>
          <a:prstGeom prst="straightConnector1">
            <a:avLst/>
          </a:prstGeom>
          <a:solidFill>
            <a:schemeClr val="accent1"/>
          </a:solidFill>
          <a:ln w="28575" cap="flat" cmpd="sng" algn="ctr">
            <a:solidFill>
              <a:schemeClr val="bg2"/>
            </a:solidFill>
            <a:prstDash val="solid"/>
            <a:round/>
            <a:headEnd type="arrow" w="med" len="med"/>
            <a:tailEnd type="arrow" w="med" len="med"/>
          </a:ln>
          <a:effectLst/>
        </p:spPr>
      </p:cxnSp>
      <p:sp>
        <p:nvSpPr>
          <p:cNvPr id="24" name="TextBox 23"/>
          <p:cNvSpPr txBox="1"/>
          <p:nvPr/>
        </p:nvSpPr>
        <p:spPr>
          <a:xfrm rot="16200000">
            <a:off x="76873" y="2731533"/>
            <a:ext cx="1435008" cy="307777"/>
          </a:xfrm>
          <a:prstGeom prst="rect">
            <a:avLst/>
          </a:prstGeom>
          <a:noFill/>
        </p:spPr>
        <p:txBody>
          <a:bodyPr wrap="none" rtlCol="0">
            <a:spAutoFit/>
          </a:bodyPr>
          <a:lstStyle/>
          <a:p>
            <a:r>
              <a:rPr lang="en-US" b="1" dirty="0"/>
              <a:t>Zooming In/Out</a:t>
            </a:r>
          </a:p>
        </p:txBody>
      </p:sp>
      <p:sp>
        <p:nvSpPr>
          <p:cNvPr id="25" name="TextBox 24"/>
          <p:cNvSpPr txBox="1"/>
          <p:nvPr/>
        </p:nvSpPr>
        <p:spPr>
          <a:xfrm>
            <a:off x="6691675" y="2285762"/>
            <a:ext cx="2307042" cy="1600438"/>
          </a:xfrm>
          <a:prstGeom prst="rect">
            <a:avLst/>
          </a:prstGeom>
          <a:noFill/>
        </p:spPr>
        <p:txBody>
          <a:bodyPr wrap="none" rtlCol="0">
            <a:spAutoFit/>
          </a:bodyPr>
          <a:lstStyle/>
          <a:p>
            <a:r>
              <a:rPr lang="en-US" b="1" u="sng" dirty="0"/>
              <a:t>Monetization</a:t>
            </a:r>
          </a:p>
          <a:p>
            <a:pPr marL="342900" indent="-342900">
              <a:buFont typeface="Arial" pitchFamily="34" charset="0"/>
              <a:buChar char="•"/>
            </a:pPr>
            <a:r>
              <a:rPr lang="en-US" dirty="0"/>
              <a:t>Potential to create value</a:t>
            </a:r>
          </a:p>
          <a:p>
            <a:pPr marL="342900" indent="-342900">
              <a:buFont typeface="Arial" pitchFamily="34" charset="0"/>
              <a:buChar char="•"/>
            </a:pPr>
            <a:r>
              <a:rPr lang="en-US" dirty="0"/>
              <a:t>Create value</a:t>
            </a:r>
          </a:p>
          <a:p>
            <a:pPr marL="342900" indent="-342900">
              <a:buFont typeface="Arial" pitchFamily="34" charset="0"/>
              <a:buChar char="•"/>
            </a:pPr>
            <a:r>
              <a:rPr lang="en-US" dirty="0"/>
              <a:t>H. Value / Capture value</a:t>
            </a:r>
          </a:p>
          <a:p>
            <a:pPr marL="342900" indent="-342900">
              <a:buFont typeface="Arial" pitchFamily="34" charset="0"/>
              <a:buChar char="•"/>
            </a:pPr>
            <a:r>
              <a:rPr lang="en-US" dirty="0"/>
              <a:t>Revenue model</a:t>
            </a:r>
          </a:p>
          <a:p>
            <a:pPr marL="342900" indent="-342900">
              <a:buFont typeface="Arial" pitchFamily="34" charset="0"/>
              <a:buChar char="•"/>
            </a:pPr>
            <a:r>
              <a:rPr lang="en-US" dirty="0"/>
              <a:t>Margin Assessment</a:t>
            </a:r>
          </a:p>
          <a:p>
            <a:pPr marL="342900" indent="-342900">
              <a:buFont typeface="Arial" pitchFamily="34" charset="0"/>
              <a:buChar char="•"/>
            </a:pPr>
            <a:r>
              <a:rPr lang="en-US" dirty="0" err="1"/>
              <a:t>Investability</a:t>
            </a:r>
            <a:r>
              <a:rPr lang="en-US" dirty="0"/>
              <a:t> Analysis</a:t>
            </a:r>
          </a:p>
        </p:txBody>
      </p:sp>
      <p:sp>
        <p:nvSpPr>
          <p:cNvPr id="1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17</a:t>
            </a:fld>
            <a:endParaRPr lang="en-US" dirty="0"/>
          </a:p>
        </p:txBody>
      </p:sp>
      <p:sp>
        <p:nvSpPr>
          <p:cNvPr id="29" name="TextBox 28"/>
          <p:cNvSpPr txBox="1"/>
          <p:nvPr/>
        </p:nvSpPr>
        <p:spPr>
          <a:xfrm>
            <a:off x="1103866" y="2285762"/>
            <a:ext cx="1805302" cy="1169551"/>
          </a:xfrm>
          <a:prstGeom prst="rect">
            <a:avLst/>
          </a:prstGeom>
          <a:noFill/>
        </p:spPr>
        <p:txBody>
          <a:bodyPr wrap="none" rtlCol="0">
            <a:spAutoFit/>
          </a:bodyPr>
          <a:lstStyle/>
          <a:p>
            <a:r>
              <a:rPr lang="en-US" b="1" u="sng" dirty="0"/>
              <a:t>Owner (who)</a:t>
            </a:r>
          </a:p>
          <a:p>
            <a:pPr marL="285750" indent="-285750">
              <a:buFont typeface="Arial" pitchFamily="34" charset="0"/>
              <a:buChar char="•"/>
            </a:pPr>
            <a:r>
              <a:rPr lang="en-US" dirty="0"/>
              <a:t>Society</a:t>
            </a:r>
          </a:p>
          <a:p>
            <a:pPr marL="285750" indent="-285750">
              <a:buFont typeface="Arial" pitchFamily="34" charset="0"/>
              <a:buChar char="•"/>
            </a:pPr>
            <a:r>
              <a:rPr lang="en-US" dirty="0"/>
              <a:t>Industry</a:t>
            </a:r>
          </a:p>
          <a:p>
            <a:pPr marL="285750" indent="-285750">
              <a:buFont typeface="Arial" pitchFamily="34" charset="0"/>
              <a:buChar char="•"/>
            </a:pPr>
            <a:r>
              <a:rPr lang="en-US" dirty="0"/>
              <a:t>Industry segment*</a:t>
            </a:r>
          </a:p>
          <a:p>
            <a:pPr marL="285750" indent="-285750">
              <a:buFont typeface="Arial" pitchFamily="34" charset="0"/>
              <a:buChar char="•"/>
            </a:pPr>
            <a:r>
              <a:rPr lang="en-US" dirty="0"/>
              <a:t>Customer</a:t>
            </a:r>
          </a:p>
        </p:txBody>
      </p:sp>
      <p:sp>
        <p:nvSpPr>
          <p:cNvPr id="7" name="Rectangle 6"/>
          <p:cNvSpPr/>
          <p:nvPr/>
        </p:nvSpPr>
        <p:spPr bwMode="auto">
          <a:xfrm>
            <a:off x="1097687" y="2769803"/>
            <a:ext cx="7883225" cy="201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nvGrpSpPr>
          <p:cNvPr id="3" name="Group 2"/>
          <p:cNvGrpSpPr/>
          <p:nvPr/>
        </p:nvGrpSpPr>
        <p:grpSpPr>
          <a:xfrm>
            <a:off x="278255" y="2667000"/>
            <a:ext cx="407545" cy="292100"/>
            <a:chOff x="1436732" y="5156201"/>
            <a:chExt cx="998190" cy="715434"/>
          </a:xfrm>
        </p:grpSpPr>
        <p:sp>
          <p:nvSpPr>
            <p:cNvPr id="21" name="Oval 20"/>
            <p:cNvSpPr/>
            <p:nvPr/>
          </p:nvSpPr>
          <p:spPr>
            <a:xfrm>
              <a:off x="1834666" y="5156201"/>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206322" y="5355168"/>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834666" y="5643035"/>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36732" y="5448301"/>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a:stCxn id="30" idx="7"/>
              <a:endCxn id="21" idx="3"/>
            </p:cNvCxnSpPr>
            <p:nvPr/>
          </p:nvCxnSpPr>
          <p:spPr>
            <a:xfrm flipV="1">
              <a:off x="1631854" y="5351323"/>
              <a:ext cx="236290" cy="130456"/>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5"/>
              <a:endCxn id="26" idx="1"/>
            </p:cNvCxnSpPr>
            <p:nvPr/>
          </p:nvCxnSpPr>
          <p:spPr>
            <a:xfrm>
              <a:off x="2029788" y="5351323"/>
              <a:ext cx="210012" cy="37323"/>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8" idx="6"/>
            </p:cNvCxnSpPr>
            <p:nvPr/>
          </p:nvCxnSpPr>
          <p:spPr>
            <a:xfrm flipV="1">
              <a:off x="2063266" y="5562601"/>
              <a:ext cx="176534" cy="194734"/>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8" idx="0"/>
              <a:endCxn id="21" idx="4"/>
            </p:cNvCxnSpPr>
            <p:nvPr/>
          </p:nvCxnSpPr>
          <p:spPr>
            <a:xfrm flipV="1">
              <a:off x="1948966" y="5384801"/>
              <a:ext cx="0" cy="258234"/>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8" idx="2"/>
              <a:endCxn id="30" idx="5"/>
            </p:cNvCxnSpPr>
            <p:nvPr/>
          </p:nvCxnSpPr>
          <p:spPr>
            <a:xfrm flipH="1" flipV="1">
              <a:off x="1631854" y="5643423"/>
              <a:ext cx="202812" cy="113912"/>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152400" y="2920046"/>
            <a:ext cx="242433" cy="204154"/>
            <a:chOff x="6193868" y="609600"/>
            <a:chExt cx="1447800" cy="1219200"/>
          </a:xfrm>
          <a:solidFill>
            <a:srgbClr val="4F81BD"/>
          </a:solidFill>
        </p:grpSpPr>
        <p:sp>
          <p:nvSpPr>
            <p:cNvPr id="49" name="Rectangle 48"/>
            <p:cNvSpPr/>
            <p:nvPr/>
          </p:nvSpPr>
          <p:spPr>
            <a:xfrm>
              <a:off x="6193868" y="1143000"/>
              <a:ext cx="1447800" cy="6858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295740" y="1295400"/>
              <a:ext cx="1283812" cy="152400"/>
              <a:chOff x="6295740" y="1295400"/>
              <a:chExt cx="1283812" cy="152400"/>
            </a:xfrm>
            <a:grpFill/>
          </p:grpSpPr>
          <p:sp>
            <p:nvSpPr>
              <p:cNvPr id="59" name="Rectangle 58"/>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305550" y="1523458"/>
              <a:ext cx="1283812" cy="152400"/>
              <a:chOff x="6295740" y="1295400"/>
              <a:chExt cx="1283812" cy="152400"/>
            </a:xfrm>
            <a:grpFill/>
          </p:grpSpPr>
          <p:sp>
            <p:nvSpPr>
              <p:cNvPr id="53" name="Rectangle 52"/>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rapezoid 51"/>
            <p:cNvSpPr/>
            <p:nvPr/>
          </p:nvSpPr>
          <p:spPr>
            <a:xfrm>
              <a:off x="6218516" y="609600"/>
              <a:ext cx="258484" cy="533400"/>
            </a:xfrm>
            <a:prstGeom prst="trapezoid">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flipH="1">
            <a:off x="441322" y="3222203"/>
            <a:ext cx="92078" cy="197534"/>
            <a:chOff x="7344534" y="6061079"/>
            <a:chExt cx="229396" cy="492121"/>
          </a:xfrm>
        </p:grpSpPr>
        <p:sp>
          <p:nvSpPr>
            <p:cNvPr id="66" name="Rounded Rectangle 65"/>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3" y="2286000"/>
            <a:ext cx="364147" cy="455185"/>
          </a:xfrm>
          <a:prstGeom prst="rect">
            <a:avLst/>
          </a:prstGeom>
        </p:spPr>
      </p:pic>
      <p:sp>
        <p:nvSpPr>
          <p:cNvPr id="6" name="TextBox 5"/>
          <p:cNvSpPr txBox="1"/>
          <p:nvPr/>
        </p:nvSpPr>
        <p:spPr>
          <a:xfrm>
            <a:off x="1576398" y="1143000"/>
            <a:ext cx="5695855" cy="830997"/>
          </a:xfrm>
          <a:prstGeom prst="rect">
            <a:avLst/>
          </a:prstGeom>
          <a:noFill/>
        </p:spPr>
        <p:txBody>
          <a:bodyPr wrap="none" rtlCol="0">
            <a:spAutoFit/>
          </a:bodyPr>
          <a:lstStyle/>
          <a:p>
            <a:pPr algn="ctr"/>
            <a:r>
              <a:rPr lang="en-US" sz="1600" b="1" dirty="0"/>
              <a:t>Each Business Component can be zoomed in </a:t>
            </a:r>
          </a:p>
          <a:p>
            <a:pPr algn="ctr"/>
            <a:r>
              <a:rPr lang="en-US" sz="1600" b="1" dirty="0"/>
              <a:t>to 4 different levels by increasingly narrowing the field of view </a:t>
            </a:r>
          </a:p>
          <a:p>
            <a:pPr algn="ctr"/>
            <a:r>
              <a:rPr lang="en-US" sz="1600" b="1" dirty="0"/>
              <a:t>to reveal the specific elements at that level</a:t>
            </a:r>
          </a:p>
        </p:txBody>
      </p:sp>
      <p:sp>
        <p:nvSpPr>
          <p:cNvPr id="4" name="TextBox 3"/>
          <p:cNvSpPr txBox="1"/>
          <p:nvPr/>
        </p:nvSpPr>
        <p:spPr>
          <a:xfrm>
            <a:off x="1295399" y="4038600"/>
            <a:ext cx="1997406" cy="307777"/>
          </a:xfrm>
          <a:prstGeom prst="rect">
            <a:avLst/>
          </a:prstGeom>
          <a:noFill/>
        </p:spPr>
        <p:txBody>
          <a:bodyPr wrap="none" rtlCol="0">
            <a:spAutoFit/>
          </a:bodyPr>
          <a:lstStyle/>
          <a:p>
            <a:r>
              <a:rPr lang="en-US" dirty="0"/>
              <a:t>* Or Addressable Market</a:t>
            </a:r>
          </a:p>
        </p:txBody>
      </p:sp>
      <p:sp>
        <p:nvSpPr>
          <p:cNvPr id="8" name="Left Brace 7"/>
          <p:cNvSpPr/>
          <p:nvPr/>
        </p:nvSpPr>
        <p:spPr bwMode="auto">
          <a:xfrm rot="-5400000">
            <a:off x="2602084" y="2894559"/>
            <a:ext cx="292622" cy="3495104"/>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sp>
        <p:nvSpPr>
          <p:cNvPr id="70" name="Left Brace 69"/>
          <p:cNvSpPr/>
          <p:nvPr/>
        </p:nvSpPr>
        <p:spPr bwMode="auto">
          <a:xfrm rot="-5400000">
            <a:off x="6455664" y="2700185"/>
            <a:ext cx="292622" cy="3864849"/>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sp>
        <p:nvSpPr>
          <p:cNvPr id="9" name="TextBox 8"/>
          <p:cNvSpPr txBox="1"/>
          <p:nvPr/>
        </p:nvSpPr>
        <p:spPr>
          <a:xfrm>
            <a:off x="1349492" y="5029200"/>
            <a:ext cx="2917708" cy="738664"/>
          </a:xfrm>
          <a:prstGeom prst="rect">
            <a:avLst/>
          </a:prstGeom>
          <a:noFill/>
        </p:spPr>
        <p:txBody>
          <a:bodyPr wrap="square" rtlCol="0">
            <a:spAutoFit/>
          </a:bodyPr>
          <a:lstStyle/>
          <a:p>
            <a:r>
              <a:rPr lang="en-029" dirty="0"/>
              <a:t>These are people you are serving and the reason they need/want help (lie OUTSIDE your organization)</a:t>
            </a:r>
            <a:endParaRPr lang="en-US" dirty="0"/>
          </a:p>
        </p:txBody>
      </p:sp>
      <p:sp>
        <p:nvSpPr>
          <p:cNvPr id="72" name="TextBox 71"/>
          <p:cNvSpPr txBox="1"/>
          <p:nvPr/>
        </p:nvSpPr>
        <p:spPr>
          <a:xfrm>
            <a:off x="5181600" y="5136922"/>
            <a:ext cx="2917708" cy="523220"/>
          </a:xfrm>
          <a:prstGeom prst="rect">
            <a:avLst/>
          </a:prstGeom>
          <a:noFill/>
        </p:spPr>
        <p:txBody>
          <a:bodyPr wrap="square" rtlCol="0">
            <a:spAutoFit/>
          </a:bodyPr>
          <a:lstStyle/>
          <a:p>
            <a:pPr algn="ctr"/>
            <a:r>
              <a:rPr lang="en-029" dirty="0"/>
              <a:t>These are about YOUR Business</a:t>
            </a:r>
          </a:p>
          <a:p>
            <a:pPr algn="ctr"/>
            <a:r>
              <a:rPr lang="en-029" dirty="0"/>
              <a:t>(INSIDE your organization)</a:t>
            </a:r>
            <a:endParaRPr lang="en-US"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cxnSp>
        <p:nvCxnSpPr>
          <p:cNvPr id="73" name="Straight Connector 72">
            <a:extLst>
              <a:ext uri="{FF2B5EF4-FFF2-40B4-BE49-F238E27FC236}">
                <a16:creationId xmlns:a16="http://schemas.microsoft.com/office/drawing/2014/main" id="{D5F1AB41-E1DF-4C63-8999-329AFDD14C27}"/>
              </a:ext>
            </a:extLst>
          </p:cNvPr>
          <p:cNvCxnSpPr/>
          <p:nvPr/>
        </p:nvCxnSpPr>
        <p:spPr bwMode="auto">
          <a:xfrm flipV="1">
            <a:off x="1093568" y="2362200"/>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74" name="TextBox 73">
            <a:extLst>
              <a:ext uri="{FF2B5EF4-FFF2-40B4-BE49-F238E27FC236}">
                <a16:creationId xmlns:a16="http://schemas.microsoft.com/office/drawing/2014/main" id="{860CF90C-6245-4D29-8929-EC4286301A4B}"/>
              </a:ext>
            </a:extLst>
          </p:cNvPr>
          <p:cNvSpPr txBox="1"/>
          <p:nvPr/>
        </p:nvSpPr>
        <p:spPr>
          <a:xfrm>
            <a:off x="685800" y="1966291"/>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933835373"/>
      </p:ext>
    </p:extLst>
  </p:cSld>
  <p:clrMapOvr>
    <a:masterClrMapping/>
  </p:clrMapOvr>
  <mc:AlternateContent xmlns:mc="http://schemas.openxmlformats.org/markup-compatibility/2006" xmlns:p14="http://schemas.microsoft.com/office/powerpoint/2010/main">
    <mc:Choice Requires="p14">
      <p:transition spd="slow" p14:dur="2000" advTm="32425"/>
    </mc:Choice>
    <mc:Fallback xmlns="">
      <p:transition spd="slow" advTm="3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2876" r="51651" b="23312"/>
          <a:stretch/>
        </p:blipFill>
        <p:spPr>
          <a:xfrm>
            <a:off x="1905000" y="1840751"/>
            <a:ext cx="3684228" cy="3075314"/>
          </a:xfrm>
          <a:prstGeom prst="rect">
            <a:avLst/>
          </a:prstGeom>
        </p:spPr>
      </p:pic>
      <p:sp>
        <p:nvSpPr>
          <p:cNvPr id="2" name="Title 1"/>
          <p:cNvSpPr>
            <a:spLocks noGrp="1"/>
          </p:cNvSpPr>
          <p:nvPr>
            <p:ph type="title"/>
          </p:nvPr>
        </p:nvSpPr>
        <p:spPr>
          <a:xfrm>
            <a:off x="914400" y="0"/>
            <a:ext cx="8915400" cy="808038"/>
          </a:xfrm>
        </p:spPr>
        <p:txBody>
          <a:bodyPr/>
          <a:lstStyle/>
          <a:p>
            <a:r>
              <a:rPr lang="en-US" sz="3200" dirty="0"/>
              <a:t>Moving Across the Arch’s Discovery Section…</a:t>
            </a:r>
          </a:p>
        </p:txBody>
      </p:sp>
      <p:sp>
        <p:nvSpPr>
          <p:cNvPr id="5" name="TextBox 4"/>
          <p:cNvSpPr txBox="1"/>
          <p:nvPr/>
        </p:nvSpPr>
        <p:spPr>
          <a:xfrm>
            <a:off x="5067697" y="4916064"/>
            <a:ext cx="2140330" cy="369332"/>
          </a:xfrm>
          <a:prstGeom prst="rect">
            <a:avLst/>
          </a:prstGeom>
          <a:noFill/>
        </p:spPr>
        <p:txBody>
          <a:bodyPr wrap="none" rtlCol="0">
            <a:spAutoFit/>
          </a:bodyPr>
          <a:lstStyle/>
          <a:p>
            <a:r>
              <a:rPr lang="en-US" sz="1800" b="1" u="sng" dirty="0"/>
              <a:t>Activity </a:t>
            </a:r>
            <a:r>
              <a:rPr lang="en-US" sz="1800" b="1" i="1" u="sng" dirty="0"/>
              <a:t>(what/how)</a:t>
            </a:r>
          </a:p>
        </p:txBody>
      </p:sp>
      <p:sp>
        <p:nvSpPr>
          <p:cNvPr id="15" name="TextBox 14"/>
          <p:cNvSpPr txBox="1"/>
          <p:nvPr/>
        </p:nvSpPr>
        <p:spPr>
          <a:xfrm>
            <a:off x="3366030" y="4916064"/>
            <a:ext cx="1499128" cy="369332"/>
          </a:xfrm>
          <a:prstGeom prst="rect">
            <a:avLst/>
          </a:prstGeom>
          <a:noFill/>
        </p:spPr>
        <p:txBody>
          <a:bodyPr wrap="none" rtlCol="0">
            <a:spAutoFit/>
          </a:bodyPr>
          <a:lstStyle/>
          <a:p>
            <a:r>
              <a:rPr lang="en-US" sz="1800" b="1" u="sng" dirty="0"/>
              <a:t>Motive </a:t>
            </a:r>
            <a:r>
              <a:rPr lang="en-US" sz="1800" b="1" i="1" u="sng" dirty="0"/>
              <a:t>(why)</a:t>
            </a:r>
          </a:p>
        </p:txBody>
      </p:sp>
      <p:cxnSp>
        <p:nvCxnSpPr>
          <p:cNvPr id="23" name="Straight Arrow Connector 22"/>
          <p:cNvCxnSpPr/>
          <p:nvPr/>
        </p:nvCxnSpPr>
        <p:spPr bwMode="auto">
          <a:xfrm>
            <a:off x="1545068" y="5007724"/>
            <a:ext cx="0" cy="937156"/>
          </a:xfrm>
          <a:prstGeom prst="straightConnector1">
            <a:avLst/>
          </a:prstGeom>
          <a:solidFill>
            <a:schemeClr val="accent1"/>
          </a:solidFill>
          <a:ln w="57150" cap="flat" cmpd="sng" algn="ctr">
            <a:solidFill>
              <a:srgbClr val="FF0000"/>
            </a:solidFill>
            <a:prstDash val="solid"/>
            <a:round/>
            <a:headEnd type="triangle" w="med" len="med"/>
            <a:tailEnd type="triangle" w="med" len="med"/>
          </a:ln>
          <a:effectLst/>
        </p:spPr>
      </p:cxnSp>
      <p:sp>
        <p:nvSpPr>
          <p:cNvPr id="24" name="TextBox 23"/>
          <p:cNvSpPr txBox="1"/>
          <p:nvPr/>
        </p:nvSpPr>
        <p:spPr>
          <a:xfrm rot="16200000">
            <a:off x="427509" y="5346447"/>
            <a:ext cx="1617751" cy="338554"/>
          </a:xfrm>
          <a:prstGeom prst="rect">
            <a:avLst/>
          </a:prstGeom>
          <a:noFill/>
        </p:spPr>
        <p:txBody>
          <a:bodyPr wrap="none" rtlCol="0">
            <a:spAutoFit/>
          </a:bodyPr>
          <a:lstStyle/>
          <a:p>
            <a:r>
              <a:rPr lang="en-US" sz="1600" b="1" dirty="0"/>
              <a:t>Zooming In/Out</a:t>
            </a:r>
          </a:p>
        </p:txBody>
      </p:sp>
      <p:sp>
        <p:nvSpPr>
          <p:cNvPr id="25" name="TextBox 24"/>
          <p:cNvSpPr txBox="1"/>
          <p:nvPr/>
        </p:nvSpPr>
        <p:spPr>
          <a:xfrm>
            <a:off x="7256455" y="4916064"/>
            <a:ext cx="1492716" cy="369332"/>
          </a:xfrm>
          <a:prstGeom prst="rect">
            <a:avLst/>
          </a:prstGeom>
          <a:noFill/>
        </p:spPr>
        <p:txBody>
          <a:bodyPr wrap="none" rtlCol="0">
            <a:spAutoFit/>
          </a:bodyPr>
          <a:lstStyle/>
          <a:p>
            <a:r>
              <a:rPr lang="en-US" sz="1800" b="1" u="sng" dirty="0"/>
              <a:t>Monetization</a:t>
            </a:r>
          </a:p>
        </p:txBody>
      </p:sp>
      <p:sp>
        <p:nvSpPr>
          <p:cNvPr id="1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18</a:t>
            </a:fld>
            <a:endParaRPr lang="en-US" dirty="0"/>
          </a:p>
        </p:txBody>
      </p:sp>
      <p:sp>
        <p:nvSpPr>
          <p:cNvPr id="29" name="TextBox 28"/>
          <p:cNvSpPr txBox="1"/>
          <p:nvPr/>
        </p:nvSpPr>
        <p:spPr>
          <a:xfrm>
            <a:off x="1668646" y="4916064"/>
            <a:ext cx="1482137" cy="369332"/>
          </a:xfrm>
          <a:prstGeom prst="rect">
            <a:avLst/>
          </a:prstGeom>
          <a:noFill/>
        </p:spPr>
        <p:txBody>
          <a:bodyPr wrap="none" rtlCol="0">
            <a:spAutoFit/>
          </a:bodyPr>
          <a:lstStyle/>
          <a:p>
            <a:r>
              <a:rPr lang="en-US" sz="1800" b="1" u="sng" dirty="0"/>
              <a:t>Owner </a:t>
            </a:r>
            <a:r>
              <a:rPr lang="en-US" sz="1800" b="1" i="1" u="sng" dirty="0"/>
              <a:t>(who)</a:t>
            </a:r>
          </a:p>
        </p:txBody>
      </p:sp>
      <p:grpSp>
        <p:nvGrpSpPr>
          <p:cNvPr id="3" name="Group 2"/>
          <p:cNvGrpSpPr/>
          <p:nvPr/>
        </p:nvGrpSpPr>
        <p:grpSpPr>
          <a:xfrm>
            <a:off x="567862" y="5297302"/>
            <a:ext cx="407545" cy="292100"/>
            <a:chOff x="1436732" y="5156201"/>
            <a:chExt cx="998190" cy="715434"/>
          </a:xfrm>
        </p:grpSpPr>
        <p:sp>
          <p:nvSpPr>
            <p:cNvPr id="21" name="Oval 20"/>
            <p:cNvSpPr/>
            <p:nvPr/>
          </p:nvSpPr>
          <p:spPr>
            <a:xfrm>
              <a:off x="1834666" y="5156201"/>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206322" y="5355168"/>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834666" y="5643035"/>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36732" y="5448301"/>
              <a:ext cx="228600" cy="228600"/>
            </a:xfrm>
            <a:prstGeom prst="ellipse">
              <a:avLst/>
            </a:prstGeom>
            <a:solidFill>
              <a:srgbClr val="4F81BD"/>
            </a:solidFill>
            <a:ln>
              <a:solidFill>
                <a:srgbClr val="385D8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a:stCxn id="30" idx="7"/>
              <a:endCxn id="21" idx="3"/>
            </p:cNvCxnSpPr>
            <p:nvPr/>
          </p:nvCxnSpPr>
          <p:spPr>
            <a:xfrm flipV="1">
              <a:off x="1631854" y="5351323"/>
              <a:ext cx="236290" cy="130456"/>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1" idx="5"/>
              <a:endCxn id="26" idx="1"/>
            </p:cNvCxnSpPr>
            <p:nvPr/>
          </p:nvCxnSpPr>
          <p:spPr>
            <a:xfrm>
              <a:off x="2029788" y="5351323"/>
              <a:ext cx="210012" cy="37323"/>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8" idx="6"/>
            </p:cNvCxnSpPr>
            <p:nvPr/>
          </p:nvCxnSpPr>
          <p:spPr>
            <a:xfrm flipV="1">
              <a:off x="2063266" y="5562601"/>
              <a:ext cx="176534" cy="194734"/>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8" idx="0"/>
              <a:endCxn id="21" idx="4"/>
            </p:cNvCxnSpPr>
            <p:nvPr/>
          </p:nvCxnSpPr>
          <p:spPr>
            <a:xfrm flipV="1">
              <a:off x="1948966" y="5384801"/>
              <a:ext cx="0" cy="258234"/>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8" idx="2"/>
              <a:endCxn id="30" idx="5"/>
            </p:cNvCxnSpPr>
            <p:nvPr/>
          </p:nvCxnSpPr>
          <p:spPr>
            <a:xfrm flipH="1" flipV="1">
              <a:off x="1631854" y="5643423"/>
              <a:ext cx="202812" cy="113912"/>
            </a:xfrm>
            <a:prstGeom prst="straightConnector1">
              <a:avLst/>
            </a:prstGeom>
            <a:solidFill>
              <a:srgbClr val="4F81BD"/>
            </a:solidFill>
            <a:ln>
              <a:solidFill>
                <a:srgbClr val="385D8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42007" y="5550348"/>
            <a:ext cx="242433" cy="204154"/>
            <a:chOff x="6193868" y="609600"/>
            <a:chExt cx="1447800" cy="1219200"/>
          </a:xfrm>
          <a:solidFill>
            <a:srgbClr val="4F81BD"/>
          </a:solidFill>
        </p:grpSpPr>
        <p:sp>
          <p:nvSpPr>
            <p:cNvPr id="49" name="Rectangle 48"/>
            <p:cNvSpPr/>
            <p:nvPr/>
          </p:nvSpPr>
          <p:spPr>
            <a:xfrm>
              <a:off x="6193868" y="1143000"/>
              <a:ext cx="1447800" cy="6858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295740" y="1295400"/>
              <a:ext cx="1283812" cy="152400"/>
              <a:chOff x="6295740" y="1295400"/>
              <a:chExt cx="1283812" cy="152400"/>
            </a:xfrm>
            <a:grpFill/>
          </p:grpSpPr>
          <p:sp>
            <p:nvSpPr>
              <p:cNvPr id="59" name="Rectangle 58"/>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305550" y="1523458"/>
              <a:ext cx="1283812" cy="152400"/>
              <a:chOff x="6295740" y="1295400"/>
              <a:chExt cx="1283812" cy="152400"/>
            </a:xfrm>
            <a:grpFill/>
          </p:grpSpPr>
          <p:sp>
            <p:nvSpPr>
              <p:cNvPr id="53" name="Rectangle 52"/>
              <p:cNvSpPr/>
              <p:nvPr/>
            </p:nvSpPr>
            <p:spPr>
              <a:xfrm>
                <a:off x="6295740"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52202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748304"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974586"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200868"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427152" y="1295400"/>
                <a:ext cx="152400" cy="152400"/>
              </a:xfrm>
              <a:prstGeom prst="rect">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rapezoid 51"/>
            <p:cNvSpPr/>
            <p:nvPr/>
          </p:nvSpPr>
          <p:spPr>
            <a:xfrm>
              <a:off x="6218516" y="609600"/>
              <a:ext cx="258484" cy="533400"/>
            </a:xfrm>
            <a:prstGeom prst="trapezoid">
              <a:avLst/>
            </a:prstGeom>
            <a:grp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flipH="1">
            <a:off x="730929" y="5852505"/>
            <a:ext cx="92078" cy="197534"/>
            <a:chOff x="7344534" y="6061079"/>
            <a:chExt cx="229396" cy="492121"/>
          </a:xfrm>
        </p:grpSpPr>
        <p:sp>
          <p:nvSpPr>
            <p:cNvPr id="66" name="Rounded Rectangle 65"/>
            <p:cNvSpPr/>
            <p:nvPr/>
          </p:nvSpPr>
          <p:spPr>
            <a:xfrm rot="16200000">
              <a:off x="7336630" y="6364755"/>
              <a:ext cx="245203" cy="131687"/>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16200000">
              <a:off x="7370818" y="6143915"/>
              <a:ext cx="176827" cy="229396"/>
            </a:xfrm>
            <a:prstGeom prst="round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401882" y="6096923"/>
              <a:ext cx="114698" cy="95582"/>
            </a:xfrm>
            <a:prstGeom prst="ellipse">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401882" y="6061079"/>
              <a:ext cx="114698" cy="114698"/>
            </a:xfrm>
            <a:prstGeom prst="ellipse">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916302"/>
            <a:ext cx="364147" cy="455185"/>
          </a:xfrm>
          <a:prstGeom prst="rect">
            <a:avLst/>
          </a:prstGeom>
        </p:spPr>
      </p:pic>
      <p:cxnSp>
        <p:nvCxnSpPr>
          <p:cNvPr id="83" name="Straight Arrow Connector 82"/>
          <p:cNvCxnSpPr/>
          <p:nvPr/>
        </p:nvCxnSpPr>
        <p:spPr bwMode="auto">
          <a:xfrm>
            <a:off x="5001236" y="5007724"/>
            <a:ext cx="0" cy="937156"/>
          </a:xfrm>
          <a:prstGeom prst="straightConnector1">
            <a:avLst/>
          </a:prstGeom>
          <a:solidFill>
            <a:schemeClr val="accent1"/>
          </a:solidFill>
          <a:ln w="57150" cap="flat" cmpd="sng" algn="ctr">
            <a:solidFill>
              <a:srgbClr val="FF0000"/>
            </a:solidFill>
            <a:prstDash val="solid"/>
            <a:round/>
            <a:headEnd type="triangle" w="med" len="med"/>
            <a:tailEnd type="triangle" w="med" len="med"/>
          </a:ln>
          <a:effectLst/>
        </p:spPr>
      </p:cxnSp>
      <p:cxnSp>
        <p:nvCxnSpPr>
          <p:cNvPr id="84" name="Straight Arrow Connector 83"/>
          <p:cNvCxnSpPr/>
          <p:nvPr/>
        </p:nvCxnSpPr>
        <p:spPr bwMode="auto">
          <a:xfrm>
            <a:off x="3275128" y="5007724"/>
            <a:ext cx="0" cy="937156"/>
          </a:xfrm>
          <a:prstGeom prst="straightConnector1">
            <a:avLst/>
          </a:prstGeom>
          <a:solidFill>
            <a:schemeClr val="accent1"/>
          </a:solidFill>
          <a:ln w="57150" cap="flat" cmpd="sng" algn="ctr">
            <a:solidFill>
              <a:srgbClr val="FF0000"/>
            </a:solidFill>
            <a:prstDash val="solid"/>
            <a:round/>
            <a:headEnd type="triangle" w="med" len="med"/>
            <a:tailEnd type="triangle" w="med" len="med"/>
          </a:ln>
          <a:effectLst/>
        </p:spPr>
      </p:cxnSp>
      <p:cxnSp>
        <p:nvCxnSpPr>
          <p:cNvPr id="85" name="Straight Arrow Connector 84"/>
          <p:cNvCxnSpPr/>
          <p:nvPr/>
        </p:nvCxnSpPr>
        <p:spPr bwMode="auto">
          <a:xfrm>
            <a:off x="7256455" y="5007724"/>
            <a:ext cx="0" cy="937156"/>
          </a:xfrm>
          <a:prstGeom prst="straightConnector1">
            <a:avLst/>
          </a:prstGeom>
          <a:solidFill>
            <a:schemeClr val="accent1"/>
          </a:solidFill>
          <a:ln w="57150" cap="flat" cmpd="sng" algn="ctr">
            <a:solidFill>
              <a:srgbClr val="FF0000"/>
            </a:solidFill>
            <a:prstDash val="solid"/>
            <a:round/>
            <a:headEnd type="triangle" w="med" len="med"/>
            <a:tailEnd type="triangle" w="med" len="med"/>
          </a:ln>
          <a:effectLst/>
        </p:spPr>
      </p:cxnSp>
      <p:sp>
        <p:nvSpPr>
          <p:cNvPr id="77" name="TextBox 76"/>
          <p:cNvSpPr txBox="1"/>
          <p:nvPr/>
        </p:nvSpPr>
        <p:spPr>
          <a:xfrm>
            <a:off x="3017321" y="4357601"/>
            <a:ext cx="1101584" cy="310855"/>
          </a:xfrm>
          <a:prstGeom prst="rect">
            <a:avLst/>
          </a:prstGeom>
          <a:noFill/>
        </p:spPr>
        <p:txBody>
          <a:bodyPr wrap="none" rtlCol="0">
            <a:spAutoFit/>
          </a:bodyPr>
          <a:lstStyle/>
          <a:p>
            <a:r>
              <a:rPr lang="en-US" b="1" dirty="0"/>
              <a:t>Capabilities</a:t>
            </a:r>
          </a:p>
        </p:txBody>
      </p:sp>
      <p:sp>
        <p:nvSpPr>
          <p:cNvPr id="74" name="TextBox 43"/>
          <p:cNvSpPr txBox="1">
            <a:spLocks noChangeArrowheads="1"/>
          </p:cNvSpPr>
          <p:nvPr/>
        </p:nvSpPr>
        <p:spPr bwMode="auto">
          <a:xfrm>
            <a:off x="5413903" y="2506607"/>
            <a:ext cx="1215497"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Business</a:t>
            </a:r>
          </a:p>
          <a:p>
            <a:pPr algn="ctr"/>
            <a:r>
              <a:rPr lang="en-US" b="1" dirty="0">
                <a:solidFill>
                  <a:schemeClr val="tx1"/>
                </a:solidFill>
                <a:latin typeface="Times New Roman" pitchFamily="18" charset="0"/>
                <a:cs typeface="Times New Roman" pitchFamily="18" charset="0"/>
              </a:rPr>
              <a:t>Assessment </a:t>
            </a:r>
          </a:p>
        </p:txBody>
      </p:sp>
      <p:sp>
        <p:nvSpPr>
          <p:cNvPr id="75" name="TextBox 57"/>
          <p:cNvSpPr txBox="1">
            <a:spLocks noChangeArrowheads="1"/>
          </p:cNvSpPr>
          <p:nvPr/>
        </p:nvSpPr>
        <p:spPr bwMode="auto">
          <a:xfrm>
            <a:off x="4461807" y="3129148"/>
            <a:ext cx="1001574"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Business Design </a:t>
            </a:r>
          </a:p>
        </p:txBody>
      </p:sp>
      <p:sp>
        <p:nvSpPr>
          <p:cNvPr id="76" name="TextBox 58"/>
          <p:cNvSpPr txBox="1">
            <a:spLocks noChangeArrowheads="1"/>
          </p:cNvSpPr>
          <p:nvPr/>
        </p:nvSpPr>
        <p:spPr bwMode="auto">
          <a:xfrm>
            <a:off x="3970840" y="3738748"/>
            <a:ext cx="1443063"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Opportunity</a:t>
            </a:r>
          </a:p>
          <a:p>
            <a:pPr algn="ctr"/>
            <a:r>
              <a:rPr lang="en-US" b="1" dirty="0">
                <a:solidFill>
                  <a:schemeClr val="tx1"/>
                </a:solidFill>
                <a:latin typeface="Times New Roman" pitchFamily="18" charset="0"/>
                <a:cs typeface="Times New Roman" pitchFamily="18" charset="0"/>
              </a:rPr>
              <a:t>Identification</a:t>
            </a:r>
          </a:p>
        </p:txBody>
      </p:sp>
      <p:sp>
        <p:nvSpPr>
          <p:cNvPr id="86" name="Arc 85"/>
          <p:cNvSpPr/>
          <p:nvPr/>
        </p:nvSpPr>
        <p:spPr bwMode="auto">
          <a:xfrm rot="16853734">
            <a:off x="2780890" y="2002233"/>
            <a:ext cx="2933920" cy="2933920"/>
          </a:xfrm>
          <a:prstGeom prst="arc">
            <a:avLst>
              <a:gd name="adj1" fmla="val 15452694"/>
              <a:gd name="adj2" fmla="val 20681768"/>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4" name="Isosceles Triangle 13"/>
          <p:cNvSpPr>
            <a:spLocks noChangeAspect="1"/>
          </p:cNvSpPr>
          <p:nvPr/>
        </p:nvSpPr>
        <p:spPr bwMode="auto">
          <a:xfrm rot="19772470">
            <a:off x="4076165" y="1900887"/>
            <a:ext cx="193213" cy="166564"/>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7" name="Isosceles Triangle 86"/>
          <p:cNvSpPr>
            <a:spLocks noChangeAspect="1"/>
          </p:cNvSpPr>
          <p:nvPr/>
        </p:nvSpPr>
        <p:spPr bwMode="auto">
          <a:xfrm rot="17894165">
            <a:off x="2655806" y="3454634"/>
            <a:ext cx="193213" cy="166564"/>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nvGrpSpPr>
          <p:cNvPr id="88" name="Group 87"/>
          <p:cNvGrpSpPr/>
          <p:nvPr/>
        </p:nvGrpSpPr>
        <p:grpSpPr>
          <a:xfrm>
            <a:off x="3213946" y="2104930"/>
            <a:ext cx="1923065" cy="2384079"/>
            <a:chOff x="1994361" y="2229831"/>
            <a:chExt cx="1923065" cy="2384079"/>
          </a:xfrm>
        </p:grpSpPr>
        <p:sp>
          <p:nvSpPr>
            <p:cNvPr id="89" name="Oval 88"/>
            <p:cNvSpPr>
              <a:spLocks noChangeAspect="1"/>
            </p:cNvSpPr>
            <p:nvPr/>
          </p:nvSpPr>
          <p:spPr bwMode="auto">
            <a:xfrm>
              <a:off x="2053837" y="3962400"/>
              <a:ext cx="651510" cy="65151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0" name="Oval 89"/>
            <p:cNvSpPr>
              <a:spLocks noChangeAspect="1"/>
            </p:cNvSpPr>
            <p:nvPr/>
          </p:nvSpPr>
          <p:spPr bwMode="auto">
            <a:xfrm>
              <a:off x="2148337" y="299290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1" name="Oval 90"/>
            <p:cNvSpPr>
              <a:spLocks noChangeAspect="1"/>
            </p:cNvSpPr>
            <p:nvPr/>
          </p:nvSpPr>
          <p:spPr bwMode="auto">
            <a:xfrm>
              <a:off x="2839136" y="222983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2" name="Isosceles Triangle 91"/>
            <p:cNvSpPr>
              <a:spLocks noChangeAspect="1"/>
            </p:cNvSpPr>
            <p:nvPr/>
          </p:nvSpPr>
          <p:spPr bwMode="auto">
            <a:xfrm rot="2400000">
              <a:off x="3010069" y="3715448"/>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3" name="Isosceles Triangle 92"/>
            <p:cNvSpPr>
              <a:spLocks noChangeAspect="1"/>
            </p:cNvSpPr>
            <p:nvPr/>
          </p:nvSpPr>
          <p:spPr bwMode="auto">
            <a:xfrm rot="840000">
              <a:off x="2779162" y="255412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4" name="Isosceles Triangle 93"/>
            <p:cNvSpPr>
              <a:spLocks noChangeAspect="1"/>
            </p:cNvSpPr>
            <p:nvPr/>
          </p:nvSpPr>
          <p:spPr bwMode="auto">
            <a:xfrm rot="-840000">
              <a:off x="2212034" y="307204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5" name="Isosceles Triangle 94"/>
            <p:cNvSpPr>
              <a:spLocks noChangeAspect="1"/>
            </p:cNvSpPr>
            <p:nvPr/>
          </p:nvSpPr>
          <p:spPr bwMode="auto">
            <a:xfrm rot="-9660000">
              <a:off x="3765510" y="2835074"/>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6" name="Isosceles Triangle 95"/>
            <p:cNvSpPr>
              <a:spLocks noChangeAspect="1"/>
            </p:cNvSpPr>
            <p:nvPr/>
          </p:nvSpPr>
          <p:spPr bwMode="auto">
            <a:xfrm rot="600000">
              <a:off x="1994361" y="4149354"/>
              <a:ext cx="136725"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7" name="Isosceles Triangle 96"/>
            <p:cNvSpPr>
              <a:spLocks noChangeAspect="1"/>
            </p:cNvSpPr>
            <p:nvPr/>
          </p:nvSpPr>
          <p:spPr bwMode="auto">
            <a:xfrm rot="-3660000">
              <a:off x="2613775" y="4212639"/>
              <a:ext cx="136724"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sp>
        <p:nvSpPr>
          <p:cNvPr id="17" name="TextBox 16"/>
          <p:cNvSpPr txBox="1"/>
          <p:nvPr/>
        </p:nvSpPr>
        <p:spPr>
          <a:xfrm>
            <a:off x="1520380" y="990600"/>
            <a:ext cx="7699820" cy="584775"/>
          </a:xfrm>
          <a:prstGeom prst="rect">
            <a:avLst/>
          </a:prstGeom>
          <a:noFill/>
          <a:ln w="38100">
            <a:noFill/>
          </a:ln>
        </p:spPr>
        <p:txBody>
          <a:bodyPr wrap="square" rtlCol="0">
            <a:spAutoFit/>
          </a:bodyPr>
          <a:lstStyle/>
          <a:p>
            <a:r>
              <a:rPr lang="en-US" sz="3200" b="1" dirty="0">
                <a:solidFill>
                  <a:srgbClr val="3B4445"/>
                </a:solidFill>
              </a:rPr>
              <a:t>…Means Zooming In on the Components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cxnSp>
        <p:nvCxnSpPr>
          <p:cNvPr id="70" name="Straight Connector 69">
            <a:extLst>
              <a:ext uri="{FF2B5EF4-FFF2-40B4-BE49-F238E27FC236}">
                <a16:creationId xmlns:a16="http://schemas.microsoft.com/office/drawing/2014/main" id="{79AB55C9-31C9-4674-AA80-8A3084A5E31D}"/>
              </a:ext>
            </a:extLst>
          </p:cNvPr>
          <p:cNvCxnSpPr/>
          <p:nvPr/>
        </p:nvCxnSpPr>
        <p:spPr bwMode="auto">
          <a:xfrm flipV="1">
            <a:off x="1608953" y="5051956"/>
            <a:ext cx="1497232" cy="12964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72" name="TextBox 71">
            <a:extLst>
              <a:ext uri="{FF2B5EF4-FFF2-40B4-BE49-F238E27FC236}">
                <a16:creationId xmlns:a16="http://schemas.microsoft.com/office/drawing/2014/main" id="{C2327E5A-203A-45F9-B94C-7DC76D87AA91}"/>
              </a:ext>
            </a:extLst>
          </p:cNvPr>
          <p:cNvSpPr txBox="1"/>
          <p:nvPr/>
        </p:nvSpPr>
        <p:spPr>
          <a:xfrm>
            <a:off x="1277385" y="4721423"/>
            <a:ext cx="2151615" cy="307777"/>
          </a:xfrm>
          <a:prstGeom prst="rect">
            <a:avLst/>
          </a:prstGeom>
          <a:noFill/>
        </p:spPr>
        <p:txBody>
          <a:bodyPr wrap="none" rtlCol="0">
            <a:spAutoFit/>
          </a:bodyPr>
          <a:lstStyle/>
          <a:p>
            <a:r>
              <a:rPr lang="en-US" dirty="0">
                <a:solidFill>
                  <a:srgbClr val="FF0000"/>
                </a:solidFill>
              </a:rPr>
              <a:t>Who the business SERVES</a:t>
            </a:r>
          </a:p>
        </p:txBody>
      </p:sp>
    </p:spTree>
    <p:extLst>
      <p:ext uri="{BB962C8B-B14F-4D97-AF65-F5344CB8AC3E}">
        <p14:creationId xmlns:p14="http://schemas.microsoft.com/office/powerpoint/2010/main" val="3366897196"/>
      </p:ext>
    </p:extLst>
  </p:cSld>
  <p:clrMapOvr>
    <a:masterClrMapping/>
  </p:clrMapOvr>
  <mc:AlternateContent xmlns:mc="http://schemas.openxmlformats.org/markup-compatibility/2006" xmlns:p14="http://schemas.microsoft.com/office/powerpoint/2010/main">
    <mc:Choice Requires="p14">
      <p:transition spd="slow" p14:dur="2000" advTm="16060"/>
    </mc:Choice>
    <mc:Fallback xmlns="">
      <p:transition spd="slow" advTm="1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a:t>
            </a:r>
          </a:p>
        </p:txBody>
      </p:sp>
      <p:sp>
        <p:nvSpPr>
          <p:cNvPr id="9219" name="Content Placeholder 2"/>
          <p:cNvSpPr>
            <a:spLocks noGrp="1"/>
          </p:cNvSpPr>
          <p:nvPr>
            <p:ph idx="1"/>
          </p:nvPr>
        </p:nvSpPr>
        <p:spPr>
          <a:xfrm>
            <a:off x="838200" y="1066800"/>
            <a:ext cx="7772400" cy="4876800"/>
          </a:xfrm>
        </p:spPr>
        <p:txBody>
          <a:bodyPr/>
          <a:lstStyle/>
          <a:p>
            <a:r>
              <a:rPr lang="en-US" b="1" dirty="0"/>
              <a:t>Opening</a:t>
            </a:r>
          </a:p>
          <a:p>
            <a:pPr lvl="1"/>
            <a:r>
              <a:rPr lang="en-US" dirty="0"/>
              <a:t>7 Sources of Innovation</a:t>
            </a:r>
          </a:p>
          <a:p>
            <a:r>
              <a:rPr lang="en-US" dirty="0"/>
              <a:t>Potential for </a:t>
            </a:r>
            <a:r>
              <a:rPr lang="en-US" i="1" dirty="0"/>
              <a:t>you</a:t>
            </a:r>
            <a:r>
              <a:rPr lang="en-US" dirty="0"/>
              <a:t> to create value</a:t>
            </a:r>
          </a:p>
          <a:p>
            <a:pPr lvl="1"/>
            <a:r>
              <a:rPr lang="en-US" dirty="0"/>
              <a:t>Opening and alignment with your capabilities</a:t>
            </a:r>
          </a:p>
          <a:p>
            <a:r>
              <a:rPr lang="en-US" dirty="0"/>
              <a:t>High-value problem (Problem worth solving)</a:t>
            </a:r>
          </a:p>
          <a:p>
            <a:pPr lvl="1"/>
            <a:r>
              <a:rPr lang="en-US" dirty="0"/>
              <a:t>Industry Analysis; Value System Assessment</a:t>
            </a:r>
          </a:p>
          <a:p>
            <a:r>
              <a:rPr lang="en-US" dirty="0"/>
              <a:t>Potential to capture value</a:t>
            </a:r>
          </a:p>
          <a:p>
            <a:pPr lvl="1"/>
            <a:r>
              <a:rPr lang="en-US" dirty="0"/>
              <a:t>Strategy, Industry Analysis, Porter’s 5 Forces, Position for Value Capture (PVC)</a:t>
            </a:r>
          </a:p>
          <a:p>
            <a:r>
              <a:rPr lang="en-US" dirty="0"/>
              <a:t>Investable</a:t>
            </a:r>
          </a:p>
          <a:p>
            <a:pPr lvl="1"/>
            <a:r>
              <a:rPr lang="en-US" dirty="0"/>
              <a:t>Will it be worth more than it costs to build?</a:t>
            </a:r>
          </a:p>
          <a:p>
            <a:endParaRPr lang="en-US" dirty="0"/>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19</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129554845"/>
      </p:ext>
    </p:extLst>
  </p:cSld>
  <p:clrMapOvr>
    <a:masterClrMapping/>
  </p:clrMapOvr>
  <mc:AlternateContent xmlns:mc="http://schemas.openxmlformats.org/markup-compatibility/2006" xmlns:p14="http://schemas.microsoft.com/office/powerpoint/2010/main">
    <mc:Choice Requires="p14">
      <p:transition spd="slow" p14:dur="2000" advTm="46811"/>
    </mc:Choice>
    <mc:Fallback xmlns="">
      <p:transition spd="slow" advTm="46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4624" b="24440"/>
          <a:stretch/>
        </p:blipFill>
        <p:spPr>
          <a:xfrm>
            <a:off x="838184" y="3352800"/>
            <a:ext cx="7620016" cy="2911019"/>
          </a:xfrm>
          <a:prstGeom prst="rect">
            <a:avLst/>
          </a:prstGeom>
        </p:spPr>
      </p:pic>
      <p:sp>
        <p:nvSpPr>
          <p:cNvPr id="2" name="Title 1"/>
          <p:cNvSpPr>
            <a:spLocks noGrp="1"/>
          </p:cNvSpPr>
          <p:nvPr>
            <p:ph type="title"/>
          </p:nvPr>
        </p:nvSpPr>
        <p:spPr>
          <a:xfrm>
            <a:off x="1056473" y="152400"/>
            <a:ext cx="7183438" cy="700088"/>
          </a:xfrm>
        </p:spPr>
        <p:txBody>
          <a:bodyPr/>
          <a:lstStyle/>
          <a:p>
            <a:r>
              <a:rPr lang="en-US" sz="2800" dirty="0"/>
              <a:t>Business Discovery/Formulation</a:t>
            </a:r>
            <a:br>
              <a:rPr lang="en-US" sz="2800" dirty="0"/>
            </a:br>
            <a:r>
              <a:rPr lang="en-US" sz="2800" dirty="0"/>
              <a:t>is very iterative</a:t>
            </a:r>
          </a:p>
        </p:txBody>
      </p:sp>
      <p:sp>
        <p:nvSpPr>
          <p:cNvPr id="8" name="TextBox 7"/>
          <p:cNvSpPr txBox="1"/>
          <p:nvPr/>
        </p:nvSpPr>
        <p:spPr>
          <a:xfrm>
            <a:off x="6419838" y="5785145"/>
            <a:ext cx="845103" cy="310855"/>
          </a:xfrm>
          <a:prstGeom prst="rect">
            <a:avLst/>
          </a:prstGeom>
          <a:noFill/>
        </p:spPr>
        <p:txBody>
          <a:bodyPr wrap="none" rtlCol="0">
            <a:spAutoFit/>
          </a:bodyPr>
          <a:lstStyle/>
          <a:p>
            <a:r>
              <a:rPr lang="en-US" b="1" dirty="0"/>
              <a:t>Business</a:t>
            </a:r>
          </a:p>
        </p:txBody>
      </p:sp>
      <p:sp>
        <p:nvSpPr>
          <p:cNvPr id="13" name="TextBox 39"/>
          <p:cNvSpPr txBox="1">
            <a:spLocks noChangeArrowheads="1"/>
          </p:cNvSpPr>
          <p:nvPr/>
        </p:nvSpPr>
        <p:spPr bwMode="auto">
          <a:xfrm>
            <a:off x="5106736" y="3048000"/>
            <a:ext cx="1447601"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Operationalize Business </a:t>
            </a:r>
          </a:p>
        </p:txBody>
      </p:sp>
      <p:sp>
        <p:nvSpPr>
          <p:cNvPr id="14" name="TextBox 40"/>
          <p:cNvSpPr txBox="1">
            <a:spLocks noChangeArrowheads="1"/>
          </p:cNvSpPr>
          <p:nvPr/>
        </p:nvSpPr>
        <p:spPr bwMode="auto">
          <a:xfrm>
            <a:off x="6539097" y="3865442"/>
            <a:ext cx="1447825" cy="528452"/>
          </a:xfrm>
          <a:prstGeom prst="rect">
            <a:avLst/>
          </a:prstGeom>
          <a:noFill/>
          <a:ln w="9525">
            <a:noFill/>
            <a:miter lim="800000"/>
            <a:headEnd/>
            <a:tailEnd/>
          </a:ln>
        </p:spPr>
        <p:txBody>
          <a:bodyPr>
            <a:spAutoFit/>
          </a:bodyPr>
          <a:lstStyle/>
          <a:p>
            <a:r>
              <a:rPr lang="en-US" b="1" dirty="0">
                <a:solidFill>
                  <a:schemeClr val="tx1"/>
                </a:solidFill>
                <a:latin typeface="Times New Roman" pitchFamily="18" charset="0"/>
                <a:cs typeface="Times New Roman" pitchFamily="18" charset="0"/>
              </a:rPr>
              <a:t>Resource / </a:t>
            </a:r>
          </a:p>
          <a:p>
            <a:r>
              <a:rPr lang="en-US" b="1" dirty="0">
                <a:solidFill>
                  <a:schemeClr val="tx1"/>
                </a:solidFill>
                <a:latin typeface="Times New Roman" pitchFamily="18" charset="0"/>
                <a:cs typeface="Times New Roman" pitchFamily="18" charset="0"/>
              </a:rPr>
              <a:t>   Due Diligence </a:t>
            </a:r>
          </a:p>
        </p:txBody>
      </p:sp>
      <p:sp>
        <p:nvSpPr>
          <p:cNvPr id="15" name="TextBox 41"/>
          <p:cNvSpPr txBox="1">
            <a:spLocks noChangeArrowheads="1"/>
          </p:cNvSpPr>
          <p:nvPr/>
        </p:nvSpPr>
        <p:spPr bwMode="auto">
          <a:xfrm>
            <a:off x="7010375" y="5125078"/>
            <a:ext cx="1447825" cy="310855"/>
          </a:xfrm>
          <a:prstGeom prst="rect">
            <a:avLst/>
          </a:prstGeom>
          <a:noFill/>
          <a:ln w="9525">
            <a:noFill/>
            <a:miter lim="800000"/>
            <a:headEnd/>
            <a:tailEnd/>
          </a:ln>
        </p:spPr>
        <p:txBody>
          <a:bodyPr>
            <a:spAutoFit/>
          </a:bodyPr>
          <a:lstStyle/>
          <a:p>
            <a:r>
              <a:rPr lang="en-US" b="1" dirty="0">
                <a:solidFill>
                  <a:schemeClr val="tx1"/>
                </a:solidFill>
                <a:latin typeface="Times New Roman" pitchFamily="18" charset="0"/>
                <a:cs typeface="Times New Roman" pitchFamily="18" charset="0"/>
              </a:rPr>
              <a:t>Manage Growth </a:t>
            </a:r>
          </a:p>
        </p:txBody>
      </p:sp>
      <p:sp>
        <p:nvSpPr>
          <p:cNvPr id="16" name="TextBox 43"/>
          <p:cNvSpPr txBox="1">
            <a:spLocks noChangeArrowheads="1"/>
          </p:cNvSpPr>
          <p:nvPr/>
        </p:nvSpPr>
        <p:spPr bwMode="auto">
          <a:xfrm>
            <a:off x="3143238" y="3048000"/>
            <a:ext cx="1215497"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Business</a:t>
            </a:r>
          </a:p>
          <a:p>
            <a:pPr algn="ctr"/>
            <a:r>
              <a:rPr lang="en-US" b="1" dirty="0">
                <a:solidFill>
                  <a:schemeClr val="tx1"/>
                </a:solidFill>
                <a:latin typeface="Times New Roman" pitchFamily="18" charset="0"/>
                <a:cs typeface="Times New Roman" pitchFamily="18" charset="0"/>
              </a:rPr>
              <a:t>Assessment </a:t>
            </a:r>
          </a:p>
        </p:txBody>
      </p:sp>
      <p:sp>
        <p:nvSpPr>
          <p:cNvPr id="17" name="TextBox 57"/>
          <p:cNvSpPr txBox="1">
            <a:spLocks noChangeArrowheads="1"/>
          </p:cNvSpPr>
          <p:nvPr/>
        </p:nvSpPr>
        <p:spPr bwMode="auto">
          <a:xfrm>
            <a:off x="1870462" y="3865442"/>
            <a:ext cx="1001574"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Business Design </a:t>
            </a:r>
          </a:p>
        </p:txBody>
      </p:sp>
      <p:sp>
        <p:nvSpPr>
          <p:cNvPr id="18" name="TextBox 58"/>
          <p:cNvSpPr txBox="1">
            <a:spLocks noChangeArrowheads="1"/>
          </p:cNvSpPr>
          <p:nvPr/>
        </p:nvSpPr>
        <p:spPr bwMode="auto">
          <a:xfrm>
            <a:off x="928186" y="5016280"/>
            <a:ext cx="1443063" cy="528452"/>
          </a:xfrm>
          <a:prstGeom prst="rect">
            <a:avLst/>
          </a:prstGeom>
          <a:noFill/>
          <a:ln w="9525">
            <a:noFill/>
            <a:miter lim="800000"/>
            <a:headEnd/>
            <a:tailEnd/>
          </a:ln>
        </p:spPr>
        <p:txBody>
          <a:bodyPr>
            <a:spAutoFit/>
          </a:bodyPr>
          <a:lstStyle/>
          <a:p>
            <a:pPr algn="ctr"/>
            <a:r>
              <a:rPr lang="en-US" b="1" dirty="0">
                <a:solidFill>
                  <a:schemeClr val="tx1"/>
                </a:solidFill>
                <a:latin typeface="Times New Roman" pitchFamily="18" charset="0"/>
                <a:cs typeface="Times New Roman" pitchFamily="18" charset="0"/>
              </a:rPr>
              <a:t>Opportunity</a:t>
            </a:r>
          </a:p>
          <a:p>
            <a:pPr algn="ctr"/>
            <a:r>
              <a:rPr lang="en-US" b="1" dirty="0">
                <a:solidFill>
                  <a:schemeClr val="tx1"/>
                </a:solidFill>
                <a:latin typeface="Times New Roman" pitchFamily="18" charset="0"/>
                <a:cs typeface="Times New Roman" pitchFamily="18" charset="0"/>
              </a:rPr>
              <a:t>Identification</a:t>
            </a:r>
          </a:p>
        </p:txBody>
      </p:sp>
      <p:sp>
        <p:nvSpPr>
          <p:cNvPr id="19" name="TextBox 18"/>
          <p:cNvSpPr txBox="1"/>
          <p:nvPr/>
        </p:nvSpPr>
        <p:spPr>
          <a:xfrm>
            <a:off x="1924038" y="5785145"/>
            <a:ext cx="1101584" cy="310855"/>
          </a:xfrm>
          <a:prstGeom prst="rect">
            <a:avLst/>
          </a:prstGeom>
          <a:noFill/>
        </p:spPr>
        <p:txBody>
          <a:bodyPr wrap="none" rtlCol="0">
            <a:spAutoFit/>
          </a:bodyPr>
          <a:lstStyle/>
          <a:p>
            <a:r>
              <a:rPr lang="en-US" b="1" dirty="0"/>
              <a:t>Capabilities</a:t>
            </a:r>
          </a:p>
        </p:txBody>
      </p:sp>
      <p:sp>
        <p:nvSpPr>
          <p:cNvPr id="21" name="TextBox 58"/>
          <p:cNvSpPr txBox="1">
            <a:spLocks noChangeArrowheads="1"/>
          </p:cNvSpPr>
          <p:nvPr/>
        </p:nvSpPr>
        <p:spPr bwMode="auto">
          <a:xfrm>
            <a:off x="3448038" y="4495800"/>
            <a:ext cx="2458698" cy="830997"/>
          </a:xfrm>
          <a:prstGeom prst="rect">
            <a:avLst/>
          </a:prstGeom>
          <a:noFill/>
          <a:ln w="9525">
            <a:noFill/>
            <a:miter lim="800000"/>
            <a:headEnd/>
            <a:tailEnd/>
          </a:ln>
        </p:spPr>
        <p:txBody>
          <a:bodyPr wrap="square">
            <a:spAutoFit/>
          </a:bodyPr>
          <a:lstStyle/>
          <a:p>
            <a:pPr algn="ctr"/>
            <a:r>
              <a:rPr lang="en-US" sz="1600" b="1" dirty="0">
                <a:solidFill>
                  <a:schemeClr val="tx1"/>
                </a:solidFill>
                <a:latin typeface="Times New Roman" pitchFamily="18" charset="0"/>
                <a:cs typeface="Times New Roman" pitchFamily="18" charset="0"/>
              </a:rPr>
              <a:t>The</a:t>
            </a:r>
          </a:p>
          <a:p>
            <a:pPr algn="ctr"/>
            <a:r>
              <a:rPr lang="en-US" sz="1600" b="1" dirty="0">
                <a:solidFill>
                  <a:schemeClr val="tx1"/>
                </a:solidFill>
                <a:latin typeface="Times New Roman" pitchFamily="18" charset="0"/>
                <a:cs typeface="Times New Roman" pitchFamily="18" charset="0"/>
              </a:rPr>
              <a:t>ENTREPRENEURIAL</a:t>
            </a:r>
          </a:p>
          <a:p>
            <a:pPr algn="ctr"/>
            <a:r>
              <a:rPr lang="en-US" sz="1600" b="1" dirty="0">
                <a:cs typeface="Times New Roman" pitchFamily="18" charset="0"/>
              </a:rPr>
              <a:t>ARCH</a:t>
            </a:r>
            <a:endParaRPr lang="en-US" sz="1600" b="1" dirty="0">
              <a:solidFill>
                <a:schemeClr val="tx1"/>
              </a:solidFill>
              <a:cs typeface="Times New Roman" pitchFamily="18" charset="0"/>
            </a:endParaRPr>
          </a:p>
        </p:txBody>
      </p:sp>
      <p:grpSp>
        <p:nvGrpSpPr>
          <p:cNvPr id="10" name="Group 9"/>
          <p:cNvGrpSpPr/>
          <p:nvPr/>
        </p:nvGrpSpPr>
        <p:grpSpPr>
          <a:xfrm>
            <a:off x="2089599" y="3839166"/>
            <a:ext cx="1923065" cy="2384079"/>
            <a:chOff x="1994361" y="2229831"/>
            <a:chExt cx="1923065" cy="2384079"/>
          </a:xfrm>
        </p:grpSpPr>
        <p:sp>
          <p:nvSpPr>
            <p:cNvPr id="6" name="Oval 5"/>
            <p:cNvSpPr>
              <a:spLocks noChangeAspect="1"/>
            </p:cNvSpPr>
            <p:nvPr/>
          </p:nvSpPr>
          <p:spPr bwMode="auto">
            <a:xfrm>
              <a:off x="2053837" y="3962400"/>
              <a:ext cx="651510" cy="65151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2" name="Oval 21"/>
            <p:cNvSpPr>
              <a:spLocks noChangeAspect="1"/>
            </p:cNvSpPr>
            <p:nvPr/>
          </p:nvSpPr>
          <p:spPr bwMode="auto">
            <a:xfrm>
              <a:off x="2148337" y="299290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4" name="Oval 23"/>
            <p:cNvSpPr>
              <a:spLocks noChangeAspect="1"/>
            </p:cNvSpPr>
            <p:nvPr/>
          </p:nvSpPr>
          <p:spPr bwMode="auto">
            <a:xfrm>
              <a:off x="2839136" y="2229831"/>
              <a:ext cx="1027328" cy="1027328"/>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 name="Isosceles Triangle 8"/>
            <p:cNvSpPr>
              <a:spLocks noChangeAspect="1"/>
            </p:cNvSpPr>
            <p:nvPr/>
          </p:nvSpPr>
          <p:spPr bwMode="auto">
            <a:xfrm rot="2400000">
              <a:off x="3010069" y="3715448"/>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0" name="Isosceles Triangle 19"/>
            <p:cNvSpPr>
              <a:spLocks noChangeAspect="1"/>
            </p:cNvSpPr>
            <p:nvPr/>
          </p:nvSpPr>
          <p:spPr bwMode="auto">
            <a:xfrm rot="840000">
              <a:off x="2779162" y="255412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3" name="Isosceles Triangle 22"/>
            <p:cNvSpPr>
              <a:spLocks noChangeAspect="1"/>
            </p:cNvSpPr>
            <p:nvPr/>
          </p:nvSpPr>
          <p:spPr bwMode="auto">
            <a:xfrm rot="-840000">
              <a:off x="2212034" y="3072043"/>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5" name="Isosceles Triangle 24"/>
            <p:cNvSpPr>
              <a:spLocks noChangeAspect="1"/>
            </p:cNvSpPr>
            <p:nvPr/>
          </p:nvSpPr>
          <p:spPr bwMode="auto">
            <a:xfrm rot="-9660000">
              <a:off x="3765510" y="2835074"/>
              <a:ext cx="151916" cy="130963"/>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6" name="Isosceles Triangle 25"/>
            <p:cNvSpPr>
              <a:spLocks noChangeAspect="1"/>
            </p:cNvSpPr>
            <p:nvPr/>
          </p:nvSpPr>
          <p:spPr bwMode="auto">
            <a:xfrm rot="600000">
              <a:off x="1994361" y="4149354"/>
              <a:ext cx="136725"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7" name="Isosceles Triangle 26"/>
            <p:cNvSpPr>
              <a:spLocks noChangeAspect="1"/>
            </p:cNvSpPr>
            <p:nvPr/>
          </p:nvSpPr>
          <p:spPr bwMode="auto">
            <a:xfrm rot="-3660000">
              <a:off x="2613775" y="4212639"/>
              <a:ext cx="136724" cy="117867"/>
            </a:xfrm>
            <a:prstGeom prs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sp>
        <p:nvSpPr>
          <p:cNvPr id="28" name="Content Placeholder 7"/>
          <p:cNvSpPr>
            <a:spLocks noGrp="1"/>
          </p:cNvSpPr>
          <p:nvPr>
            <p:ph idx="1"/>
          </p:nvPr>
        </p:nvSpPr>
        <p:spPr>
          <a:xfrm>
            <a:off x="1066800" y="1143000"/>
            <a:ext cx="7772400" cy="4876800"/>
          </a:xfrm>
        </p:spPr>
        <p:txBody>
          <a:bodyPr/>
          <a:lstStyle/>
          <a:p>
            <a:r>
              <a:rPr lang="en-029" sz="2000" dirty="0"/>
              <a:t>It is a </a:t>
            </a:r>
            <a:r>
              <a:rPr lang="en-029" sz="2000" b="1" dirty="0"/>
              <a:t>hypothesis-directed discovery/learning process</a:t>
            </a:r>
          </a:p>
          <a:p>
            <a:pPr lvl="1"/>
            <a:r>
              <a:rPr lang="en-029" sz="1800" dirty="0"/>
              <a:t>What you learn in a subsequent stage changes your position in the prior </a:t>
            </a:r>
          </a:p>
          <a:p>
            <a:r>
              <a:rPr lang="en-029" sz="2000" dirty="0"/>
              <a:t>Move quickly – don’t fall in love with your first idea</a:t>
            </a:r>
          </a:p>
          <a:p>
            <a:r>
              <a:rPr lang="en-029" sz="2000" dirty="0"/>
              <a:t>Requires constant </a:t>
            </a:r>
            <a:r>
              <a:rPr lang="en-029" sz="2000" b="1" dirty="0"/>
              <a:t>“zooming-in and zooming-out”</a:t>
            </a:r>
          </a:p>
          <a:p>
            <a:pPr lvl="1"/>
            <a:r>
              <a:rPr lang="en-029" sz="1800" dirty="0"/>
              <a:t>Taking both a narrow, detailed view and broad, “big picture” perspective</a:t>
            </a:r>
          </a:p>
        </p:txBody>
      </p:sp>
      <p:sp>
        <p:nvSpPr>
          <p:cNvPr id="29"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618789465"/>
      </p:ext>
    </p:extLst>
  </p:cSld>
  <p:clrMapOvr>
    <a:masterClrMapping/>
  </p:clrMapOvr>
  <mc:AlternateContent xmlns:mc="http://schemas.openxmlformats.org/markup-compatibility/2006" xmlns:p14="http://schemas.microsoft.com/office/powerpoint/2010/main">
    <mc:Choice Requires="p14">
      <p:transition spd="slow" p14:dur="2000" advTm="98225"/>
    </mc:Choice>
    <mc:Fallback xmlns="">
      <p:transition spd="slow" advTm="9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990600" y="152400"/>
            <a:ext cx="8426450" cy="811213"/>
          </a:xfrm>
        </p:spPr>
        <p:txBody>
          <a:bodyPr/>
          <a:lstStyle/>
          <a:p>
            <a:r>
              <a:rPr lang="en-US" sz="2800" dirty="0"/>
              <a:t>Macro drivers that create openings:</a:t>
            </a:r>
            <a:br>
              <a:rPr lang="en-US" sz="2800" dirty="0"/>
            </a:br>
            <a:r>
              <a:rPr lang="en-US" sz="2800" dirty="0"/>
              <a:t>Drucker’s 7 Sources on Innovation</a:t>
            </a:r>
          </a:p>
        </p:txBody>
      </p:sp>
      <p:sp>
        <p:nvSpPr>
          <p:cNvPr id="12292" name="Rectangle 3"/>
          <p:cNvSpPr>
            <a:spLocks noGrp="1" noChangeArrowheads="1"/>
          </p:cNvSpPr>
          <p:nvPr>
            <p:ph type="body" idx="1"/>
          </p:nvPr>
        </p:nvSpPr>
        <p:spPr>
          <a:xfrm>
            <a:off x="1143000" y="914400"/>
            <a:ext cx="7772400" cy="4876800"/>
          </a:xfrm>
        </p:spPr>
        <p:txBody>
          <a:bodyPr/>
          <a:lstStyle/>
          <a:p>
            <a:pPr marL="533400" indent="-533400">
              <a:buFontTx/>
              <a:buAutoNum type="arabicPeriod"/>
            </a:pPr>
            <a:r>
              <a:rPr lang="en-US" sz="2400" dirty="0"/>
              <a:t>Unexpected Occurrences</a:t>
            </a:r>
          </a:p>
          <a:p>
            <a:pPr marL="933450" lvl="1" indent="-533400"/>
            <a:r>
              <a:rPr lang="en-US" sz="1800" dirty="0"/>
              <a:t>Believed the drug would reduce blood pressure, and it grew hair!</a:t>
            </a:r>
          </a:p>
          <a:p>
            <a:pPr marL="533400" indent="-533400">
              <a:buFontTx/>
              <a:buAutoNum type="arabicPeriod"/>
            </a:pPr>
            <a:r>
              <a:rPr lang="en-US" sz="2400" dirty="0"/>
              <a:t>Incongruities</a:t>
            </a:r>
          </a:p>
          <a:p>
            <a:pPr marL="933450" lvl="1" indent="-533400"/>
            <a:r>
              <a:rPr lang="en-US" sz="1800" dirty="0"/>
              <a:t>“Health care” is really about disease mitigation</a:t>
            </a:r>
          </a:p>
          <a:p>
            <a:pPr marL="533400" indent="-533400">
              <a:buFontTx/>
              <a:buAutoNum type="arabicPeriod"/>
            </a:pPr>
            <a:r>
              <a:rPr lang="en-US" sz="2400" dirty="0"/>
              <a:t>Process Needs</a:t>
            </a:r>
          </a:p>
          <a:p>
            <a:pPr marL="533400" indent="-533400">
              <a:buFontTx/>
              <a:buAutoNum type="arabicPeriod"/>
            </a:pPr>
            <a:r>
              <a:rPr lang="en-US" sz="2400" dirty="0"/>
              <a:t>Industry and Market Changes</a:t>
            </a:r>
          </a:p>
          <a:p>
            <a:pPr marL="933450" lvl="1" indent="-533400"/>
            <a:r>
              <a:rPr lang="en-US" sz="1800" dirty="0"/>
              <a:t>Internet businesses changing the traditional retail landscape</a:t>
            </a:r>
          </a:p>
          <a:p>
            <a:pPr marL="533400" indent="-533400">
              <a:buFontTx/>
              <a:buAutoNum type="arabicPeriod"/>
            </a:pPr>
            <a:r>
              <a:rPr lang="en-US" sz="2400" dirty="0"/>
              <a:t>Demographic Changes</a:t>
            </a:r>
          </a:p>
          <a:p>
            <a:pPr marL="933450" lvl="1" indent="-533400"/>
            <a:r>
              <a:rPr lang="en-US" sz="1800" dirty="0"/>
              <a:t>Aging Baby Boomers are driving many healthcare/product changes</a:t>
            </a:r>
          </a:p>
          <a:p>
            <a:pPr marL="533400" indent="-533400">
              <a:buFontTx/>
              <a:buAutoNum type="arabicPeriod"/>
            </a:pPr>
            <a:r>
              <a:rPr lang="en-US" sz="2400" dirty="0"/>
              <a:t>Changes in Perception</a:t>
            </a:r>
          </a:p>
          <a:p>
            <a:pPr marL="933450" lvl="1" indent="-533400"/>
            <a:r>
              <a:rPr lang="en-US" sz="2000" dirty="0"/>
              <a:t>Attitude shifts, such as earth’s resources may not be infinite, influencing the “green” products revolution</a:t>
            </a:r>
          </a:p>
          <a:p>
            <a:pPr marL="533400" indent="-533400">
              <a:buFontTx/>
              <a:buAutoNum type="arabicPeriod"/>
            </a:pPr>
            <a:r>
              <a:rPr lang="en-US" sz="2400" dirty="0"/>
              <a:t>New Knowledge</a:t>
            </a:r>
          </a:p>
          <a:p>
            <a:pPr marL="933450" lvl="1" indent="-533400"/>
            <a:r>
              <a:rPr lang="en-US" sz="2000" dirty="0"/>
              <a:t>New technology enable new products (</a:t>
            </a:r>
            <a:r>
              <a:rPr lang="en-US" sz="2000" dirty="0" err="1"/>
              <a:t>iPad</a:t>
            </a:r>
            <a:r>
              <a:rPr lang="en-US" sz="2000" dirty="0"/>
              <a:t>)</a:t>
            </a:r>
          </a:p>
          <a:p>
            <a:pPr marL="533400" indent="-533400">
              <a:buFontTx/>
              <a:buAutoNum type="arabicPeriod"/>
            </a:pPr>
            <a:endParaRPr lang="en-US" dirty="0"/>
          </a:p>
        </p:txBody>
      </p:sp>
      <p:sp>
        <p:nvSpPr>
          <p:cNvPr id="5" name="TextBox 4"/>
          <p:cNvSpPr txBox="1"/>
          <p:nvPr/>
        </p:nvSpPr>
        <p:spPr>
          <a:xfrm>
            <a:off x="3657600" y="6474023"/>
            <a:ext cx="4520020" cy="307777"/>
          </a:xfrm>
          <a:prstGeom prst="rect">
            <a:avLst/>
          </a:prstGeom>
          <a:noFill/>
        </p:spPr>
        <p:txBody>
          <a:bodyPr wrap="none" rtlCol="0">
            <a:spAutoFit/>
          </a:bodyPr>
          <a:lstStyle/>
          <a:p>
            <a:r>
              <a:rPr lang="en-US" dirty="0"/>
              <a:t>Ref.  </a:t>
            </a:r>
            <a:r>
              <a:rPr lang="en-US" u="sng" dirty="0"/>
              <a:t>Innovation and Entrepreneurship</a:t>
            </a:r>
            <a:r>
              <a:rPr lang="en-US" dirty="0"/>
              <a:t>, Peter </a:t>
            </a:r>
            <a:r>
              <a:rPr lang="en-US" dirty="0" err="1"/>
              <a:t>Drucker</a:t>
            </a:r>
            <a:r>
              <a:rPr lang="en-US" dirty="0"/>
              <a:t>, 1985.</a:t>
            </a:r>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20</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87545779"/>
      </p:ext>
    </p:extLst>
  </p:cSld>
  <p:clrMapOvr>
    <a:masterClrMapping/>
  </p:clrMapOvr>
  <mc:AlternateContent xmlns:mc="http://schemas.openxmlformats.org/markup-compatibility/2006" xmlns:p14="http://schemas.microsoft.com/office/powerpoint/2010/main">
    <mc:Choice Requires="p14">
      <p:transition spd="slow" p14:dur="2000" advTm="140903"/>
    </mc:Choice>
    <mc:Fallback xmlns="">
      <p:transition spd="slow" advTm="140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Business Discovery</a:t>
            </a:r>
          </a:p>
        </p:txBody>
      </p:sp>
      <p:sp>
        <p:nvSpPr>
          <p:cNvPr id="9219" name="Content Placeholder 2"/>
          <p:cNvSpPr>
            <a:spLocks noGrp="1"/>
          </p:cNvSpPr>
          <p:nvPr>
            <p:ph idx="1"/>
          </p:nvPr>
        </p:nvSpPr>
        <p:spPr>
          <a:xfrm>
            <a:off x="838200" y="1066800"/>
            <a:ext cx="8305800" cy="4876800"/>
          </a:xfrm>
        </p:spPr>
        <p:txBody>
          <a:bodyPr/>
          <a:lstStyle/>
          <a:p>
            <a:r>
              <a:rPr lang="en-US" dirty="0"/>
              <a:t>Opening</a:t>
            </a:r>
          </a:p>
          <a:p>
            <a:pPr lvl="1"/>
            <a:r>
              <a:rPr lang="en-US" dirty="0"/>
              <a:t>7 Sources of Innovation</a:t>
            </a:r>
          </a:p>
          <a:p>
            <a:r>
              <a:rPr lang="en-US" dirty="0"/>
              <a:t>Potential for </a:t>
            </a:r>
            <a:r>
              <a:rPr lang="en-US" i="1" dirty="0"/>
              <a:t>you</a:t>
            </a:r>
            <a:r>
              <a:rPr lang="en-US" dirty="0"/>
              <a:t> to create value</a:t>
            </a:r>
          </a:p>
          <a:p>
            <a:pPr lvl="1"/>
            <a:r>
              <a:rPr lang="en-US" dirty="0"/>
              <a:t>Opening and alignment with your </a:t>
            </a:r>
            <a:r>
              <a:rPr lang="en-US" b="1" dirty="0"/>
              <a:t>capabilities</a:t>
            </a:r>
          </a:p>
          <a:p>
            <a:r>
              <a:rPr lang="en-US" dirty="0"/>
              <a:t>High-value problem (Problem worth solving)</a:t>
            </a:r>
          </a:p>
          <a:p>
            <a:pPr lvl="1"/>
            <a:r>
              <a:rPr lang="en-US" b="1" dirty="0"/>
              <a:t>Industry Analysis</a:t>
            </a:r>
            <a:r>
              <a:rPr lang="en-US" dirty="0"/>
              <a:t>; Value System Assessment</a:t>
            </a:r>
          </a:p>
          <a:p>
            <a:r>
              <a:rPr lang="en-US" dirty="0"/>
              <a:t>Potential to capture value</a:t>
            </a:r>
          </a:p>
          <a:p>
            <a:pPr lvl="1"/>
            <a:r>
              <a:rPr lang="en-US" dirty="0"/>
              <a:t>Strategy, Industry Analysis, Porter’s 5 Forces, </a:t>
            </a:r>
            <a:r>
              <a:rPr lang="en-US" b="1" dirty="0"/>
              <a:t>Positioning</a:t>
            </a:r>
            <a:r>
              <a:rPr lang="en-US" dirty="0"/>
              <a:t> </a:t>
            </a:r>
            <a:r>
              <a:rPr lang="en-US" b="1" dirty="0"/>
              <a:t>for Value Capture (PVC)</a:t>
            </a:r>
          </a:p>
          <a:p>
            <a:r>
              <a:rPr lang="en-US" dirty="0"/>
              <a:t>Investable</a:t>
            </a:r>
          </a:p>
          <a:p>
            <a:pPr lvl="1"/>
            <a:r>
              <a:rPr lang="en-US" dirty="0"/>
              <a:t>Will it be worth more than it costs to build? (Assessment)</a:t>
            </a:r>
          </a:p>
          <a:p>
            <a:endParaRPr lang="en-US" dirty="0"/>
          </a:p>
        </p:txBody>
      </p:sp>
      <p:sp>
        <p:nvSpPr>
          <p:cNvPr id="4" name="Slide Number Placeholder 3"/>
          <p:cNvSpPr>
            <a:spLocks noGrp="1"/>
          </p:cNvSpPr>
          <p:nvPr>
            <p:ph type="sldNum" sz="quarter" idx="4294967295"/>
          </p:nvPr>
        </p:nvSpPr>
        <p:spPr>
          <a:xfrm>
            <a:off x="7042150" y="6477000"/>
            <a:ext cx="1905000" cy="457200"/>
          </a:xfrm>
          <a:prstGeom prst="rect">
            <a:avLst/>
          </a:prstGeom>
        </p:spPr>
        <p:txBody>
          <a:bodyPr/>
          <a:lstStyle/>
          <a:p>
            <a:pPr algn="r">
              <a:defRPr/>
            </a:pPr>
            <a:fld id="{072E959D-2489-4B65-87AF-9B306C5B1EFE}" type="slidenum">
              <a:rPr lang="en-US" smtClean="0"/>
              <a:pPr algn="r">
                <a:defRPr/>
              </a:pPr>
              <a:t>21</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41343041"/>
      </p:ext>
    </p:extLst>
  </p:cSld>
  <p:clrMapOvr>
    <a:masterClrMapping/>
  </p:clrMapOvr>
  <mc:AlternateContent xmlns:mc="http://schemas.openxmlformats.org/markup-compatibility/2006" xmlns:p14="http://schemas.microsoft.com/office/powerpoint/2010/main">
    <mc:Choice Requires="p14">
      <p:transition spd="slow" p14:dur="2000" advTm="91028"/>
    </mc:Choice>
    <mc:Fallback xmlns="">
      <p:transition spd="slow" advTm="9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962" y="76200"/>
            <a:ext cx="7793038" cy="700088"/>
          </a:xfrm>
        </p:spPr>
        <p:txBody>
          <a:bodyPr/>
          <a:lstStyle/>
          <a:p>
            <a:r>
              <a:rPr lang="en-029" dirty="0"/>
              <a:t>At the end of Opportunity Identification</a:t>
            </a:r>
            <a:endParaRPr lang="en-US" dirty="0"/>
          </a:p>
        </p:txBody>
      </p:sp>
      <p:sp>
        <p:nvSpPr>
          <p:cNvPr id="3" name="Content Placeholder 2"/>
          <p:cNvSpPr>
            <a:spLocks noGrp="1"/>
          </p:cNvSpPr>
          <p:nvPr>
            <p:ph idx="1"/>
          </p:nvPr>
        </p:nvSpPr>
        <p:spPr>
          <a:xfrm>
            <a:off x="838200" y="838200"/>
            <a:ext cx="7772400" cy="4876800"/>
          </a:xfrm>
        </p:spPr>
        <p:txBody>
          <a:bodyPr/>
          <a:lstStyle/>
          <a:p>
            <a:r>
              <a:rPr lang="en-029" dirty="0"/>
              <a:t>What’s the </a:t>
            </a:r>
            <a:r>
              <a:rPr lang="en-029" u="sng" dirty="0"/>
              <a:t>problem</a:t>
            </a:r>
            <a:r>
              <a:rPr lang="en-029" dirty="0"/>
              <a:t>?</a:t>
            </a:r>
          </a:p>
          <a:p>
            <a:pPr lvl="1"/>
            <a:r>
              <a:rPr lang="en-029" dirty="0"/>
              <a:t>Know the issue (not the specific customer need, but the higher-level issue)</a:t>
            </a:r>
          </a:p>
          <a:p>
            <a:r>
              <a:rPr lang="en-029" dirty="0"/>
              <a:t>Who </a:t>
            </a:r>
            <a:r>
              <a:rPr lang="en-029" u="sng" dirty="0"/>
              <a:t>owns</a:t>
            </a:r>
            <a:r>
              <a:rPr lang="en-029" dirty="0"/>
              <a:t> the problem?  </a:t>
            </a:r>
          </a:p>
          <a:p>
            <a:pPr lvl="1"/>
            <a:r>
              <a:rPr lang="en-029" dirty="0"/>
              <a:t>What industry segment or market is struggling with this (again not all the way to customer yet, but a higher intermediate level)</a:t>
            </a:r>
          </a:p>
          <a:p>
            <a:r>
              <a:rPr lang="en-029" dirty="0"/>
              <a:t>What is your </a:t>
            </a:r>
            <a:r>
              <a:rPr lang="en-029" u="sng" dirty="0"/>
              <a:t>approach</a:t>
            </a:r>
            <a:r>
              <a:rPr lang="en-029" dirty="0"/>
              <a:t> to solving this problem</a:t>
            </a:r>
          </a:p>
          <a:p>
            <a:pPr lvl="1"/>
            <a:r>
              <a:rPr lang="en-029" dirty="0"/>
              <a:t>Not a specific solution yet, but an approach</a:t>
            </a:r>
          </a:p>
          <a:p>
            <a:r>
              <a:rPr lang="en-029" dirty="0"/>
              <a:t>Can you create and capture value?</a:t>
            </a:r>
          </a:p>
          <a:p>
            <a:pPr lvl="1"/>
            <a:r>
              <a:rPr lang="en-029" dirty="0"/>
              <a:t>Approach align with your </a:t>
            </a:r>
            <a:r>
              <a:rPr lang="en-029" u="sng" dirty="0"/>
              <a:t>Capabilities</a:t>
            </a:r>
            <a:r>
              <a:rPr lang="en-029" dirty="0"/>
              <a:t>?</a:t>
            </a:r>
          </a:p>
          <a:p>
            <a:pPr lvl="1"/>
            <a:r>
              <a:rPr lang="en-029" dirty="0"/>
              <a:t>If successful are you in a position to </a:t>
            </a:r>
            <a:r>
              <a:rPr lang="en-029" b="1" dirty="0"/>
              <a:t>capture</a:t>
            </a:r>
            <a:r>
              <a:rPr lang="en-029" dirty="0"/>
              <a:t> the created </a:t>
            </a:r>
            <a:r>
              <a:rPr lang="en-029" b="1" dirty="0"/>
              <a:t>value</a:t>
            </a:r>
            <a:r>
              <a:rPr lang="en-029" dirty="0"/>
              <a:t>?</a:t>
            </a:r>
            <a:endParaRPr lang="en-US" dirty="0"/>
          </a:p>
        </p:txBody>
      </p:sp>
      <p:sp>
        <p:nvSpPr>
          <p:cNvPr id="4" name="Slide Number Placeholder 3"/>
          <p:cNvSpPr>
            <a:spLocks noGrp="1"/>
          </p:cNvSpPr>
          <p:nvPr>
            <p:ph type="sldNum" sz="quarter" idx="4294967295"/>
          </p:nvPr>
        </p:nvSpPr>
        <p:spPr>
          <a:xfrm>
            <a:off x="7042150" y="6400800"/>
            <a:ext cx="1905000" cy="457200"/>
          </a:xfrm>
          <a:prstGeom prst="rect">
            <a:avLst/>
          </a:prstGeom>
        </p:spPr>
        <p:txBody>
          <a:bodyPr/>
          <a:lstStyle/>
          <a:p>
            <a:pPr>
              <a:defRPr/>
            </a:pPr>
            <a:fld id="{4D6F8EAF-F09C-4ABC-A386-EB508159BD24}" type="slidenum">
              <a:rPr lang="en-US" smtClean="0"/>
              <a:pPr>
                <a:defRPr/>
              </a:pPr>
              <a:t>22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
        <p:nvSpPr>
          <p:cNvPr id="6" name="Rectangle 5">
            <a:extLst>
              <a:ext uri="{FF2B5EF4-FFF2-40B4-BE49-F238E27FC236}">
                <a16:creationId xmlns:a16="http://schemas.microsoft.com/office/drawing/2014/main" id="{BB4F7CAF-D840-45CD-8213-F389D43A89D0}"/>
              </a:ext>
            </a:extLst>
          </p:cNvPr>
          <p:cNvSpPr/>
          <p:nvPr/>
        </p:nvSpPr>
        <p:spPr>
          <a:xfrm>
            <a:off x="4866481" y="2209800"/>
            <a:ext cx="3571812" cy="400110"/>
          </a:xfrm>
          <a:prstGeom prst="rect">
            <a:avLst/>
          </a:prstGeom>
        </p:spPr>
        <p:txBody>
          <a:bodyPr wrap="none">
            <a:spAutoFit/>
          </a:bodyPr>
          <a:lstStyle/>
          <a:p>
            <a:r>
              <a:rPr lang="en-029" sz="2000" b="1" dirty="0">
                <a:solidFill>
                  <a:srgbClr val="FF0000"/>
                </a:solidFill>
              </a:rPr>
              <a:t>(Who does the business serve?)</a:t>
            </a:r>
            <a:endParaRPr lang="en-029" sz="2000" b="1" dirty="0"/>
          </a:p>
        </p:txBody>
      </p:sp>
    </p:spTree>
    <p:extLst>
      <p:ext uri="{BB962C8B-B14F-4D97-AF65-F5344CB8AC3E}">
        <p14:creationId xmlns:p14="http://schemas.microsoft.com/office/powerpoint/2010/main" val="3688011618"/>
      </p:ext>
    </p:extLst>
  </p:cSld>
  <p:clrMapOvr>
    <a:masterClrMapping/>
  </p:clrMapOvr>
  <mc:AlternateContent xmlns:mc="http://schemas.openxmlformats.org/markup-compatibility/2006" xmlns:p14="http://schemas.microsoft.com/office/powerpoint/2010/main">
    <mc:Choice Requires="p14">
      <p:transition spd="slow" p14:dur="2000" advTm="93920"/>
    </mc:Choice>
    <mc:Fallback xmlns="">
      <p:transition spd="slow" advTm="9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04" b="2815"/>
          <a:stretch/>
        </p:blipFill>
        <p:spPr>
          <a:xfrm>
            <a:off x="344424" y="1393372"/>
            <a:ext cx="8455152" cy="4855028"/>
          </a:xfrm>
          <a:prstGeom prst="rect">
            <a:avLst/>
          </a:prstGeom>
        </p:spPr>
      </p:pic>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23</a:t>
            </a:fld>
            <a:endParaRPr lang="en-US" dirty="0"/>
          </a:p>
        </p:txBody>
      </p:sp>
      <p:sp>
        <p:nvSpPr>
          <p:cNvPr id="3" name="Title 2"/>
          <p:cNvSpPr>
            <a:spLocks noGrp="1"/>
          </p:cNvSpPr>
          <p:nvPr>
            <p:ph type="title"/>
          </p:nvPr>
        </p:nvSpPr>
        <p:spPr>
          <a:xfrm>
            <a:off x="980280" y="109537"/>
            <a:ext cx="8163719" cy="700088"/>
          </a:xfrm>
        </p:spPr>
        <p:txBody>
          <a:bodyPr/>
          <a:lstStyle/>
          <a:p>
            <a:r>
              <a:rPr lang="en-US" sz="2800" dirty="0"/>
              <a:t>At the end of Opportunity Identification you know</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38718528"/>
      </p:ext>
    </p:extLst>
  </p:cSld>
  <p:clrMapOvr>
    <a:masterClrMapping/>
  </p:clrMapOvr>
  <mc:AlternateContent xmlns:mc="http://schemas.openxmlformats.org/markup-compatibility/2006" xmlns:p14="http://schemas.microsoft.com/office/powerpoint/2010/main">
    <mc:Choice Requires="p14">
      <p:transition spd="slow" p14:dur="2000" advTm="33324"/>
    </mc:Choice>
    <mc:Fallback xmlns="">
      <p:transition spd="slow" advTm="3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04" b="2815"/>
          <a:stretch/>
        </p:blipFill>
        <p:spPr>
          <a:xfrm>
            <a:off x="344424" y="1393372"/>
            <a:ext cx="8455152" cy="4855028"/>
          </a:xfrm>
          <a:prstGeom prst="rect">
            <a:avLst/>
          </a:prstGeom>
        </p:spPr>
      </p:pic>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24</a:t>
            </a:fld>
            <a:endParaRPr lang="en-US" dirty="0"/>
          </a:p>
        </p:txBody>
      </p:sp>
      <p:sp>
        <p:nvSpPr>
          <p:cNvPr id="3" name="Title 2"/>
          <p:cNvSpPr>
            <a:spLocks noGrp="1"/>
          </p:cNvSpPr>
          <p:nvPr>
            <p:ph type="title"/>
          </p:nvPr>
        </p:nvSpPr>
        <p:spPr>
          <a:xfrm>
            <a:off x="980280" y="109537"/>
            <a:ext cx="8163719" cy="700088"/>
          </a:xfrm>
        </p:spPr>
        <p:txBody>
          <a:bodyPr/>
          <a:lstStyle/>
          <a:p>
            <a:r>
              <a:rPr lang="en-US" sz="2800" dirty="0"/>
              <a:t>At the end of Opportunity Identification you know</a:t>
            </a:r>
          </a:p>
        </p:txBody>
      </p:sp>
      <p:sp>
        <p:nvSpPr>
          <p:cNvPr id="4" name="Oval 3"/>
          <p:cNvSpPr/>
          <p:nvPr/>
        </p:nvSpPr>
        <p:spPr bwMode="auto">
          <a:xfrm>
            <a:off x="2209800" y="990600"/>
            <a:ext cx="2362200" cy="2362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625364358"/>
      </p:ext>
    </p:extLst>
  </p:cSld>
  <p:clrMapOvr>
    <a:masterClrMapping/>
  </p:clrMapOvr>
  <mc:AlternateContent xmlns:mc="http://schemas.openxmlformats.org/markup-compatibility/2006" xmlns:p14="http://schemas.microsoft.com/office/powerpoint/2010/main">
    <mc:Choice Requires="p14">
      <p:transition spd="slow" p14:dur="2000" advTm="6626"/>
    </mc:Choice>
    <mc:Fallback xmlns="">
      <p:transition spd="slow" advTm="6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0"/>
            <a:ext cx="7772400" cy="4876800"/>
          </a:xfrm>
        </p:spPr>
        <p:txBody>
          <a:bodyPr/>
          <a:lstStyle/>
          <a:p>
            <a:pPr>
              <a:defRPr/>
            </a:pPr>
            <a:r>
              <a:rPr lang="en-US" sz="2400" b="1" dirty="0"/>
              <a:t>New product entry</a:t>
            </a:r>
            <a:endParaRPr lang="en-US" sz="2400" dirty="0"/>
          </a:p>
          <a:p>
            <a:pPr lvl="1">
              <a:defRPr/>
            </a:pPr>
            <a:r>
              <a:rPr lang="en-US" sz="1600" dirty="0"/>
              <a:t>essentially a </a:t>
            </a:r>
            <a:r>
              <a:rPr lang="en-US" sz="1600" b="1" dirty="0"/>
              <a:t>“me too” product/service </a:t>
            </a:r>
            <a:r>
              <a:rPr lang="en-US" sz="1600" dirty="0"/>
              <a:t>to those that exist, but with some advantage</a:t>
            </a:r>
          </a:p>
          <a:p>
            <a:pPr>
              <a:defRPr/>
            </a:pPr>
            <a:endParaRPr lang="en-US" sz="2000" b="1" dirty="0"/>
          </a:p>
          <a:p>
            <a:pPr>
              <a:defRPr/>
            </a:pPr>
            <a:r>
              <a:rPr lang="en-US" sz="2400" b="1" dirty="0"/>
              <a:t>Substitute product </a:t>
            </a:r>
            <a:r>
              <a:rPr lang="en-US" sz="2000" dirty="0"/>
              <a:t>(different solution for same need)</a:t>
            </a:r>
          </a:p>
          <a:p>
            <a:pPr lvl="1">
              <a:defRPr/>
            </a:pPr>
            <a:r>
              <a:rPr lang="en-US" sz="1800" dirty="0"/>
              <a:t>Better, faster, cheaper, more convenient than existing product/service</a:t>
            </a:r>
          </a:p>
          <a:p>
            <a:pPr lvl="1">
              <a:defRPr/>
            </a:pPr>
            <a:endParaRPr lang="en-US" sz="1800" dirty="0"/>
          </a:p>
          <a:p>
            <a:pPr>
              <a:defRPr/>
            </a:pPr>
            <a:r>
              <a:rPr lang="en-US" sz="2400" b="1" dirty="0"/>
              <a:t>Aggregation/Consolidation of a segment </a:t>
            </a:r>
            <a:r>
              <a:rPr lang="en-US" sz="2000" dirty="0"/>
              <a:t>of the value chain</a:t>
            </a:r>
          </a:p>
          <a:p>
            <a:pPr>
              <a:defRPr/>
            </a:pPr>
            <a:endParaRPr lang="en-US" sz="2000" dirty="0"/>
          </a:p>
          <a:p>
            <a:pPr>
              <a:defRPr/>
            </a:pPr>
            <a:r>
              <a:rPr lang="en-US" sz="2400" b="1" dirty="0"/>
              <a:t>Collapsing multiple segments of the value chain</a:t>
            </a:r>
          </a:p>
          <a:p>
            <a:pPr>
              <a:defRPr/>
            </a:pPr>
            <a:endParaRPr lang="en-US" sz="2000" b="1" dirty="0"/>
          </a:p>
          <a:p>
            <a:pPr>
              <a:defRPr/>
            </a:pPr>
            <a:r>
              <a:rPr lang="en-US" sz="2400" b="1" dirty="0"/>
              <a:t>New Segment </a:t>
            </a:r>
          </a:p>
          <a:p>
            <a:pPr lvl="1">
              <a:defRPr/>
            </a:pPr>
            <a:r>
              <a:rPr lang="en-US" sz="1600" dirty="0"/>
              <a:t>Creating efficiencies between existing segments</a:t>
            </a:r>
          </a:p>
          <a:p>
            <a:pPr marL="0" indent="0">
              <a:buFont typeface="Wingdings" pitchFamily="2" charset="2"/>
              <a:buNone/>
              <a:defRPr/>
            </a:pPr>
            <a:endParaRPr lang="en-US" sz="3600" dirty="0"/>
          </a:p>
        </p:txBody>
      </p:sp>
      <p:sp>
        <p:nvSpPr>
          <p:cNvPr id="36869" name="Title 5"/>
          <p:cNvSpPr>
            <a:spLocks noGrp="1"/>
          </p:cNvSpPr>
          <p:nvPr>
            <p:ph type="title"/>
          </p:nvPr>
        </p:nvSpPr>
        <p:spPr>
          <a:xfrm>
            <a:off x="969962" y="214312"/>
            <a:ext cx="7793038" cy="700088"/>
          </a:xfrm>
        </p:spPr>
        <p:txBody>
          <a:bodyPr/>
          <a:lstStyle/>
          <a:p>
            <a:r>
              <a:rPr lang="en-US" sz="2800" dirty="0"/>
              <a:t>Five generic approaches to Value Creation:</a:t>
            </a:r>
            <a:br>
              <a:rPr lang="en-US" sz="2800" dirty="0"/>
            </a:br>
            <a:r>
              <a:rPr lang="en-US" sz="2800" dirty="0"/>
              <a:t>Creating Value in an Existing System</a:t>
            </a:r>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25</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09600"/>
            <a:ext cx="914402" cy="91440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75639083"/>
      </p:ext>
    </p:extLst>
  </p:cSld>
  <p:clrMapOvr>
    <a:masterClrMapping/>
  </p:clrMapOvr>
  <mc:AlternateContent xmlns:mc="http://schemas.openxmlformats.org/markup-compatibility/2006" xmlns:p14="http://schemas.microsoft.com/office/powerpoint/2010/main">
    <mc:Choice Requires="p14">
      <p:transition spd="slow" p14:dur="2000" advTm="399917"/>
    </mc:Choice>
    <mc:Fallback xmlns="">
      <p:transition spd="slow" advTm="39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Business Design</a:t>
            </a:r>
            <a:endParaRPr lang="en-US" dirty="0"/>
          </a:p>
        </p:txBody>
      </p:sp>
      <p:sp>
        <p:nvSpPr>
          <p:cNvPr id="3" name="Content Placeholder 2"/>
          <p:cNvSpPr>
            <a:spLocks noGrp="1"/>
          </p:cNvSpPr>
          <p:nvPr>
            <p:ph idx="1"/>
          </p:nvPr>
        </p:nvSpPr>
        <p:spPr/>
        <p:txBody>
          <a:bodyPr/>
          <a:lstStyle/>
          <a:p>
            <a:r>
              <a:rPr lang="en-029" dirty="0"/>
              <a:t>Drill down on the identified opportunity</a:t>
            </a:r>
          </a:p>
          <a:p>
            <a:endParaRPr lang="en-029" dirty="0"/>
          </a:p>
          <a:p>
            <a:r>
              <a:rPr lang="en-029" b="1" u="sng" dirty="0"/>
              <a:t>Qualitatively</a:t>
            </a:r>
            <a:r>
              <a:rPr lang="en-029" dirty="0"/>
              <a:t> define the business</a:t>
            </a:r>
          </a:p>
          <a:p>
            <a:endParaRPr lang="en-029" dirty="0"/>
          </a:p>
          <a:p>
            <a:pPr marL="914400" lvl="2" indent="0">
              <a:buNone/>
            </a:pPr>
            <a:endParaRPr lang="en-US" dirty="0"/>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26</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879847905"/>
      </p:ext>
    </p:extLst>
  </p:cSld>
  <p:clrMapOvr>
    <a:masterClrMapping/>
  </p:clrMapOvr>
  <mc:AlternateContent xmlns:mc="http://schemas.openxmlformats.org/markup-compatibility/2006" xmlns:p14="http://schemas.microsoft.com/office/powerpoint/2010/main">
    <mc:Choice Requires="p14">
      <p:transition spd="slow" p14:dur="2000" advTm="40406"/>
    </mc:Choice>
    <mc:Fallback xmlns="">
      <p:transition spd="slow" advTm="4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14400" y="366712"/>
            <a:ext cx="8229600" cy="700088"/>
          </a:xfrm>
        </p:spPr>
        <p:txBody>
          <a:bodyPr/>
          <a:lstStyle/>
          <a:p>
            <a:r>
              <a:rPr lang="en-US" dirty="0"/>
              <a:t>Business Design Output:  </a:t>
            </a:r>
            <a:br>
              <a:rPr lang="en-US" dirty="0"/>
            </a:br>
            <a:r>
              <a:rPr lang="en-US" dirty="0"/>
              <a:t>  C</a:t>
            </a:r>
            <a:r>
              <a:rPr lang="en-US" sz="3200" dirty="0"/>
              <a:t>rafting a High-level Business Framework</a:t>
            </a:r>
          </a:p>
        </p:txBody>
      </p:sp>
      <p:sp>
        <p:nvSpPr>
          <p:cNvPr id="3" name="Content Placeholder 2"/>
          <p:cNvSpPr>
            <a:spLocks noGrp="1"/>
          </p:cNvSpPr>
          <p:nvPr>
            <p:ph idx="1"/>
          </p:nvPr>
        </p:nvSpPr>
        <p:spPr>
          <a:xfrm>
            <a:off x="381000" y="914400"/>
            <a:ext cx="8686800" cy="5651941"/>
          </a:xfrm>
        </p:spPr>
        <p:txBody>
          <a:bodyPr/>
          <a:lstStyle/>
          <a:p>
            <a:pPr marL="0" indent="0">
              <a:buFont typeface="Wingdings" pitchFamily="2" charset="2"/>
              <a:buNone/>
              <a:defRPr/>
            </a:pPr>
            <a:r>
              <a:rPr lang="en-US" sz="2000" u="sng" dirty="0"/>
              <a:t>Business Construct</a:t>
            </a:r>
          </a:p>
          <a:p>
            <a:pPr>
              <a:defRPr/>
            </a:pPr>
            <a:r>
              <a:rPr lang="en-US" sz="2000" b="1" dirty="0"/>
              <a:t>Activities (by you)</a:t>
            </a:r>
          </a:p>
          <a:p>
            <a:pPr lvl="1">
              <a:defRPr/>
            </a:pPr>
            <a:r>
              <a:rPr lang="en-US" sz="1800" dirty="0"/>
              <a:t>Offering:  </a:t>
            </a:r>
          </a:p>
          <a:p>
            <a:pPr lvl="2">
              <a:defRPr/>
            </a:pPr>
            <a:r>
              <a:rPr lang="en-US" sz="1400" dirty="0"/>
              <a:t>What precisely is your product/service?</a:t>
            </a:r>
          </a:p>
          <a:p>
            <a:pPr lvl="1">
              <a:defRPr/>
            </a:pPr>
            <a:r>
              <a:rPr lang="en-US" sz="1800" dirty="0"/>
              <a:t>Actions:  </a:t>
            </a:r>
          </a:p>
          <a:p>
            <a:pPr lvl="2">
              <a:defRPr/>
            </a:pPr>
            <a:r>
              <a:rPr lang="en-US" sz="1400" dirty="0"/>
              <a:t>What precisely does the company do?  </a:t>
            </a:r>
          </a:p>
          <a:p>
            <a:pPr lvl="3">
              <a:defRPr/>
            </a:pPr>
            <a:r>
              <a:rPr lang="en-US" sz="1400" dirty="0"/>
              <a:t>How does this leverage your Capabilities?</a:t>
            </a:r>
          </a:p>
          <a:p>
            <a:pPr lvl="2">
              <a:defRPr/>
            </a:pPr>
            <a:r>
              <a:rPr lang="en-US" sz="1400" b="1" dirty="0"/>
              <a:t>What activities do you leverage from the existing ecosystem?</a:t>
            </a:r>
          </a:p>
          <a:p>
            <a:pPr>
              <a:defRPr/>
            </a:pPr>
            <a:r>
              <a:rPr lang="en-US" sz="2000" b="1" dirty="0"/>
              <a:t>Owner (of problem)</a:t>
            </a:r>
          </a:p>
          <a:p>
            <a:pPr lvl="1">
              <a:defRPr/>
            </a:pPr>
            <a:r>
              <a:rPr lang="en-US" sz="1800" dirty="0"/>
              <a:t>Who are your customers and collaborators?</a:t>
            </a:r>
          </a:p>
          <a:p>
            <a:pPr lvl="2">
              <a:defRPr/>
            </a:pPr>
            <a:r>
              <a:rPr lang="en-US" sz="1400" dirty="0"/>
              <a:t>What is your target persona? (Need-based market segment?)</a:t>
            </a:r>
          </a:p>
          <a:p>
            <a:pPr>
              <a:defRPr/>
            </a:pPr>
            <a:r>
              <a:rPr lang="en-US" sz="2000" b="1" dirty="0"/>
              <a:t>Motive (of problem owner)</a:t>
            </a:r>
          </a:p>
          <a:p>
            <a:pPr lvl="1">
              <a:defRPr/>
            </a:pPr>
            <a:r>
              <a:rPr lang="en-US" sz="1800" dirty="0"/>
              <a:t>Why do your customers/collaborators buy your product / collaborate with you?</a:t>
            </a:r>
          </a:p>
          <a:p>
            <a:pPr lvl="3">
              <a:defRPr/>
            </a:pPr>
            <a:r>
              <a:rPr lang="en-US" sz="1400" dirty="0"/>
              <a:t>What value do you create/problem do you solve for the your customer and collaborator?</a:t>
            </a:r>
          </a:p>
          <a:p>
            <a:pPr lvl="3">
              <a:defRPr/>
            </a:pPr>
            <a:r>
              <a:rPr lang="en-US" sz="1400" dirty="0"/>
              <a:t>How does your offering compare to existing solution?</a:t>
            </a:r>
          </a:p>
          <a:p>
            <a:pPr>
              <a:defRPr/>
            </a:pPr>
            <a:r>
              <a:rPr lang="en-US" sz="2000" b="1" dirty="0"/>
              <a:t>Monetization (by you)</a:t>
            </a:r>
            <a:endParaRPr lang="en-US" sz="2000" dirty="0"/>
          </a:p>
          <a:p>
            <a:pPr lvl="1">
              <a:defRPr/>
            </a:pPr>
            <a:r>
              <a:rPr lang="en-US" sz="1800" dirty="0"/>
              <a:t>How does your company make money (revenue model)?</a:t>
            </a:r>
          </a:p>
          <a:p>
            <a:pPr lvl="1">
              <a:defRPr/>
            </a:pPr>
            <a:r>
              <a:rPr lang="en-US" sz="1800" dirty="0"/>
              <a:t>Value capture mechanism?</a:t>
            </a:r>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27</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
        <p:nvSpPr>
          <p:cNvPr id="4" name="Rectangle 3">
            <a:extLst>
              <a:ext uri="{FF2B5EF4-FFF2-40B4-BE49-F238E27FC236}">
                <a16:creationId xmlns:a16="http://schemas.microsoft.com/office/drawing/2014/main" id="{E5F819DB-2786-4955-9C8B-D9689CE4B72A}"/>
              </a:ext>
            </a:extLst>
          </p:cNvPr>
          <p:cNvSpPr/>
          <p:nvPr/>
        </p:nvSpPr>
        <p:spPr>
          <a:xfrm>
            <a:off x="3129666" y="3395246"/>
            <a:ext cx="4871334" cy="338554"/>
          </a:xfrm>
          <a:prstGeom prst="rect">
            <a:avLst/>
          </a:prstGeom>
        </p:spPr>
        <p:txBody>
          <a:bodyPr wrap="none">
            <a:spAutoFit/>
          </a:bodyPr>
          <a:lstStyle/>
          <a:p>
            <a:pPr>
              <a:defRPr/>
            </a:pPr>
            <a:r>
              <a:rPr lang="en-US" sz="1600" b="1" dirty="0">
                <a:solidFill>
                  <a:srgbClr val="FF0000"/>
                </a:solidFill>
              </a:rPr>
              <a:t>Who has the problem? (Who does the business serve?</a:t>
            </a:r>
            <a:endParaRPr lang="en-US" sz="1600" b="1" dirty="0"/>
          </a:p>
        </p:txBody>
      </p:sp>
      <p:cxnSp>
        <p:nvCxnSpPr>
          <p:cNvPr id="7" name="Straight Arrow Connector 6">
            <a:extLst>
              <a:ext uri="{FF2B5EF4-FFF2-40B4-BE49-F238E27FC236}">
                <a16:creationId xmlns:a16="http://schemas.microsoft.com/office/drawing/2014/main" id="{61DA2E36-66A8-4F13-B766-073E21140BCC}"/>
              </a:ext>
            </a:extLst>
          </p:cNvPr>
          <p:cNvCxnSpPr/>
          <p:nvPr/>
        </p:nvCxnSpPr>
        <p:spPr bwMode="auto">
          <a:xfrm>
            <a:off x="685800" y="3564523"/>
            <a:ext cx="2362200"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978019934"/>
      </p:ext>
    </p:extLst>
  </p:cSld>
  <p:clrMapOvr>
    <a:masterClrMapping/>
  </p:clrMapOvr>
  <mc:AlternateContent xmlns:mc="http://schemas.openxmlformats.org/markup-compatibility/2006" xmlns:p14="http://schemas.microsoft.com/office/powerpoint/2010/main">
    <mc:Choice Requires="p14">
      <p:transition spd="slow" p14:dur="2000" advTm="76656"/>
    </mc:Choice>
    <mc:Fallback xmlns="">
      <p:transition spd="slow" advTm="76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76200"/>
            <a:ext cx="7793037" cy="700087"/>
          </a:xfrm>
        </p:spPr>
        <p:txBody>
          <a:bodyPr/>
          <a:lstStyle/>
          <a:p>
            <a:pPr eaLnBrk="1" hangingPunct="1"/>
            <a:r>
              <a:rPr lang="en-US" dirty="0"/>
              <a:t>Business Design Output</a:t>
            </a:r>
            <a:endParaRPr lang="en-US" sz="2000" dirty="0"/>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28</a:t>
            </a:fld>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605" b="3431"/>
          <a:stretch/>
        </p:blipFill>
        <p:spPr>
          <a:xfrm>
            <a:off x="688848" y="1104404"/>
            <a:ext cx="7235952" cy="511172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
        <p:nvSpPr>
          <p:cNvPr id="3" name="TextBox 2"/>
          <p:cNvSpPr txBox="1"/>
          <p:nvPr/>
        </p:nvSpPr>
        <p:spPr>
          <a:xfrm>
            <a:off x="7620000" y="2816423"/>
            <a:ext cx="1467068" cy="307777"/>
          </a:xfrm>
          <a:prstGeom prst="rect">
            <a:avLst/>
          </a:prstGeom>
          <a:noFill/>
        </p:spPr>
        <p:txBody>
          <a:bodyPr wrap="none" rtlCol="0">
            <a:spAutoFit/>
          </a:bodyPr>
          <a:lstStyle/>
          <a:p>
            <a:r>
              <a:rPr lang="en-US" dirty="0"/>
              <a:t>(i.e. Need/Desire)</a:t>
            </a:r>
          </a:p>
        </p:txBody>
      </p:sp>
    </p:spTree>
    <p:extLst>
      <p:ext uri="{BB962C8B-B14F-4D97-AF65-F5344CB8AC3E}">
        <p14:creationId xmlns:p14="http://schemas.microsoft.com/office/powerpoint/2010/main" val="3861909103"/>
      </p:ext>
    </p:extLst>
  </p:cSld>
  <p:clrMapOvr>
    <a:masterClrMapping/>
  </p:clrMapOvr>
  <mc:AlternateContent xmlns:mc="http://schemas.openxmlformats.org/markup-compatibility/2006" xmlns:p14="http://schemas.microsoft.com/office/powerpoint/2010/main">
    <mc:Choice Requires="p14">
      <p:transition spd="slow" p14:dur="2000" advTm="35927"/>
    </mc:Choice>
    <mc:Fallback xmlns="">
      <p:transition spd="slow" advTm="3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71600"/>
            <a:ext cx="8305800" cy="4876800"/>
          </a:xfrm>
        </p:spPr>
        <p:txBody>
          <a:bodyPr/>
          <a:lstStyle/>
          <a:p>
            <a:r>
              <a:rPr lang="en-US" sz="2400" b="1" u="sng" dirty="0"/>
              <a:t>Clearly</a:t>
            </a:r>
            <a:r>
              <a:rPr lang="en-US" sz="2400" dirty="0"/>
              <a:t> articulated positioning statement</a:t>
            </a:r>
          </a:p>
          <a:p>
            <a:pPr lvl="1"/>
            <a:r>
              <a:rPr lang="en-US" sz="1600" dirty="0"/>
              <a:t>For … (target segment / persona)</a:t>
            </a:r>
          </a:p>
          <a:p>
            <a:pPr lvl="1"/>
            <a:r>
              <a:rPr lang="en-US" sz="1600" dirty="0"/>
              <a:t>The … (product / service)</a:t>
            </a:r>
          </a:p>
          <a:p>
            <a:pPr lvl="1"/>
            <a:r>
              <a:rPr lang="en-US" sz="1600" dirty="0"/>
              <a:t>Satisfies… (most important user need)</a:t>
            </a:r>
          </a:p>
          <a:p>
            <a:pPr lvl="1"/>
            <a:r>
              <a:rPr lang="en-US" sz="1600" dirty="0"/>
              <a:t>By delivering... (key benefit or feature)</a:t>
            </a:r>
          </a:p>
          <a:p>
            <a:pPr lvl="1"/>
            <a:r>
              <a:rPr lang="en-US" sz="1600" dirty="0"/>
              <a:t>Through/via/created by our…  (underlying capability)</a:t>
            </a:r>
          </a:p>
          <a:p>
            <a:pPr marL="457200" lvl="1" indent="0">
              <a:buNone/>
            </a:pPr>
            <a:endParaRPr lang="en-US" sz="1600" dirty="0"/>
          </a:p>
          <a:p>
            <a:r>
              <a:rPr lang="en-US" sz="2000" dirty="0"/>
              <a:t>Example</a:t>
            </a:r>
          </a:p>
          <a:p>
            <a:pPr lvl="1"/>
            <a:r>
              <a:rPr lang="en-US" sz="1600" dirty="0"/>
              <a:t>For the small or home-based business owners </a:t>
            </a:r>
          </a:p>
          <a:p>
            <a:pPr lvl="1"/>
            <a:r>
              <a:rPr lang="en-US" sz="1600" dirty="0"/>
              <a:t>Symantec Endpoint Protection Small Business Edition</a:t>
            </a:r>
          </a:p>
          <a:p>
            <a:pPr lvl="1"/>
            <a:r>
              <a:rPr lang="en-US" sz="1600" dirty="0"/>
              <a:t>Prevents cybercriminals from accessing and destroying your vital business information</a:t>
            </a:r>
          </a:p>
          <a:p>
            <a:pPr lvl="1"/>
            <a:r>
              <a:rPr lang="en-US" sz="1600" dirty="0"/>
              <a:t>By protecting your computers and servers</a:t>
            </a:r>
          </a:p>
          <a:p>
            <a:pPr lvl="1"/>
            <a:r>
              <a:rPr lang="en-US" sz="1600" dirty="0"/>
              <a:t>Through seamless, user-transparent updating of your machines with the most current antivirus, anti-malware technology updates</a:t>
            </a:r>
          </a:p>
        </p:txBody>
      </p:sp>
      <p:sp>
        <p:nvSpPr>
          <p:cNvPr id="2" name="Title 1"/>
          <p:cNvSpPr>
            <a:spLocks noGrp="1"/>
          </p:cNvSpPr>
          <p:nvPr>
            <p:ph type="title"/>
          </p:nvPr>
        </p:nvSpPr>
        <p:spPr>
          <a:xfrm>
            <a:off x="990600" y="304800"/>
            <a:ext cx="8077200" cy="533400"/>
          </a:xfrm>
        </p:spPr>
        <p:txBody>
          <a:bodyPr/>
          <a:lstStyle/>
          <a:p>
            <a:r>
              <a:rPr lang="en-US" dirty="0"/>
              <a:t>Position Statement for Customer</a:t>
            </a:r>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29</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876937541"/>
      </p:ext>
    </p:extLst>
  </p:cSld>
  <p:clrMapOvr>
    <a:masterClrMapping/>
  </p:clrMapOvr>
  <mc:AlternateContent xmlns:mc="http://schemas.openxmlformats.org/markup-compatibility/2006" xmlns:p14="http://schemas.microsoft.com/office/powerpoint/2010/main">
    <mc:Choice Requires="p14">
      <p:transition spd="slow" p14:dur="2000" advTm="172755"/>
    </mc:Choice>
    <mc:Fallback xmlns="">
      <p:transition spd="slow" advTm="17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0512"/>
            <a:ext cx="9144000" cy="700088"/>
          </a:xfrm>
        </p:spPr>
        <p:txBody>
          <a:bodyPr/>
          <a:lstStyle/>
          <a:p>
            <a:r>
              <a:rPr lang="en-029" sz="3200" dirty="0"/>
              <a:t>Frameworks:  </a:t>
            </a:r>
            <a:br>
              <a:rPr lang="en-029" sz="3200" dirty="0"/>
            </a:br>
            <a:r>
              <a:rPr lang="en-029" sz="3200" dirty="0"/>
              <a:t>        Business tools for seeing what others do not</a:t>
            </a:r>
            <a:endParaRPr lang="en-US" sz="3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470127"/>
            <a:ext cx="2476500" cy="18478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1795" y="4038600"/>
            <a:ext cx="2857500" cy="16002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1322490"/>
            <a:ext cx="2143125" cy="2143125"/>
          </a:xfrm>
          <a:prstGeom prst="rect">
            <a:avLst/>
          </a:prstGeom>
        </p:spPr>
      </p:pic>
      <p:sp>
        <p:nvSpPr>
          <p:cNvPr id="9"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sz="1100"/>
              <a:pPr>
                <a:defRPr/>
              </a:pPr>
              <a:t>3</a:t>
            </a:fld>
            <a:endParaRPr lang="en-US" sz="11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180157661"/>
      </p:ext>
    </p:extLst>
  </p:cSld>
  <p:clrMapOvr>
    <a:masterClrMapping/>
  </p:clrMapOvr>
  <mc:AlternateContent xmlns:mc="http://schemas.openxmlformats.org/markup-compatibility/2006" xmlns:p14="http://schemas.microsoft.com/office/powerpoint/2010/main">
    <mc:Choice Requires="p14">
      <p:transition spd="slow" p14:dur="2000" advTm="64950"/>
    </mc:Choice>
    <mc:Fallback xmlns="">
      <p:transition spd="slow" advTm="6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Business Assessment</a:t>
            </a:r>
            <a:endParaRPr lang="en-US" dirty="0"/>
          </a:p>
        </p:txBody>
      </p:sp>
      <p:sp>
        <p:nvSpPr>
          <p:cNvPr id="3" name="Content Placeholder 2"/>
          <p:cNvSpPr>
            <a:spLocks noGrp="1"/>
          </p:cNvSpPr>
          <p:nvPr>
            <p:ph idx="1"/>
          </p:nvPr>
        </p:nvSpPr>
        <p:spPr>
          <a:xfrm>
            <a:off x="838200" y="990600"/>
            <a:ext cx="7772400" cy="4876800"/>
          </a:xfrm>
        </p:spPr>
        <p:txBody>
          <a:bodyPr/>
          <a:lstStyle/>
          <a:p>
            <a:r>
              <a:rPr lang="en-029" sz="2400" u="sng" dirty="0"/>
              <a:t>Quantify</a:t>
            </a:r>
            <a:r>
              <a:rPr lang="en-029" sz="2400" dirty="0"/>
              <a:t> the designed business</a:t>
            </a:r>
          </a:p>
          <a:p>
            <a:r>
              <a:rPr lang="en-029" sz="2400" dirty="0"/>
              <a:t>Compete the business model</a:t>
            </a:r>
          </a:p>
          <a:p>
            <a:pPr lvl="1"/>
            <a:r>
              <a:rPr lang="en-029" sz="2000" dirty="0"/>
              <a:t>Customers (Quantified the number)</a:t>
            </a:r>
          </a:p>
          <a:p>
            <a:pPr lvl="1"/>
            <a:r>
              <a:rPr lang="en-029" sz="2000" dirty="0"/>
              <a:t>Understand their need/desire</a:t>
            </a:r>
          </a:p>
          <a:p>
            <a:pPr lvl="1"/>
            <a:r>
              <a:rPr lang="en-029" sz="2000" dirty="0"/>
              <a:t>Defined the business’ offering and the activities that the business must perform in the creation and delivery of that offering to the customer</a:t>
            </a:r>
          </a:p>
          <a:p>
            <a:pPr lvl="1"/>
            <a:r>
              <a:rPr lang="en-029" sz="2000" dirty="0"/>
              <a:t>Defined and quantified the revenue model</a:t>
            </a:r>
          </a:p>
          <a:p>
            <a:pPr lvl="1"/>
            <a:r>
              <a:rPr lang="en-029" sz="2000" dirty="0"/>
              <a:t>Quantified the offering’s cost structure</a:t>
            </a:r>
          </a:p>
          <a:p>
            <a:pPr lvl="1"/>
            <a:r>
              <a:rPr lang="en-029" sz="2000" dirty="0"/>
              <a:t>Determined the investment required to build the business and the attractiveness of that to investors</a:t>
            </a:r>
            <a:endParaRPr lang="en-029" sz="2400" dirty="0"/>
          </a:p>
          <a:p>
            <a:r>
              <a:rPr lang="en-029" sz="2400" dirty="0"/>
              <a:t>At the end of this stage, you know precisely </a:t>
            </a:r>
            <a:r>
              <a:rPr lang="en-029" sz="2400" i="1" dirty="0"/>
              <a:t>what</a:t>
            </a:r>
            <a:r>
              <a:rPr lang="en-029" sz="2400" dirty="0"/>
              <a:t> you plan to do, but you have not yet operationalized it (defined precisely </a:t>
            </a:r>
            <a:r>
              <a:rPr lang="en-029" sz="2400" i="1" dirty="0"/>
              <a:t>how</a:t>
            </a:r>
            <a:r>
              <a:rPr lang="en-029" sz="2400" dirty="0"/>
              <a:t> you are going to do it).</a:t>
            </a:r>
            <a:endParaRPr lang="en-US" sz="2400" dirty="0"/>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30</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804232397"/>
      </p:ext>
    </p:extLst>
  </p:cSld>
  <p:clrMapOvr>
    <a:masterClrMapping/>
  </p:clrMapOvr>
  <mc:AlternateContent xmlns:mc="http://schemas.openxmlformats.org/markup-compatibility/2006" xmlns:p14="http://schemas.microsoft.com/office/powerpoint/2010/main">
    <mc:Choice Requires="p14">
      <p:transition spd="slow" p14:dur="2000" advTm="77345"/>
    </mc:Choice>
    <mc:Fallback xmlns="">
      <p:transition spd="slow" advTm="77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029" dirty="0"/>
              <a:t>Business Assessment</a:t>
            </a:r>
            <a:endParaRPr lang="en-US" dirty="0"/>
          </a:p>
        </p:txBody>
      </p:sp>
      <p:sp>
        <p:nvSpPr>
          <p:cNvPr id="8" name="Content Placeholder 7"/>
          <p:cNvSpPr>
            <a:spLocks noGrp="1"/>
          </p:cNvSpPr>
          <p:nvPr>
            <p:ph idx="1"/>
          </p:nvPr>
        </p:nvSpPr>
        <p:spPr/>
        <p:txBody>
          <a:bodyPr/>
          <a:lstStyle/>
          <a:p>
            <a:r>
              <a:rPr lang="en-029" dirty="0"/>
              <a:t>Is it real?</a:t>
            </a:r>
          </a:p>
          <a:p>
            <a:endParaRPr lang="en-029" sz="1200" dirty="0"/>
          </a:p>
          <a:p>
            <a:r>
              <a:rPr lang="en-029" dirty="0"/>
              <a:t>Can we win?</a:t>
            </a:r>
          </a:p>
          <a:p>
            <a:endParaRPr lang="en-029" sz="1200" dirty="0"/>
          </a:p>
          <a:p>
            <a:r>
              <a:rPr lang="en-029" dirty="0"/>
              <a:t>Is it worth doing?</a:t>
            </a:r>
          </a:p>
          <a:p>
            <a:endParaRPr lang="en-029" sz="1200" dirty="0"/>
          </a:p>
          <a:p>
            <a:r>
              <a:rPr lang="en-029" dirty="0"/>
              <a:t>Under what conditions?</a:t>
            </a:r>
          </a:p>
          <a:p>
            <a:endParaRPr lang="en-029" sz="1200" dirty="0"/>
          </a:p>
          <a:p>
            <a:r>
              <a:rPr lang="en-029" dirty="0"/>
              <a:t>Are these conditions realistic?</a:t>
            </a:r>
          </a:p>
          <a:p>
            <a:endParaRPr lang="en-029" sz="1200" dirty="0"/>
          </a:p>
          <a:p>
            <a:r>
              <a:rPr lang="en-029" dirty="0"/>
              <a:t>What are the critical factors for success of this business?</a:t>
            </a:r>
            <a:endParaRPr lang="en-US" dirty="0"/>
          </a:p>
        </p:txBody>
      </p:sp>
      <p:pic>
        <p:nvPicPr>
          <p:cNvPr id="9" name="Picture 3" descr="C:\temp\Temporary Internet Files\Content.IE5\YK379L9H\MCj04315970000[1].png"/>
          <p:cNvPicPr>
            <a:picLocks noChangeAspect="1" noChangeArrowheads="1"/>
          </p:cNvPicPr>
          <p:nvPr/>
        </p:nvPicPr>
        <p:blipFill>
          <a:blip r:embed="rId4" cstate="print"/>
          <a:srcRect/>
          <a:stretch>
            <a:fillRect/>
          </a:stretch>
        </p:blipFill>
        <p:spPr bwMode="auto">
          <a:xfrm>
            <a:off x="6248400" y="1295400"/>
            <a:ext cx="2667000" cy="2667000"/>
          </a:xfrm>
          <a:prstGeom prst="rect">
            <a:avLst/>
          </a:prstGeom>
          <a:noFill/>
          <a:ln w="9525">
            <a:noFill/>
            <a:miter lim="800000"/>
            <a:headEnd/>
            <a:tailEnd/>
          </a:ln>
        </p:spPr>
      </p:pic>
      <p:sp>
        <p:nvSpPr>
          <p:cNvPr id="1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31</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696433975"/>
      </p:ext>
    </p:extLst>
  </p:cSld>
  <p:clrMapOvr>
    <a:masterClrMapping/>
  </p:clrMapOvr>
  <mc:AlternateContent xmlns:mc="http://schemas.openxmlformats.org/markup-compatibility/2006" xmlns:p14="http://schemas.microsoft.com/office/powerpoint/2010/main">
    <mc:Choice Requires="p14">
      <p:transition spd="slow" p14:dur="2000" advTm="61209"/>
    </mc:Choice>
    <mc:Fallback xmlns="">
      <p:transition spd="slow" advTm="6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3301" b="2294"/>
          <a:stretch/>
        </p:blipFill>
        <p:spPr>
          <a:xfrm>
            <a:off x="280416" y="1880616"/>
            <a:ext cx="7834139" cy="4342054"/>
          </a:xfrm>
          <a:prstGeom prst="rect">
            <a:avLst/>
          </a:prstGeom>
        </p:spPr>
      </p:pic>
      <p:sp>
        <p:nvSpPr>
          <p:cNvPr id="2" name="Title 1"/>
          <p:cNvSpPr>
            <a:spLocks noGrp="1"/>
          </p:cNvSpPr>
          <p:nvPr>
            <p:ph type="title"/>
          </p:nvPr>
        </p:nvSpPr>
        <p:spPr>
          <a:xfrm>
            <a:off x="1046163" y="76200"/>
            <a:ext cx="7793037" cy="700087"/>
          </a:xfrm>
        </p:spPr>
        <p:txBody>
          <a:bodyPr/>
          <a:lstStyle/>
          <a:p>
            <a:r>
              <a:rPr lang="en-US" dirty="0"/>
              <a:t>Executing Your Business</a:t>
            </a:r>
            <a:endParaRPr lang="en-US" sz="2800" dirty="0">
              <a:solidFill>
                <a:srgbClr val="0000CC"/>
              </a:solidFill>
            </a:endParaRPr>
          </a:p>
        </p:txBody>
      </p:sp>
      <p:sp>
        <p:nvSpPr>
          <p:cNvPr id="6" name="Arc 5"/>
          <p:cNvSpPr/>
          <p:nvPr/>
        </p:nvSpPr>
        <p:spPr bwMode="auto">
          <a:xfrm>
            <a:off x="2565114" y="1690722"/>
            <a:ext cx="5791200" cy="4419600"/>
          </a:xfrm>
          <a:prstGeom prst="arc">
            <a:avLst>
              <a:gd name="adj1" fmla="val 16929787"/>
              <a:gd name="adj2" fmla="val 0"/>
            </a:avLst>
          </a:prstGeom>
          <a:noFill/>
          <a:ln w="38100"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TextBox 7"/>
          <p:cNvSpPr txBox="1"/>
          <p:nvPr/>
        </p:nvSpPr>
        <p:spPr>
          <a:xfrm rot="2327355">
            <a:off x="6995104" y="1995522"/>
            <a:ext cx="1867819" cy="338554"/>
          </a:xfrm>
          <a:prstGeom prst="rect">
            <a:avLst/>
          </a:prstGeom>
          <a:solidFill>
            <a:srgbClr val="FFFF00"/>
          </a:solidFill>
        </p:spPr>
        <p:txBody>
          <a:bodyPr wrap="none" rtlCol="0">
            <a:spAutoFit/>
          </a:bodyPr>
          <a:lstStyle/>
          <a:p>
            <a:r>
              <a:rPr lang="en-US" sz="1600" b="1" dirty="0">
                <a:solidFill>
                  <a:schemeClr val="tx2"/>
                </a:solidFill>
              </a:rPr>
              <a:t>Business Execution</a:t>
            </a:r>
          </a:p>
        </p:txBody>
      </p:sp>
      <p:sp>
        <p:nvSpPr>
          <p:cNvPr id="10" name="TextBox 9"/>
          <p:cNvSpPr txBox="1"/>
          <p:nvPr/>
        </p:nvSpPr>
        <p:spPr>
          <a:xfrm rot="2451321">
            <a:off x="6581947" y="2368108"/>
            <a:ext cx="1630575" cy="307777"/>
          </a:xfrm>
          <a:prstGeom prst="rect">
            <a:avLst/>
          </a:prstGeom>
          <a:noFill/>
        </p:spPr>
        <p:txBody>
          <a:bodyPr wrap="none" rtlCol="0">
            <a:spAutoFit/>
          </a:bodyPr>
          <a:lstStyle/>
          <a:p>
            <a:r>
              <a:rPr lang="en-US" dirty="0"/>
              <a:t>Plan, Launch, Grow</a:t>
            </a:r>
          </a:p>
        </p:txBody>
      </p:sp>
      <p:sp>
        <p:nvSpPr>
          <p:cNvPr id="1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32</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816147485"/>
      </p:ext>
    </p:extLst>
  </p:cSld>
  <p:clrMapOvr>
    <a:masterClrMapping/>
  </p:clrMapOvr>
  <mc:AlternateContent xmlns:mc="http://schemas.openxmlformats.org/markup-compatibility/2006" xmlns:p14="http://schemas.microsoft.com/office/powerpoint/2010/main">
    <mc:Choice Requires="p14">
      <p:transition spd="slow" p14:dur="2000" advTm="7904"/>
    </mc:Choice>
    <mc:Fallback xmlns="">
      <p:transition spd="slow" advTm="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Operationalizing the Business</a:t>
            </a:r>
          </a:p>
        </p:txBody>
      </p:sp>
      <p:sp>
        <p:nvSpPr>
          <p:cNvPr id="3" name="Content Placeholder 2"/>
          <p:cNvSpPr>
            <a:spLocks noGrp="1"/>
          </p:cNvSpPr>
          <p:nvPr>
            <p:ph idx="1"/>
          </p:nvPr>
        </p:nvSpPr>
        <p:spPr/>
        <p:txBody>
          <a:bodyPr/>
          <a:lstStyle/>
          <a:p>
            <a:r>
              <a:rPr lang="en-029" dirty="0"/>
              <a:t>How are you going to execute the business model?</a:t>
            </a:r>
            <a:endParaRPr lang="en-US" dirty="0"/>
          </a:p>
          <a:p>
            <a:pPr lvl="1"/>
            <a:r>
              <a:rPr lang="en-US" dirty="0"/>
              <a:t>Business Model:  Architectural-level view of the firm versus  a strategic or operational one</a:t>
            </a:r>
            <a:r>
              <a:rPr lang="en-US" baseline="30000" dirty="0"/>
              <a:t>(1)</a:t>
            </a:r>
          </a:p>
          <a:p>
            <a:pPr lvl="2"/>
            <a:r>
              <a:rPr lang="en-029" dirty="0"/>
              <a:t>You have this at the end of Assessment Step</a:t>
            </a:r>
            <a:endParaRPr lang="en-US" dirty="0"/>
          </a:p>
          <a:p>
            <a:pPr lvl="1"/>
            <a:r>
              <a:rPr lang="en-US" dirty="0"/>
              <a:t>Business Plan:  Operating Document</a:t>
            </a:r>
          </a:p>
          <a:p>
            <a:endParaRPr lang="en-US" dirty="0"/>
          </a:p>
          <a:p>
            <a:r>
              <a:rPr lang="en-US" dirty="0"/>
              <a:t>Articulates methods for mitigating the risks</a:t>
            </a:r>
          </a:p>
          <a:p>
            <a:pPr lvl="1"/>
            <a:r>
              <a:rPr lang="en-029" dirty="0"/>
              <a:t>Cannot avoid risks, but can manage them (i.e. “mitigate” them)</a:t>
            </a:r>
            <a:endParaRPr lang="en-US" dirty="0"/>
          </a:p>
          <a:p>
            <a:endParaRPr lang="en-US" dirty="0"/>
          </a:p>
        </p:txBody>
      </p:sp>
      <p:sp>
        <p:nvSpPr>
          <p:cNvPr id="5" name="TextBox 4"/>
          <p:cNvSpPr txBox="1"/>
          <p:nvPr/>
        </p:nvSpPr>
        <p:spPr>
          <a:xfrm>
            <a:off x="228600" y="5638800"/>
            <a:ext cx="8392041" cy="307777"/>
          </a:xfrm>
          <a:prstGeom prst="rect">
            <a:avLst/>
          </a:prstGeom>
          <a:noFill/>
        </p:spPr>
        <p:txBody>
          <a:bodyPr wrap="none" rtlCol="0">
            <a:spAutoFit/>
          </a:bodyPr>
          <a:lstStyle/>
          <a:p>
            <a:r>
              <a:rPr lang="en-US" dirty="0"/>
              <a:t>(1) Ref:  </a:t>
            </a:r>
            <a:r>
              <a:rPr lang="en-US" b="1" dirty="0"/>
              <a:t>Evolution of the Business Model</a:t>
            </a:r>
            <a:r>
              <a:rPr lang="en-US" dirty="0"/>
              <a:t>, CH Leung, http://alexandria.tue.nl/extra1/afstversl/tm/leung2007.pdf </a:t>
            </a:r>
          </a:p>
        </p:txBody>
      </p:sp>
      <p:sp>
        <p:nvSpPr>
          <p:cNvPr id="8"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33</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879204939"/>
      </p:ext>
    </p:extLst>
  </p:cSld>
  <p:clrMapOvr>
    <a:masterClrMapping/>
  </p:clrMapOvr>
  <mc:AlternateContent xmlns:mc="http://schemas.openxmlformats.org/markup-compatibility/2006" xmlns:p14="http://schemas.microsoft.com/office/powerpoint/2010/main">
    <mc:Choice Requires="p14">
      <p:transition spd="slow" p14:dur="2000" advTm="58301"/>
    </mc:Choice>
    <mc:Fallback xmlns="">
      <p:transition spd="slow" advTm="58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Resourcing the Business	</a:t>
            </a:r>
            <a:endParaRPr lang="en-US" dirty="0"/>
          </a:p>
        </p:txBody>
      </p:sp>
      <p:sp>
        <p:nvSpPr>
          <p:cNvPr id="3" name="Content Placeholder 2"/>
          <p:cNvSpPr>
            <a:spLocks noGrp="1"/>
          </p:cNvSpPr>
          <p:nvPr>
            <p:ph idx="1"/>
          </p:nvPr>
        </p:nvSpPr>
        <p:spPr>
          <a:xfrm>
            <a:off x="1066800" y="1143000"/>
            <a:ext cx="7772400" cy="4876800"/>
          </a:xfrm>
        </p:spPr>
        <p:txBody>
          <a:bodyPr/>
          <a:lstStyle/>
          <a:p>
            <a:r>
              <a:rPr lang="en-029" dirty="0"/>
              <a:t>Financial Capital</a:t>
            </a:r>
          </a:p>
          <a:p>
            <a:pPr lvl="1"/>
            <a:r>
              <a:rPr lang="en-029" dirty="0"/>
              <a:t>Plan and timing for acquiring</a:t>
            </a:r>
          </a:p>
          <a:p>
            <a:endParaRPr lang="en-029" dirty="0"/>
          </a:p>
          <a:p>
            <a:r>
              <a:rPr lang="en-029" dirty="0"/>
              <a:t>Human Capital</a:t>
            </a:r>
          </a:p>
          <a:p>
            <a:pPr lvl="1"/>
            <a:r>
              <a:rPr lang="en-029" dirty="0"/>
              <a:t>Plan and timing for acquiring</a:t>
            </a:r>
          </a:p>
          <a:p>
            <a:pPr lvl="1"/>
            <a:r>
              <a:rPr lang="en-029" dirty="0"/>
              <a:t>Expanding Capability Set</a:t>
            </a:r>
          </a:p>
        </p:txBody>
      </p:sp>
      <p:sp>
        <p:nvSpPr>
          <p:cNvPr id="5"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34</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09183538"/>
      </p:ext>
    </p:extLst>
  </p:cSld>
  <p:clrMapOvr>
    <a:masterClrMapping/>
  </p:clrMapOvr>
  <mc:AlternateContent xmlns:mc="http://schemas.openxmlformats.org/markup-compatibility/2006" xmlns:p14="http://schemas.microsoft.com/office/powerpoint/2010/main">
    <mc:Choice Requires="p14">
      <p:transition spd="slow" p14:dur="2000" advTm="28419"/>
    </mc:Choice>
    <mc:Fallback xmlns="">
      <p:transition spd="slow" advTm="28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0281" y="366712"/>
            <a:ext cx="7183438" cy="700088"/>
          </a:xfrm>
        </p:spPr>
        <p:txBody>
          <a:bodyPr/>
          <a:lstStyle/>
          <a:p>
            <a:r>
              <a:rPr lang="en-US" dirty="0"/>
              <a:t>Managing Growth:  3 Forms to Consider</a:t>
            </a:r>
          </a:p>
        </p:txBody>
      </p:sp>
      <p:sp>
        <p:nvSpPr>
          <p:cNvPr id="6" name="Content Placeholder 5"/>
          <p:cNvSpPr>
            <a:spLocks noGrp="1"/>
          </p:cNvSpPr>
          <p:nvPr>
            <p:ph idx="1"/>
          </p:nvPr>
        </p:nvSpPr>
        <p:spPr>
          <a:xfrm>
            <a:off x="1066800" y="1232535"/>
            <a:ext cx="7772400" cy="3110865"/>
          </a:xfrm>
        </p:spPr>
        <p:txBody>
          <a:bodyPr/>
          <a:lstStyle/>
          <a:p>
            <a:r>
              <a:rPr lang="en-US" dirty="0"/>
              <a:t>Personal</a:t>
            </a:r>
          </a:p>
          <a:p>
            <a:pPr lvl="1"/>
            <a:r>
              <a:rPr lang="en-029" dirty="0"/>
              <a:t>When do the needs of the business outstrip your personal skillset?</a:t>
            </a:r>
            <a:endParaRPr lang="en-US" dirty="0"/>
          </a:p>
          <a:p>
            <a:endParaRPr lang="en-US" dirty="0"/>
          </a:p>
          <a:p>
            <a:r>
              <a:rPr lang="en-US" dirty="0"/>
              <a:t>Product</a:t>
            </a:r>
          </a:p>
          <a:p>
            <a:pPr lvl="1"/>
            <a:r>
              <a:rPr lang="en-029" dirty="0"/>
              <a:t>How do you proliferate the product beyond the initial market segment?</a:t>
            </a:r>
            <a:endParaRPr lang="en-US" dirty="0"/>
          </a:p>
          <a:p>
            <a:endParaRPr lang="en-US" dirty="0"/>
          </a:p>
          <a:p>
            <a:r>
              <a:rPr lang="en-US" dirty="0"/>
              <a:t>Corporate</a:t>
            </a:r>
          </a:p>
          <a:p>
            <a:pPr lvl="1"/>
            <a:r>
              <a:rPr lang="en-029" dirty="0"/>
              <a:t>How to expand beyond your initial product?</a:t>
            </a:r>
            <a:endParaRPr lang="en-US" dirty="0"/>
          </a:p>
          <a:p>
            <a:pPr lvl="1"/>
            <a:endParaRPr lang="en-US" dirty="0"/>
          </a:p>
        </p:txBody>
      </p:sp>
      <p:sp>
        <p:nvSpPr>
          <p:cNvPr id="8"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35</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907545367"/>
      </p:ext>
    </p:extLst>
  </p:cSld>
  <p:clrMapOvr>
    <a:masterClrMapping/>
  </p:clrMapOvr>
  <mc:AlternateContent xmlns:mc="http://schemas.openxmlformats.org/markup-compatibility/2006" xmlns:p14="http://schemas.microsoft.com/office/powerpoint/2010/main">
    <mc:Choice Requires="p14">
      <p:transition spd="slow" p14:dur="2000" advTm="35930"/>
    </mc:Choice>
    <mc:Fallback xmlns="">
      <p:transition spd="slow" advTm="35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066800"/>
            <a:ext cx="8100915" cy="4443617"/>
          </a:xfrm>
          <a:prstGeom prst="rect">
            <a:avLst/>
          </a:prstGeom>
        </p:spPr>
      </p:pic>
      <p:sp>
        <p:nvSpPr>
          <p:cNvPr id="2" name="Title 1"/>
          <p:cNvSpPr>
            <a:spLocks noGrp="1"/>
          </p:cNvSpPr>
          <p:nvPr>
            <p:ph type="title"/>
          </p:nvPr>
        </p:nvSpPr>
        <p:spPr>
          <a:xfrm>
            <a:off x="914400" y="76200"/>
            <a:ext cx="8686800" cy="700088"/>
          </a:xfrm>
        </p:spPr>
        <p:txBody>
          <a:bodyPr/>
          <a:lstStyle/>
          <a:p>
            <a:r>
              <a:rPr lang="en-029" dirty="0"/>
              <a:t>Corporate Renewal:  Back to the beginning</a:t>
            </a:r>
            <a:endParaRPr lang="en-US" dirty="0"/>
          </a:p>
        </p:txBody>
      </p:sp>
      <p:sp>
        <p:nvSpPr>
          <p:cNvPr id="4" name="Slide Number Placeholder 3"/>
          <p:cNvSpPr>
            <a:spLocks noGrp="1"/>
          </p:cNvSpPr>
          <p:nvPr>
            <p:ph type="sldNum" sz="quarter" idx="4294967295"/>
          </p:nvPr>
        </p:nvSpPr>
        <p:spPr>
          <a:xfrm>
            <a:off x="7042150" y="6477000"/>
            <a:ext cx="1905000" cy="457200"/>
          </a:xfrm>
          <a:prstGeom prst="rect">
            <a:avLst/>
          </a:prstGeom>
        </p:spPr>
        <p:txBody>
          <a:bodyPr/>
          <a:lstStyle/>
          <a:p>
            <a:pPr algn="r">
              <a:defRPr/>
            </a:pPr>
            <a:fld id="{4D6F8EAF-F09C-4ABC-A386-EB508159BD24}" type="slidenum">
              <a:rPr lang="en-US" smtClean="0"/>
              <a:pPr algn="r">
                <a:defRPr/>
              </a:pPr>
              <a:t>36</a:t>
            </a:fld>
            <a:endParaRPr lang="en-US" dirty="0"/>
          </a:p>
        </p:txBody>
      </p:sp>
      <p:sp>
        <p:nvSpPr>
          <p:cNvPr id="3" name="Curved Left Arrow 2"/>
          <p:cNvSpPr/>
          <p:nvPr/>
        </p:nvSpPr>
        <p:spPr bwMode="auto">
          <a:xfrm rot="5400000">
            <a:off x="4102443" y="2667000"/>
            <a:ext cx="1143000" cy="4648200"/>
          </a:xfrm>
          <a:prstGeom prst="curvedLeftArrow">
            <a:avLst/>
          </a:prstGeom>
          <a:solidFill>
            <a:srgbClr val="52A6E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2362200" y="5655500"/>
            <a:ext cx="4948791" cy="646331"/>
          </a:xfrm>
          <a:prstGeom prst="rect">
            <a:avLst/>
          </a:prstGeom>
          <a:noFill/>
        </p:spPr>
        <p:txBody>
          <a:bodyPr wrap="none" rtlCol="0">
            <a:spAutoFit/>
          </a:bodyPr>
          <a:lstStyle/>
          <a:p>
            <a:pPr algn="ctr"/>
            <a:r>
              <a:rPr lang="en-029" sz="1800" b="1" dirty="0"/>
              <a:t>Corporate Renewal</a:t>
            </a:r>
          </a:p>
          <a:p>
            <a:pPr algn="ctr"/>
            <a:r>
              <a:rPr lang="en-029" sz="1800" dirty="0">
                <a:solidFill>
                  <a:srgbClr val="3B4445"/>
                </a:solidFill>
              </a:rPr>
              <a:t>How to best leverage your expanded capability set?</a:t>
            </a:r>
            <a:endParaRPr lang="en-US" sz="1800" dirty="0">
              <a:solidFill>
                <a:srgbClr val="3B4445"/>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751617515"/>
      </p:ext>
    </p:extLst>
  </p:cSld>
  <p:clrMapOvr>
    <a:masterClrMapping/>
  </p:clrMapOvr>
  <mc:AlternateContent xmlns:mc="http://schemas.openxmlformats.org/markup-compatibility/2006" xmlns:p14="http://schemas.microsoft.com/office/powerpoint/2010/main">
    <mc:Choice Requires="p14">
      <p:transition spd="slow" p14:dur="2000" advTm="8433"/>
    </mc:Choice>
    <mc:Fallback xmlns="">
      <p:transition spd="slow" advTm="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#3 on Session 07</a:t>
            </a:r>
          </a:p>
        </p:txBody>
      </p:sp>
      <p:sp>
        <p:nvSpPr>
          <p:cNvPr id="3" name="Content Placeholder 2"/>
          <p:cNvSpPr>
            <a:spLocks noGrp="1"/>
          </p:cNvSpPr>
          <p:nvPr>
            <p:ph idx="1"/>
          </p:nvPr>
        </p:nvSpPr>
        <p:spPr/>
        <p:txBody>
          <a:bodyPr/>
          <a:lstStyle/>
          <a:p>
            <a:r>
              <a:rPr lang="en-029" dirty="0"/>
              <a:t>Read Chapter 1 of the Textbook (“The Entrepreneurial Arch”</a:t>
            </a:r>
          </a:p>
          <a:p>
            <a:endParaRPr lang="en-029" dirty="0"/>
          </a:p>
          <a:p>
            <a:r>
              <a:rPr lang="en-029" dirty="0"/>
              <a:t>Take the quiz:</a:t>
            </a:r>
          </a:p>
          <a:p>
            <a:endParaRPr lang="en-029" dirty="0"/>
          </a:p>
          <a:p>
            <a:pPr lvl="1"/>
            <a:r>
              <a:rPr lang="en-029" dirty="0"/>
              <a:t>Goal Date: See syllabus</a:t>
            </a:r>
          </a:p>
          <a:p>
            <a:pPr lvl="1"/>
            <a:endParaRPr lang="en-029" dirty="0"/>
          </a:p>
          <a:p>
            <a:pPr lvl="1"/>
            <a:r>
              <a:rPr lang="en-029" dirty="0"/>
              <a:t>Last Date (drop-dead date): see syllabus</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37</a:t>
            </a:fld>
            <a:endParaRPr lang="en-US" dirty="0"/>
          </a:p>
        </p:txBody>
      </p:sp>
      <p:pic>
        <p:nvPicPr>
          <p:cNvPr id="7" name="Audio 6">
            <a:hlinkClick r:id="" action="ppaction://media"/>
            <a:extLst>
              <a:ext uri="{FF2B5EF4-FFF2-40B4-BE49-F238E27FC236}">
                <a16:creationId xmlns:a16="http://schemas.microsoft.com/office/drawing/2014/main" id="{D4E90537-ECD8-4C0F-83A8-F9A8BC6149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05392196"/>
      </p:ext>
    </p:extLst>
  </p:cSld>
  <p:clrMapOvr>
    <a:masterClrMapping/>
  </p:clrMapOvr>
  <mc:AlternateContent xmlns:mc="http://schemas.openxmlformats.org/markup-compatibility/2006">
    <mc:Choice xmlns:p14="http://schemas.microsoft.com/office/powerpoint/2010/main" Requires="p14">
      <p:transition spd="slow" p14:dur="2000" advTm="114144"/>
    </mc:Choice>
    <mc:Fallback>
      <p:transition spd="slow" advTm="114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029" dirty="0"/>
              <a:t>Questions?</a:t>
            </a:r>
            <a:endParaRPr lang="en-US" dirty="0"/>
          </a:p>
        </p:txBody>
      </p:sp>
      <p:sp>
        <p:nvSpPr>
          <p:cNvPr id="6" name="Subtitle 5"/>
          <p:cNvSpPr>
            <a:spLocks noGrp="1"/>
          </p:cNvSpPr>
          <p:nvPr>
            <p:ph type="subTitle" idx="1"/>
          </p:nvPr>
        </p:nvSpPr>
        <p:spPr/>
        <p:txBody>
          <a:bodyPr/>
          <a:lstStyle/>
          <a:p>
            <a:r>
              <a:rPr lang="en-029" dirty="0"/>
              <a:t>E-mail me with any questions you may have.</a:t>
            </a:r>
          </a:p>
          <a:p>
            <a:r>
              <a:rPr lang="en-029" dirty="0">
                <a:solidFill>
                  <a:schemeClr val="tx2"/>
                </a:solidFill>
                <a:hlinkClick r:id="rId4">
                  <a:extLst>
                    <a:ext uri="{A12FA001-AC4F-418D-AE19-62706E023703}">
                      <ahyp:hlinkClr xmlns:ahyp="http://schemas.microsoft.com/office/drawing/2018/hyperlinkcolor" val="tx"/>
                    </a:ext>
                  </a:extLst>
                </a:hlinkClick>
              </a:rPr>
              <a:t>TFaley@UVI.edu</a:t>
            </a:r>
            <a:endParaRPr lang="en-029" dirty="0">
              <a:solidFill>
                <a:schemeClr val="tx2"/>
              </a:solidFill>
            </a:endParaRPr>
          </a:p>
          <a:p>
            <a:r>
              <a:rPr lang="en-029" dirty="0"/>
              <a:t>Put “ENT 205” in the subject line of the e-mail!</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38</a:t>
            </a:fld>
            <a:endParaRPr lang="en-US" dirty="0"/>
          </a:p>
        </p:txBody>
      </p:sp>
      <p:pic>
        <p:nvPicPr>
          <p:cNvPr id="3" name="Audio 2">
            <a:hlinkClick r:id="" action="ppaction://media"/>
            <a:extLst>
              <a:ext uri="{FF2B5EF4-FFF2-40B4-BE49-F238E27FC236}">
                <a16:creationId xmlns:a16="http://schemas.microsoft.com/office/drawing/2014/main" id="{A8B1E644-1C2C-4BA7-8A33-816F95747C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638323550"/>
      </p:ext>
    </p:extLst>
  </p:cSld>
  <p:clrMapOvr>
    <a:masterClrMapping/>
  </p:clrMapOvr>
  <mc:AlternateContent xmlns:mc="http://schemas.openxmlformats.org/markup-compatibility/2006">
    <mc:Choice xmlns:p14="http://schemas.microsoft.com/office/powerpoint/2010/main" Requires="p14">
      <p:transition spd="slow" p14:dur="2000" advTm="28272"/>
    </mc:Choice>
    <mc:Fallback>
      <p:transition spd="slow" advTm="28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109537"/>
            <a:ext cx="8163719" cy="700088"/>
          </a:xfrm>
        </p:spPr>
        <p:txBody>
          <a:bodyPr/>
          <a:lstStyle/>
          <a:p>
            <a:r>
              <a:rPr lang="en-US" dirty="0"/>
              <a:t>Course will introduce you to </a:t>
            </a:r>
            <a:r>
              <a:rPr lang="en-US" u="sng" dirty="0"/>
              <a:t>new</a:t>
            </a:r>
            <a:r>
              <a:rPr lang="en-US" dirty="0"/>
              <a:t> tools</a:t>
            </a:r>
          </a:p>
        </p:txBody>
      </p:sp>
      <p:sp>
        <p:nvSpPr>
          <p:cNvPr id="3" name="Content Placeholder 2"/>
          <p:cNvSpPr>
            <a:spLocks noGrp="1"/>
          </p:cNvSpPr>
          <p:nvPr>
            <p:ph idx="1"/>
          </p:nvPr>
        </p:nvSpPr>
        <p:spPr/>
        <p:txBody>
          <a:bodyPr/>
          <a:lstStyle/>
          <a:p>
            <a:r>
              <a:rPr lang="en-US" dirty="0"/>
              <a:t>Showing (and telling you about) you new tools has VERY limited value</a:t>
            </a:r>
          </a:p>
          <a:p>
            <a:endParaRPr lang="en-US" dirty="0"/>
          </a:p>
          <a:p>
            <a:r>
              <a:rPr lang="en-US" dirty="0"/>
              <a:t>What’s this?</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a:t>
            </a:fld>
            <a:endParaRPr lang="en-US" dirty="0"/>
          </a:p>
        </p:txBody>
      </p:sp>
      <p:pic>
        <p:nvPicPr>
          <p:cNvPr id="1026" name="Picture 2" descr="http://cdn.wonderfulengineering.com/wp-content/uploads/2015/08/Best-digital-DMMs-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2438400"/>
            <a:ext cx="3276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842611921"/>
      </p:ext>
    </p:extLst>
  </p:cSld>
  <p:clrMapOvr>
    <a:masterClrMapping/>
  </p:clrMapOvr>
  <mc:AlternateContent xmlns:mc="http://schemas.openxmlformats.org/markup-compatibility/2006" xmlns:p14="http://schemas.microsoft.com/office/powerpoint/2010/main">
    <mc:Choice Requires="p14">
      <p:transition spd="slow" p14:dur="2000" advTm="102462"/>
    </mc:Choice>
    <mc:Fallback xmlns="">
      <p:transition spd="slow" advTm="10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Discovery Side of the Arch</a:t>
            </a:r>
          </a:p>
        </p:txBody>
      </p:sp>
      <p:sp>
        <p:nvSpPr>
          <p:cNvPr id="3" name="Content Placeholder 2"/>
          <p:cNvSpPr>
            <a:spLocks noGrp="1"/>
          </p:cNvSpPr>
          <p:nvPr>
            <p:ph idx="1"/>
          </p:nvPr>
        </p:nvSpPr>
        <p:spPr>
          <a:xfrm>
            <a:off x="838200" y="1066800"/>
            <a:ext cx="7772400" cy="4876800"/>
          </a:xfrm>
        </p:spPr>
        <p:txBody>
          <a:bodyPr/>
          <a:lstStyle/>
          <a:p>
            <a:r>
              <a:rPr lang="en-US" dirty="0"/>
              <a:t>Capability Map</a:t>
            </a:r>
          </a:p>
          <a:p>
            <a:endParaRPr lang="en-US" sz="1800" dirty="0"/>
          </a:p>
          <a:p>
            <a:r>
              <a:rPr lang="en-US" dirty="0"/>
              <a:t>Value System Mapping</a:t>
            </a:r>
          </a:p>
          <a:p>
            <a:pPr lvl="1"/>
            <a:r>
              <a:rPr lang="en-US" dirty="0"/>
              <a:t>How does the current industry work?</a:t>
            </a:r>
          </a:p>
          <a:p>
            <a:pPr marL="0" indent="0">
              <a:buNone/>
            </a:pPr>
            <a:endParaRPr lang="en-US" sz="1800" dirty="0"/>
          </a:p>
          <a:p>
            <a:r>
              <a:rPr lang="en-US" dirty="0"/>
              <a:t>Positioning for Value Capture</a:t>
            </a:r>
          </a:p>
          <a:p>
            <a:pPr lvl="1"/>
            <a:r>
              <a:rPr lang="en-029" dirty="0"/>
              <a:t>Sometimes called the “Competitive” framework</a:t>
            </a:r>
            <a:endParaRPr lang="en-US" dirty="0"/>
          </a:p>
          <a:p>
            <a:endParaRPr lang="en-US" sz="1800" dirty="0"/>
          </a:p>
          <a:p>
            <a:r>
              <a:rPr lang="en-US" dirty="0"/>
              <a:t>Elicitations</a:t>
            </a:r>
          </a:p>
          <a:p>
            <a:pPr lvl="1"/>
            <a:r>
              <a:rPr lang="en-US" dirty="0"/>
              <a:t>Customer Discovery</a:t>
            </a:r>
          </a:p>
          <a:p>
            <a:endParaRPr lang="en-US" sz="1800" dirty="0"/>
          </a:p>
          <a:p>
            <a:r>
              <a:rPr lang="en-US" dirty="0"/>
              <a:t>Investment Potential Framework</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296615097"/>
      </p:ext>
    </p:extLst>
  </p:cSld>
  <p:clrMapOvr>
    <a:masterClrMapping/>
  </p:clrMapOvr>
  <mc:AlternateContent xmlns:mc="http://schemas.openxmlformats.org/markup-compatibility/2006" xmlns:p14="http://schemas.microsoft.com/office/powerpoint/2010/main">
    <mc:Choice Requires="p14">
      <p:transition spd="slow" p14:dur="2000" advTm="58787"/>
    </mc:Choice>
    <mc:Fallback xmlns="">
      <p:transition spd="slow" advTm="5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93062" cy="700087"/>
          </a:xfrm>
        </p:spPr>
        <p:txBody>
          <a:bodyPr/>
          <a:lstStyle/>
          <a:p>
            <a:r>
              <a:rPr lang="en-US" dirty="0"/>
              <a:t>Capability Map:  </a:t>
            </a:r>
            <a:r>
              <a:rPr lang="en-US" sz="3200" dirty="0"/>
              <a:t>Foundation of Discovery</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94585"/>
            <a:ext cx="4535424" cy="335767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5424" y="2094585"/>
            <a:ext cx="4458614" cy="3357677"/>
          </a:xfrm>
          <a:prstGeom prst="rect">
            <a:avLst/>
          </a:prstGeom>
        </p:spPr>
      </p:pic>
      <p:sp>
        <p:nvSpPr>
          <p:cNvPr id="15" name="TextBox 14"/>
          <p:cNvSpPr txBox="1"/>
          <p:nvPr/>
        </p:nvSpPr>
        <p:spPr>
          <a:xfrm>
            <a:off x="1095917" y="1600200"/>
            <a:ext cx="2343590" cy="369332"/>
          </a:xfrm>
          <a:prstGeom prst="rect">
            <a:avLst/>
          </a:prstGeom>
          <a:noFill/>
        </p:spPr>
        <p:txBody>
          <a:bodyPr wrap="none" rtlCol="0">
            <a:spAutoFit/>
          </a:bodyPr>
          <a:lstStyle/>
          <a:p>
            <a:r>
              <a:rPr lang="en-US" sz="1800" b="1" u="sng" dirty="0">
                <a:solidFill>
                  <a:srgbClr val="3B4445"/>
                </a:solidFill>
              </a:rPr>
              <a:t>Team Capability Map</a:t>
            </a:r>
          </a:p>
        </p:txBody>
      </p:sp>
      <p:sp>
        <p:nvSpPr>
          <p:cNvPr id="17" name="TextBox 16"/>
          <p:cNvSpPr txBox="1"/>
          <p:nvPr/>
        </p:nvSpPr>
        <p:spPr>
          <a:xfrm>
            <a:off x="5351523" y="1600200"/>
            <a:ext cx="2826415" cy="369332"/>
          </a:xfrm>
          <a:prstGeom prst="rect">
            <a:avLst/>
          </a:prstGeom>
          <a:noFill/>
        </p:spPr>
        <p:txBody>
          <a:bodyPr wrap="none" rtlCol="0">
            <a:spAutoFit/>
          </a:bodyPr>
          <a:lstStyle/>
          <a:p>
            <a:r>
              <a:rPr lang="en-US" sz="1800" b="1" u="sng" dirty="0">
                <a:solidFill>
                  <a:srgbClr val="3B4445"/>
                </a:solidFill>
              </a:rPr>
              <a:t>Corporate Capability Map</a:t>
            </a:r>
          </a:p>
        </p:txBody>
      </p:sp>
      <p:sp>
        <p:nvSpPr>
          <p:cNvPr id="8"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6</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32090278"/>
      </p:ext>
    </p:extLst>
  </p:cSld>
  <p:clrMapOvr>
    <a:masterClrMapping/>
  </p:clrMapOvr>
  <mc:AlternateContent xmlns:mc="http://schemas.openxmlformats.org/markup-compatibility/2006" xmlns:p14="http://schemas.microsoft.com/office/powerpoint/2010/main">
    <mc:Choice Requires="p14">
      <p:transition spd="slow" p14:dur="2000" advTm="27801"/>
    </mc:Choice>
    <mc:Fallback xmlns="">
      <p:transition spd="slow" advTm="27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875" y="76200"/>
            <a:ext cx="7620000" cy="760474"/>
          </a:xfrm>
        </p:spPr>
        <p:txBody>
          <a:bodyPr>
            <a:normAutofit/>
          </a:bodyPr>
          <a:lstStyle/>
          <a:p>
            <a:pPr>
              <a:defRPr/>
            </a:pPr>
            <a:r>
              <a:rPr lang="en-US" sz="3200" dirty="0"/>
              <a:t>PVC:  Positioning for Value Capture</a:t>
            </a:r>
            <a:endParaRPr lang="en-US" sz="2800" dirty="0"/>
          </a:p>
        </p:txBody>
      </p:sp>
      <p:sp>
        <p:nvSpPr>
          <p:cNvPr id="23"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a:pPr>
                <a:defRPr/>
              </a:pPr>
              <a:t>7</a:t>
            </a:fld>
            <a:endParaRPr lang="en-US" dirty="0"/>
          </a:p>
        </p:txBody>
      </p:sp>
      <p:pic>
        <p:nvPicPr>
          <p:cNvPr id="24" name="Picture 23">
            <a:extLst>
              <a:ext uri="{FF2B5EF4-FFF2-40B4-BE49-F238E27FC236}">
                <a16:creationId xmlns:a16="http://schemas.microsoft.com/office/drawing/2014/main" id="{46550646-8917-48DD-8100-E84DB89BABDC}"/>
              </a:ext>
            </a:extLst>
          </p:cNvPr>
          <p:cNvPicPr>
            <a:picLocks noChangeAspect="1"/>
          </p:cNvPicPr>
          <p:nvPr/>
        </p:nvPicPr>
        <p:blipFill rotWithShape="1">
          <a:blip r:embed="rId5">
            <a:extLst>
              <a:ext uri="{28A0092B-C50C-407E-A947-70E740481C1C}">
                <a14:useLocalDpi xmlns:a14="http://schemas.microsoft.com/office/drawing/2010/main" val="0"/>
              </a:ext>
            </a:extLst>
          </a:blip>
          <a:srcRect r="8443" b="8035"/>
          <a:stretch/>
        </p:blipFill>
        <p:spPr>
          <a:xfrm>
            <a:off x="2819400" y="1244613"/>
            <a:ext cx="4495800" cy="4368773"/>
          </a:xfrm>
          <a:prstGeom prst="rect">
            <a:avLst/>
          </a:prstGeom>
        </p:spPr>
      </p:pic>
      <p:pic>
        <p:nvPicPr>
          <p:cNvPr id="4" name="Audio 3">
            <a:hlinkClick r:id="" action="ppaction://media"/>
            <a:extLst>
              <a:ext uri="{FF2B5EF4-FFF2-40B4-BE49-F238E27FC236}">
                <a16:creationId xmlns:a16="http://schemas.microsoft.com/office/drawing/2014/main" id="{72007B4D-5A08-4183-9F3E-BD75A378C1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092707947"/>
      </p:ext>
    </p:extLst>
  </p:cSld>
  <p:clrMapOvr>
    <a:masterClrMapping/>
  </p:clrMapOvr>
  <mc:AlternateContent xmlns:mc="http://schemas.openxmlformats.org/markup-compatibility/2006">
    <mc:Choice xmlns:p14="http://schemas.microsoft.com/office/powerpoint/2010/main" Requires="p14">
      <p:transition spd="slow" p14:dur="2000" advTm="403933"/>
    </mc:Choice>
    <mc:Fallback>
      <p:transition spd="slow" advTm="403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D13D383-0CEA-4EC0-AB77-D1B11A5E1C11}"/>
              </a:ext>
            </a:extLst>
          </p:cNvPr>
          <p:cNvPicPr>
            <a:picLocks noChangeAspect="1"/>
          </p:cNvPicPr>
          <p:nvPr/>
        </p:nvPicPr>
        <p:blipFill rotWithShape="1">
          <a:blip r:embed="rId6">
            <a:extLst>
              <a:ext uri="{28A0092B-C50C-407E-A947-70E740481C1C}">
                <a14:useLocalDpi xmlns:a14="http://schemas.microsoft.com/office/drawing/2010/main" val="0"/>
              </a:ext>
            </a:extLst>
          </a:blip>
          <a:srcRect r="8443" b="8035"/>
          <a:stretch/>
        </p:blipFill>
        <p:spPr>
          <a:xfrm>
            <a:off x="3015275" y="1374197"/>
            <a:ext cx="4495800" cy="4368773"/>
          </a:xfrm>
          <a:prstGeom prst="rect">
            <a:avLst/>
          </a:prstGeom>
        </p:spPr>
      </p:pic>
      <p:sp>
        <p:nvSpPr>
          <p:cNvPr id="5"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8</a:t>
            </a:fld>
            <a:endParaRPr lang="en-US" dirty="0"/>
          </a:p>
        </p:txBody>
      </p:sp>
      <p:grpSp>
        <p:nvGrpSpPr>
          <p:cNvPr id="16" name="Group 15"/>
          <p:cNvGrpSpPr/>
          <p:nvPr/>
        </p:nvGrpSpPr>
        <p:grpSpPr>
          <a:xfrm>
            <a:off x="131070" y="1893332"/>
            <a:ext cx="2990068" cy="4387969"/>
            <a:chOff x="131070" y="1893332"/>
            <a:chExt cx="2990068" cy="4387969"/>
          </a:xfrm>
        </p:grpSpPr>
        <p:sp>
          <p:nvSpPr>
            <p:cNvPr id="10" name="TextBox 9"/>
            <p:cNvSpPr txBox="1"/>
            <p:nvPr/>
          </p:nvSpPr>
          <p:spPr>
            <a:xfrm>
              <a:off x="131070" y="1893332"/>
              <a:ext cx="2558714" cy="738664"/>
            </a:xfrm>
            <a:prstGeom prst="rect">
              <a:avLst/>
            </a:prstGeom>
            <a:noFill/>
          </p:spPr>
          <p:txBody>
            <a:bodyPr wrap="none" rtlCol="0">
              <a:spAutoFit/>
            </a:bodyPr>
            <a:lstStyle/>
            <a:p>
              <a:r>
                <a:rPr lang="en-US" dirty="0"/>
                <a:t>Would take a long time or </a:t>
              </a:r>
            </a:p>
            <a:p>
              <a:r>
                <a:rPr lang="en-US" dirty="0"/>
                <a:t>Lots of money for someone else</a:t>
              </a:r>
            </a:p>
            <a:p>
              <a:r>
                <a:rPr lang="en-US" dirty="0"/>
                <a:t> to replicate your product/service</a:t>
              </a:r>
            </a:p>
          </p:txBody>
        </p:sp>
        <p:sp>
          <p:nvSpPr>
            <p:cNvPr id="11" name="TextBox 10"/>
            <p:cNvSpPr txBox="1"/>
            <p:nvPr/>
          </p:nvSpPr>
          <p:spPr>
            <a:xfrm>
              <a:off x="228600" y="4680863"/>
              <a:ext cx="2042618" cy="1600438"/>
            </a:xfrm>
            <a:prstGeom prst="rect">
              <a:avLst/>
            </a:prstGeom>
            <a:noFill/>
          </p:spPr>
          <p:txBody>
            <a:bodyPr wrap="square" rtlCol="0">
              <a:spAutoFit/>
            </a:bodyPr>
            <a:lstStyle/>
            <a:p>
              <a:r>
                <a:rPr lang="en-US" dirty="0"/>
                <a:t>Others could replicate your product/service fairly easily in a relative short amount of time</a:t>
              </a:r>
            </a:p>
            <a:p>
              <a:r>
                <a:rPr lang="en-US" dirty="0"/>
                <a:t>May or may not be difficult LOCALLY, but possible GLOBALLY</a:t>
              </a:r>
            </a:p>
          </p:txBody>
        </p:sp>
        <p:cxnSp>
          <p:nvCxnSpPr>
            <p:cNvPr id="13" name="Straight Arrow Connector 12"/>
            <p:cNvCxnSpPr>
              <a:cxnSpLocks/>
            </p:cNvCxnSpPr>
            <p:nvPr/>
          </p:nvCxnSpPr>
          <p:spPr bwMode="auto">
            <a:xfrm>
              <a:off x="2092428" y="2636254"/>
              <a:ext cx="879372" cy="3086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p:cNvCxnSpPr>
              <a:cxnSpLocks/>
            </p:cNvCxnSpPr>
            <p:nvPr/>
          </p:nvCxnSpPr>
          <p:spPr bwMode="auto">
            <a:xfrm flipV="1">
              <a:off x="2054338" y="4993781"/>
              <a:ext cx="1066800" cy="51641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3" name="Rounded Rectangle 3">
            <a:extLst>
              <a:ext uri="{FF2B5EF4-FFF2-40B4-BE49-F238E27FC236}">
                <a16:creationId xmlns:a16="http://schemas.microsoft.com/office/drawing/2014/main" id="{D27C1B1D-F525-48CC-B8E6-17BCCEE1A771}"/>
              </a:ext>
            </a:extLst>
          </p:cNvPr>
          <p:cNvSpPr/>
          <p:nvPr/>
        </p:nvSpPr>
        <p:spPr bwMode="auto">
          <a:xfrm>
            <a:off x="3126292" y="2362200"/>
            <a:ext cx="4557486" cy="1573649"/>
          </a:xfrm>
          <a:prstGeom prst="roundRect">
            <a:avLst/>
          </a:prstGeom>
          <a:noFill/>
          <a:ln w="38100"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4" name="Rounded Rectangle 3">
            <a:extLst>
              <a:ext uri="{FF2B5EF4-FFF2-40B4-BE49-F238E27FC236}">
                <a16:creationId xmlns:a16="http://schemas.microsoft.com/office/drawing/2014/main" id="{65A170CC-5E37-4F94-9E46-9C7753394CEE}"/>
              </a:ext>
            </a:extLst>
          </p:cNvPr>
          <p:cNvSpPr/>
          <p:nvPr/>
        </p:nvSpPr>
        <p:spPr bwMode="auto">
          <a:xfrm>
            <a:off x="3126292" y="4177843"/>
            <a:ext cx="4557486" cy="1573649"/>
          </a:xfrm>
          <a:prstGeom prst="roundRect">
            <a:avLst/>
          </a:prstGeom>
          <a:noFill/>
          <a:ln w="38100"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4" name="Title 3">
            <a:extLst>
              <a:ext uri="{FF2B5EF4-FFF2-40B4-BE49-F238E27FC236}">
                <a16:creationId xmlns:a16="http://schemas.microsoft.com/office/drawing/2014/main" id="{55CF614A-0D83-42C3-BC64-3F88FDEE675A}"/>
              </a:ext>
            </a:extLst>
          </p:cNvPr>
          <p:cNvSpPr>
            <a:spLocks noGrp="1"/>
          </p:cNvSpPr>
          <p:nvPr>
            <p:ph type="title"/>
          </p:nvPr>
        </p:nvSpPr>
        <p:spPr>
          <a:xfrm>
            <a:off x="980280" y="109537"/>
            <a:ext cx="8087519" cy="700088"/>
          </a:xfrm>
        </p:spPr>
        <p:txBody>
          <a:bodyPr/>
          <a:lstStyle/>
          <a:p>
            <a:r>
              <a:rPr lang="en-US" sz="3200" dirty="0"/>
              <a:t>Assess which Row your business would be in</a:t>
            </a:r>
          </a:p>
        </p:txBody>
      </p:sp>
      <p:pic>
        <p:nvPicPr>
          <p:cNvPr id="2" name="Audio 1">
            <a:hlinkClick r:id="" action="ppaction://media"/>
            <a:extLst>
              <a:ext uri="{FF2B5EF4-FFF2-40B4-BE49-F238E27FC236}">
                <a16:creationId xmlns:a16="http://schemas.microsoft.com/office/drawing/2014/main" id="{2748312A-10A8-4350-8B96-F4B5F97F255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52040816"/>
      </p:ext>
    </p:extLst>
  </p:cSld>
  <p:clrMapOvr>
    <a:masterClrMapping/>
  </p:clrMapOvr>
  <mc:AlternateContent xmlns:mc="http://schemas.openxmlformats.org/markup-compatibility/2006">
    <mc:Choice xmlns:p14="http://schemas.microsoft.com/office/powerpoint/2010/main" Requires="p14">
      <p:transition spd="slow" p14:dur="2000" advTm="60725"/>
    </mc:Choice>
    <mc:Fallback>
      <p:transition spd="slow" advTm="60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31563C3-4B7E-4A0A-AE19-B0BB4A2C129C}"/>
              </a:ext>
            </a:extLst>
          </p:cNvPr>
          <p:cNvPicPr>
            <a:picLocks noChangeAspect="1"/>
          </p:cNvPicPr>
          <p:nvPr/>
        </p:nvPicPr>
        <p:blipFill rotWithShape="1">
          <a:blip r:embed="rId6">
            <a:extLst>
              <a:ext uri="{28A0092B-C50C-407E-A947-70E740481C1C}">
                <a14:useLocalDpi xmlns:a14="http://schemas.microsoft.com/office/drawing/2010/main" val="0"/>
              </a:ext>
            </a:extLst>
          </a:blip>
          <a:srcRect r="8443" b="8035"/>
          <a:stretch/>
        </p:blipFill>
        <p:spPr>
          <a:xfrm>
            <a:off x="2354036" y="1462415"/>
            <a:ext cx="4495800" cy="4368773"/>
          </a:xfrm>
          <a:prstGeom prst="rect">
            <a:avLst/>
          </a:prstGeom>
        </p:spPr>
      </p:pic>
      <p:sp>
        <p:nvSpPr>
          <p:cNvPr id="5"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9</a:t>
            </a:fld>
            <a:endParaRPr lang="en-US" dirty="0"/>
          </a:p>
        </p:txBody>
      </p:sp>
      <p:sp>
        <p:nvSpPr>
          <p:cNvPr id="7" name="Rounded Rectangle 6"/>
          <p:cNvSpPr/>
          <p:nvPr/>
        </p:nvSpPr>
        <p:spPr bwMode="auto">
          <a:xfrm>
            <a:off x="3200400" y="1905000"/>
            <a:ext cx="1676400" cy="4222668"/>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Rounded Rectangle 7"/>
          <p:cNvSpPr/>
          <p:nvPr/>
        </p:nvSpPr>
        <p:spPr bwMode="auto">
          <a:xfrm>
            <a:off x="5105400" y="1905000"/>
            <a:ext cx="1676400" cy="4222668"/>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grpSp>
        <p:nvGrpSpPr>
          <p:cNvPr id="16" name="Group 15"/>
          <p:cNvGrpSpPr/>
          <p:nvPr/>
        </p:nvGrpSpPr>
        <p:grpSpPr>
          <a:xfrm>
            <a:off x="331031" y="1038629"/>
            <a:ext cx="2596212" cy="866371"/>
            <a:chOff x="516819" y="1597185"/>
            <a:chExt cx="2596212" cy="866371"/>
          </a:xfrm>
        </p:grpSpPr>
        <p:sp>
          <p:nvSpPr>
            <p:cNvPr id="10" name="TextBox 9"/>
            <p:cNvSpPr txBox="1"/>
            <p:nvPr/>
          </p:nvSpPr>
          <p:spPr>
            <a:xfrm>
              <a:off x="516819" y="1597185"/>
              <a:ext cx="2577950" cy="523220"/>
            </a:xfrm>
            <a:prstGeom prst="rect">
              <a:avLst/>
            </a:prstGeom>
            <a:noFill/>
          </p:spPr>
          <p:txBody>
            <a:bodyPr wrap="none" rtlCol="0">
              <a:spAutoFit/>
            </a:bodyPr>
            <a:lstStyle/>
            <a:p>
              <a:r>
                <a:rPr lang="en-US" dirty="0"/>
                <a:t>Few or Limited suppliers</a:t>
              </a:r>
            </a:p>
            <a:p>
              <a:r>
                <a:rPr lang="en-US" dirty="0"/>
                <a:t>For each category of collaborator</a:t>
              </a:r>
            </a:p>
          </p:txBody>
        </p:sp>
        <p:cxnSp>
          <p:nvCxnSpPr>
            <p:cNvPr id="13" name="Straight Arrow Connector 12"/>
            <p:cNvCxnSpPr>
              <a:cxnSpLocks/>
            </p:cNvCxnSpPr>
            <p:nvPr/>
          </p:nvCxnSpPr>
          <p:spPr bwMode="auto">
            <a:xfrm>
              <a:off x="2395588" y="2222103"/>
              <a:ext cx="717443" cy="24145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7" name="Group 16">
            <a:extLst>
              <a:ext uri="{FF2B5EF4-FFF2-40B4-BE49-F238E27FC236}">
                <a16:creationId xmlns:a16="http://schemas.microsoft.com/office/drawing/2014/main" id="{03D9ED8B-2FF8-4740-8B61-EEE5B014A6C5}"/>
              </a:ext>
            </a:extLst>
          </p:cNvPr>
          <p:cNvGrpSpPr/>
          <p:nvPr/>
        </p:nvGrpSpPr>
        <p:grpSpPr>
          <a:xfrm>
            <a:off x="6842618" y="1201844"/>
            <a:ext cx="2111954" cy="849162"/>
            <a:chOff x="-401080" y="1793057"/>
            <a:chExt cx="2111954" cy="849162"/>
          </a:xfrm>
        </p:grpSpPr>
        <p:sp>
          <p:nvSpPr>
            <p:cNvPr id="18" name="TextBox 17">
              <a:extLst>
                <a:ext uri="{FF2B5EF4-FFF2-40B4-BE49-F238E27FC236}">
                  <a16:creationId xmlns:a16="http://schemas.microsoft.com/office/drawing/2014/main" id="{5DAEE860-0752-49FB-AEFB-04DB9C6F94B0}"/>
                </a:ext>
              </a:extLst>
            </p:cNvPr>
            <p:cNvSpPr txBox="1"/>
            <p:nvPr/>
          </p:nvSpPr>
          <p:spPr>
            <a:xfrm>
              <a:off x="-102443" y="1793057"/>
              <a:ext cx="1813317" cy="307777"/>
            </a:xfrm>
            <a:prstGeom prst="rect">
              <a:avLst/>
            </a:prstGeom>
            <a:noFill/>
          </p:spPr>
          <p:txBody>
            <a:bodyPr wrap="none" rtlCol="0">
              <a:spAutoFit/>
            </a:bodyPr>
            <a:lstStyle/>
            <a:p>
              <a:r>
                <a:rPr lang="en-US" dirty="0"/>
                <a:t>Many supplier choices</a:t>
              </a:r>
            </a:p>
          </p:txBody>
        </p:sp>
        <p:cxnSp>
          <p:nvCxnSpPr>
            <p:cNvPr id="20" name="Straight Arrow Connector 19">
              <a:extLst>
                <a:ext uri="{FF2B5EF4-FFF2-40B4-BE49-F238E27FC236}">
                  <a16:creationId xmlns:a16="http://schemas.microsoft.com/office/drawing/2014/main" id="{A074C4C1-E2D6-46DD-B6D3-620E73E89F21}"/>
                </a:ext>
              </a:extLst>
            </p:cNvPr>
            <p:cNvCxnSpPr>
              <a:cxnSpLocks/>
            </p:cNvCxnSpPr>
            <p:nvPr/>
          </p:nvCxnSpPr>
          <p:spPr bwMode="auto">
            <a:xfrm flipH="1">
              <a:off x="-401080" y="2254760"/>
              <a:ext cx="727451" cy="3874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4" name="Title 3">
            <a:extLst>
              <a:ext uri="{FF2B5EF4-FFF2-40B4-BE49-F238E27FC236}">
                <a16:creationId xmlns:a16="http://schemas.microsoft.com/office/drawing/2014/main" id="{91898CE8-8B87-4BC6-BF25-10D9DA4BC5FD}"/>
              </a:ext>
            </a:extLst>
          </p:cNvPr>
          <p:cNvSpPr>
            <a:spLocks noGrp="1"/>
          </p:cNvSpPr>
          <p:nvPr>
            <p:ph type="title"/>
          </p:nvPr>
        </p:nvSpPr>
        <p:spPr>
          <a:xfrm>
            <a:off x="980280" y="109537"/>
            <a:ext cx="8163719" cy="700088"/>
          </a:xfrm>
        </p:spPr>
        <p:txBody>
          <a:bodyPr/>
          <a:lstStyle/>
          <a:p>
            <a:r>
              <a:rPr lang="en-US" sz="3200" dirty="0"/>
              <a:t>Assess which Column your business would be in</a:t>
            </a:r>
          </a:p>
        </p:txBody>
      </p:sp>
      <p:pic>
        <p:nvPicPr>
          <p:cNvPr id="2" name="Audio 1">
            <a:hlinkClick r:id="" action="ppaction://media"/>
            <a:extLst>
              <a:ext uri="{FF2B5EF4-FFF2-40B4-BE49-F238E27FC236}">
                <a16:creationId xmlns:a16="http://schemas.microsoft.com/office/drawing/2014/main" id="{0900556A-7B10-4F95-B348-E07523751BC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705773553"/>
      </p:ext>
    </p:extLst>
  </p:cSld>
  <p:clrMapOvr>
    <a:masterClrMapping/>
  </p:clrMapOvr>
  <mc:AlternateContent xmlns:mc="http://schemas.openxmlformats.org/markup-compatibility/2006">
    <mc:Choice xmlns:p14="http://schemas.microsoft.com/office/powerpoint/2010/main" Requires="p14">
      <p:transition spd="slow" p14:dur="2000" advTm="54695"/>
    </mc:Choice>
    <mc:Fallback>
      <p:transition spd="slow" advTm="54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2|37.4|6.7"/>
</p:tagLst>
</file>

<file path=ppt/tags/tag2.xml><?xml version="1.0" encoding="utf-8"?>
<p:tagLst xmlns:a="http://schemas.openxmlformats.org/drawingml/2006/main" xmlns:r="http://schemas.openxmlformats.org/officeDocument/2006/relationships" xmlns:p="http://schemas.openxmlformats.org/presentationml/2006/main">
  <p:tag name="TIMING" val="|30.9|15"/>
</p:tagLst>
</file>

<file path=ppt/tags/tag3.xml><?xml version="1.0" encoding="utf-8"?>
<p:tagLst xmlns:a="http://schemas.openxmlformats.org/drawingml/2006/main" xmlns:r="http://schemas.openxmlformats.org/officeDocument/2006/relationships" xmlns:p="http://schemas.openxmlformats.org/presentationml/2006/main">
  <p:tag name="TIMING" val="|31|31.9|11.3"/>
</p:tagLst>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5535</TotalTime>
  <Words>2859</Words>
  <Application>Microsoft Office PowerPoint</Application>
  <PresentationFormat>On-screen Show (4:3)</PresentationFormat>
  <Paragraphs>427</Paragraphs>
  <Slides>38</Slides>
  <Notes>20</Notes>
  <HiddenSlides>0</HiddenSlides>
  <MMClips>38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Times New Roman</vt:lpstr>
      <vt:lpstr>Wingdings</vt:lpstr>
      <vt:lpstr>blank</vt:lpstr>
      <vt:lpstr>PowerPoint Presentation</vt:lpstr>
      <vt:lpstr>Business Discovery/Formulation is very iterative</vt:lpstr>
      <vt:lpstr>Frameworks:           Business tools for seeing what others do not</vt:lpstr>
      <vt:lpstr>Course will introduce you to new tools</vt:lpstr>
      <vt:lpstr>Tools for Discovery Side of the Arch</vt:lpstr>
      <vt:lpstr>Capability Map:  Foundation of Discovery</vt:lpstr>
      <vt:lpstr>PVC:  Positioning for Value Capture</vt:lpstr>
      <vt:lpstr>Assess which Row your business would be in</vt:lpstr>
      <vt:lpstr>Assess which Column your business would be in</vt:lpstr>
      <vt:lpstr>Conclusion is a specific quadrant</vt:lpstr>
      <vt:lpstr>Investment Potential Framework:        Determining the Investment type the new firm could attract</vt:lpstr>
      <vt:lpstr>Executing the Business</vt:lpstr>
      <vt:lpstr>Corporate Renewal:  Back to the beginning</vt:lpstr>
      <vt:lpstr>Business Rule of 4s</vt:lpstr>
      <vt:lpstr>Zoom in on the “Who” the business serves    at four different levels</vt:lpstr>
      <vt:lpstr>Every Business:  4 Components </vt:lpstr>
      <vt:lpstr>Every Business:  4 Components </vt:lpstr>
      <vt:lpstr>Moving Across the Arch’s Discovery Section…</vt:lpstr>
      <vt:lpstr>Business Discovery</vt:lpstr>
      <vt:lpstr>Macro drivers that create openings: Drucker’s 7 Sources on Innovation</vt:lpstr>
      <vt:lpstr>Business Discovery</vt:lpstr>
      <vt:lpstr>At the end of Opportunity Identification</vt:lpstr>
      <vt:lpstr>At the end of Opportunity Identification you know</vt:lpstr>
      <vt:lpstr>At the end of Opportunity Identification you know</vt:lpstr>
      <vt:lpstr>Five generic approaches to Value Creation: Creating Value in an Existing System</vt:lpstr>
      <vt:lpstr>Business Design</vt:lpstr>
      <vt:lpstr>Business Design Output:     Crafting a High-level Business Framework</vt:lpstr>
      <vt:lpstr>Business Design Output</vt:lpstr>
      <vt:lpstr>Position Statement for Customer</vt:lpstr>
      <vt:lpstr>Business Assessment</vt:lpstr>
      <vt:lpstr>Business Assessment</vt:lpstr>
      <vt:lpstr>Executing Your Business</vt:lpstr>
      <vt:lpstr>Operationalizing the Business</vt:lpstr>
      <vt:lpstr>Resourcing the Business </vt:lpstr>
      <vt:lpstr>Managing Growth:  3 Forms to Consider</vt:lpstr>
      <vt:lpstr>Corporate Renewal:  Back to the beginning</vt:lpstr>
      <vt:lpstr>Quiz #3 on Session 07</vt:lpstr>
      <vt:lpstr>Questions?</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578</cp:revision>
  <cp:lastPrinted>2014-06-09T15:08:47Z</cp:lastPrinted>
  <dcterms:created xsi:type="dcterms:W3CDTF">2003-10-03T23:08:19Z</dcterms:created>
  <dcterms:modified xsi:type="dcterms:W3CDTF">2020-01-11T18:44:45Z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