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Lst>
  <p:notesMasterIdLst>
    <p:notesMasterId r:id="rId30"/>
  </p:notesMasterIdLst>
  <p:handoutMasterIdLst>
    <p:handoutMasterId r:id="rId31"/>
  </p:handoutMasterIdLst>
  <p:sldIdLst>
    <p:sldId id="708" r:id="rId2"/>
    <p:sldId id="709" r:id="rId3"/>
    <p:sldId id="712" r:id="rId4"/>
    <p:sldId id="713" r:id="rId5"/>
    <p:sldId id="714" r:id="rId6"/>
    <p:sldId id="820" r:id="rId7"/>
    <p:sldId id="821" r:id="rId8"/>
    <p:sldId id="822" r:id="rId9"/>
    <p:sldId id="823" r:id="rId10"/>
    <p:sldId id="824" r:id="rId11"/>
    <p:sldId id="722" r:id="rId12"/>
    <p:sldId id="789" r:id="rId13"/>
    <p:sldId id="790" r:id="rId14"/>
    <p:sldId id="791" r:id="rId15"/>
    <p:sldId id="792" r:id="rId16"/>
    <p:sldId id="793" r:id="rId17"/>
    <p:sldId id="794" r:id="rId18"/>
    <p:sldId id="795" r:id="rId19"/>
    <p:sldId id="796" r:id="rId20"/>
    <p:sldId id="797" r:id="rId21"/>
    <p:sldId id="798" r:id="rId22"/>
    <p:sldId id="799" r:id="rId23"/>
    <p:sldId id="800" r:id="rId24"/>
    <p:sldId id="801" r:id="rId25"/>
    <p:sldId id="802" r:id="rId26"/>
    <p:sldId id="805" r:id="rId27"/>
    <p:sldId id="825" r:id="rId28"/>
    <p:sldId id="756" r:id="rId29"/>
  </p:sldIdLst>
  <p:sldSz cx="9144000" cy="6858000" type="screen4x3"/>
  <p:notesSz cx="7053263" cy="9309100"/>
  <p:defaultTextStyle>
    <a:defPPr>
      <a:defRPr lang="en-US"/>
    </a:defPPr>
    <a:lvl1pPr algn="l" rtl="0" fontAlgn="base">
      <a:spcBef>
        <a:spcPct val="0"/>
      </a:spcBef>
      <a:spcAft>
        <a:spcPct val="0"/>
      </a:spcAft>
      <a:defRPr sz="1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1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1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1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1400" kern="1200">
        <a:solidFill>
          <a:schemeClr val="tx1"/>
        </a:solidFill>
        <a:latin typeface="Times New Roman" pitchFamily="18" charset="0"/>
        <a:ea typeface="+mn-ea"/>
        <a:cs typeface="Arial" charset="0"/>
      </a:defRPr>
    </a:lvl5pPr>
    <a:lvl6pPr marL="2286000" algn="l" defTabSz="914400" rtl="0" eaLnBrk="1" latinLnBrk="0" hangingPunct="1">
      <a:defRPr sz="1400" kern="1200">
        <a:solidFill>
          <a:schemeClr val="tx1"/>
        </a:solidFill>
        <a:latin typeface="Times New Roman" pitchFamily="18" charset="0"/>
        <a:ea typeface="+mn-ea"/>
        <a:cs typeface="Arial" charset="0"/>
      </a:defRPr>
    </a:lvl6pPr>
    <a:lvl7pPr marL="2743200" algn="l" defTabSz="914400" rtl="0" eaLnBrk="1" latinLnBrk="0" hangingPunct="1">
      <a:defRPr sz="1400" kern="1200">
        <a:solidFill>
          <a:schemeClr val="tx1"/>
        </a:solidFill>
        <a:latin typeface="Times New Roman" pitchFamily="18" charset="0"/>
        <a:ea typeface="+mn-ea"/>
        <a:cs typeface="Arial" charset="0"/>
      </a:defRPr>
    </a:lvl7pPr>
    <a:lvl8pPr marL="3200400" algn="l" defTabSz="914400" rtl="0" eaLnBrk="1" latinLnBrk="0" hangingPunct="1">
      <a:defRPr sz="1400" kern="1200">
        <a:solidFill>
          <a:schemeClr val="tx1"/>
        </a:solidFill>
        <a:latin typeface="Times New Roman" pitchFamily="18" charset="0"/>
        <a:ea typeface="+mn-ea"/>
        <a:cs typeface="Arial" charset="0"/>
      </a:defRPr>
    </a:lvl8pPr>
    <a:lvl9pPr marL="3657600" algn="l" defTabSz="914400" rtl="0" eaLnBrk="1" latinLnBrk="0" hangingPunct="1">
      <a:defRPr sz="1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2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A6E9"/>
    <a:srgbClr val="3B4445"/>
    <a:srgbClr val="D15B05"/>
    <a:srgbClr val="0C1C8C"/>
    <a:srgbClr val="0094BF"/>
    <a:srgbClr val="0000CC"/>
    <a:srgbClr val="000066"/>
    <a:srgbClr val="BDE9F9"/>
    <a:srgbClr val="E9F3FD"/>
    <a:srgbClr val="8AC3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98" autoAdjust="0"/>
    <p:restoredTop sz="94646" autoAdjust="0"/>
  </p:normalViewPr>
  <p:slideViewPr>
    <p:cSldViewPr>
      <p:cViewPr varScale="1">
        <p:scale>
          <a:sx n="49" d="100"/>
          <a:sy n="49" d="100"/>
        </p:scale>
        <p:origin x="1298" y="22"/>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notesViewPr>
    <p:cSldViewPr>
      <p:cViewPr>
        <p:scale>
          <a:sx n="100" d="100"/>
          <a:sy n="100" d="100"/>
        </p:scale>
        <p:origin x="-1992" y="-72"/>
      </p:cViewPr>
      <p:guideLst>
        <p:guide orient="horz" pos="2932"/>
        <p:guide pos="222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566862" y="77896"/>
            <a:ext cx="3841281" cy="619971"/>
          </a:xfrm>
          <a:prstGeom prst="rect">
            <a:avLst/>
          </a:prstGeom>
        </p:spPr>
        <p:txBody>
          <a:bodyPr vert="horz" lIns="93465" tIns="46733" rIns="93465" bIns="46733" rtlCol="0"/>
          <a:lstStyle>
            <a:lvl1pPr algn="ctr" eaLnBrk="0" hangingPunct="0">
              <a:defRPr sz="1100" b="0" dirty="0">
                <a:cs typeface="+mn-cs"/>
              </a:defRPr>
            </a:lvl1pPr>
          </a:lstStyle>
          <a:p>
            <a:pPr>
              <a:defRPr/>
            </a:pPr>
            <a:endParaRPr lang="en-US" dirty="0"/>
          </a:p>
        </p:txBody>
      </p:sp>
      <p:sp>
        <p:nvSpPr>
          <p:cNvPr id="5" name="Slide Number Placeholder 4"/>
          <p:cNvSpPr>
            <a:spLocks noGrp="1"/>
          </p:cNvSpPr>
          <p:nvPr>
            <p:ph type="sldNum" sz="quarter" idx="3"/>
          </p:nvPr>
        </p:nvSpPr>
        <p:spPr>
          <a:xfrm>
            <a:off x="3994616" y="8841739"/>
            <a:ext cx="3057053" cy="465773"/>
          </a:xfrm>
          <a:prstGeom prst="rect">
            <a:avLst/>
          </a:prstGeom>
        </p:spPr>
        <p:txBody>
          <a:bodyPr vert="horz" lIns="93465" tIns="46733" rIns="93465" bIns="46733" rtlCol="0" anchor="b"/>
          <a:lstStyle>
            <a:lvl1pPr algn="r" eaLnBrk="0" hangingPunct="0">
              <a:defRPr sz="1000">
                <a:solidFill>
                  <a:schemeClr val="bg1">
                    <a:lumMod val="50000"/>
                  </a:schemeClr>
                </a:solidFill>
                <a:cs typeface="+mn-cs"/>
              </a:defRPr>
            </a:lvl1pPr>
          </a:lstStyle>
          <a:p>
            <a:pPr>
              <a:defRPr/>
            </a:pPr>
            <a:fld id="{2318D4C1-2921-444B-ADEB-D3D047B20D17}" type="slidenum">
              <a:rPr lang="en-US">
                <a:solidFill>
                  <a:srgbClr val="3B4445"/>
                </a:solidFill>
              </a:rPr>
              <a:pPr>
                <a:defRPr/>
              </a:pPr>
              <a:t>‹#›</a:t>
            </a:fld>
            <a:endParaRPr lang="en-US" dirty="0">
              <a:solidFill>
                <a:srgbClr val="3B4445"/>
              </a:solidFill>
            </a:endParaRPr>
          </a:p>
        </p:txBody>
      </p:sp>
      <p:sp>
        <p:nvSpPr>
          <p:cNvPr id="3" name="Date Placeholder 2"/>
          <p:cNvSpPr>
            <a:spLocks noGrp="1"/>
          </p:cNvSpPr>
          <p:nvPr>
            <p:ph type="dt" sz="quarter" idx="1"/>
          </p:nvPr>
        </p:nvSpPr>
        <p:spPr>
          <a:xfrm>
            <a:off x="0" y="8927580"/>
            <a:ext cx="3056414" cy="381520"/>
          </a:xfrm>
          <a:prstGeom prst="rect">
            <a:avLst/>
          </a:prstGeom>
        </p:spPr>
        <p:txBody>
          <a:bodyPr vert="horz" lIns="92610" tIns="46305" rIns="92610" bIns="46305" rtlCol="0"/>
          <a:lstStyle>
            <a:lvl1pPr algn="r">
              <a:defRPr sz="1200"/>
            </a:lvl1pPr>
          </a:lstStyle>
          <a:p>
            <a:pPr algn="l"/>
            <a:endParaRPr lang="en-US" sz="1000" dirty="0">
              <a:solidFill>
                <a:srgbClr val="3B4445"/>
              </a:solidFill>
            </a:endParaRPr>
          </a:p>
          <a:p>
            <a:pPr algn="l"/>
            <a:fld id="{5DF74CE1-F6C7-496D-9853-D287CAB1C8CE}" type="datetimeFigureOut">
              <a:rPr lang="en-US" sz="1000">
                <a:solidFill>
                  <a:srgbClr val="3B4445"/>
                </a:solidFill>
              </a:rPr>
              <a:pPr algn="l"/>
              <a:t>1/10/2020</a:t>
            </a:fld>
            <a:endParaRPr lang="en-US" sz="1000" dirty="0">
              <a:solidFill>
                <a:srgbClr val="3B4445"/>
              </a:solidFill>
            </a:endParaRPr>
          </a:p>
        </p:txBody>
      </p:sp>
    </p:spTree>
    <p:extLst>
      <p:ext uri="{BB962C8B-B14F-4D97-AF65-F5344CB8AC3E}">
        <p14:creationId xmlns:p14="http://schemas.microsoft.com/office/powerpoint/2010/main" val="1872220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2" y="0"/>
            <a:ext cx="3057053" cy="465773"/>
          </a:xfrm>
          <a:prstGeom prst="rect">
            <a:avLst/>
          </a:prstGeom>
          <a:noFill/>
          <a:ln w="9525">
            <a:noFill/>
            <a:miter lim="800000"/>
            <a:headEnd/>
            <a:tailEnd/>
          </a:ln>
          <a:effectLst/>
        </p:spPr>
        <p:txBody>
          <a:bodyPr vert="horz" wrap="square" lIns="93465" tIns="46733" rIns="93465" bIns="46733"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124931" name="Rectangle 3"/>
          <p:cNvSpPr>
            <a:spLocks noGrp="1" noChangeArrowheads="1"/>
          </p:cNvSpPr>
          <p:nvPr>
            <p:ph type="dt" idx="1"/>
          </p:nvPr>
        </p:nvSpPr>
        <p:spPr bwMode="auto">
          <a:xfrm>
            <a:off x="3994616" y="0"/>
            <a:ext cx="3057053" cy="465773"/>
          </a:xfrm>
          <a:prstGeom prst="rect">
            <a:avLst/>
          </a:prstGeom>
          <a:noFill/>
          <a:ln w="9525">
            <a:noFill/>
            <a:miter lim="800000"/>
            <a:headEnd/>
            <a:tailEnd/>
          </a:ln>
          <a:effectLst/>
        </p:spPr>
        <p:txBody>
          <a:bodyPr vert="horz" wrap="square" lIns="93465" tIns="46733" rIns="93465" bIns="46733"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98563" y="698500"/>
            <a:ext cx="4656137" cy="3490913"/>
          </a:xfrm>
          <a:prstGeom prst="rect">
            <a:avLst/>
          </a:prstGeom>
          <a:noFill/>
          <a:ln w="9525">
            <a:solidFill>
              <a:srgbClr val="000000"/>
            </a:solidFill>
            <a:miter lim="800000"/>
            <a:headEnd/>
            <a:tailEnd/>
          </a:ln>
        </p:spPr>
      </p:sp>
      <p:sp>
        <p:nvSpPr>
          <p:cNvPr id="124933" name="Rectangle 5"/>
          <p:cNvSpPr>
            <a:spLocks noGrp="1" noChangeArrowheads="1"/>
          </p:cNvSpPr>
          <p:nvPr>
            <p:ph type="body" sz="quarter" idx="3"/>
          </p:nvPr>
        </p:nvSpPr>
        <p:spPr bwMode="auto">
          <a:xfrm>
            <a:off x="705966" y="4422461"/>
            <a:ext cx="5641333" cy="4188778"/>
          </a:xfrm>
          <a:prstGeom prst="rect">
            <a:avLst/>
          </a:prstGeom>
          <a:noFill/>
          <a:ln w="9525">
            <a:noFill/>
            <a:miter lim="800000"/>
            <a:headEnd/>
            <a:tailEnd/>
          </a:ln>
          <a:effectLst/>
        </p:spPr>
        <p:txBody>
          <a:bodyPr vert="horz" wrap="square" lIns="93465" tIns="46733" rIns="93465" bIns="4673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4934" name="Rectangle 6"/>
          <p:cNvSpPr>
            <a:spLocks noGrp="1" noChangeArrowheads="1"/>
          </p:cNvSpPr>
          <p:nvPr>
            <p:ph type="ftr" sz="quarter" idx="4"/>
          </p:nvPr>
        </p:nvSpPr>
        <p:spPr bwMode="auto">
          <a:xfrm>
            <a:off x="2" y="8841739"/>
            <a:ext cx="3057053" cy="465773"/>
          </a:xfrm>
          <a:prstGeom prst="rect">
            <a:avLst/>
          </a:prstGeom>
          <a:noFill/>
          <a:ln w="9525">
            <a:noFill/>
            <a:miter lim="800000"/>
            <a:headEnd/>
            <a:tailEnd/>
          </a:ln>
          <a:effectLst/>
        </p:spPr>
        <p:txBody>
          <a:bodyPr vert="horz" wrap="square" lIns="93465" tIns="46733" rIns="93465" bIns="46733"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124935" name="Rectangle 7"/>
          <p:cNvSpPr>
            <a:spLocks noGrp="1" noChangeArrowheads="1"/>
          </p:cNvSpPr>
          <p:nvPr>
            <p:ph type="sldNum" sz="quarter" idx="5"/>
          </p:nvPr>
        </p:nvSpPr>
        <p:spPr bwMode="auto">
          <a:xfrm>
            <a:off x="3994616" y="8841739"/>
            <a:ext cx="3057053" cy="465773"/>
          </a:xfrm>
          <a:prstGeom prst="rect">
            <a:avLst/>
          </a:prstGeom>
          <a:noFill/>
          <a:ln w="9525">
            <a:noFill/>
            <a:miter lim="800000"/>
            <a:headEnd/>
            <a:tailEnd/>
          </a:ln>
          <a:effectLst/>
        </p:spPr>
        <p:txBody>
          <a:bodyPr vert="horz" wrap="square" lIns="93465" tIns="46733" rIns="93465" bIns="46733" numCol="1" anchor="b" anchorCtr="0" compatLnSpc="1">
            <a:prstTxWarp prst="textNoShape">
              <a:avLst/>
            </a:prstTxWarp>
          </a:bodyPr>
          <a:lstStyle>
            <a:lvl1pPr algn="r" eaLnBrk="1" hangingPunct="1">
              <a:defRPr sz="1200">
                <a:latin typeface="Arial" charset="0"/>
                <a:cs typeface="+mn-cs"/>
              </a:defRPr>
            </a:lvl1pPr>
          </a:lstStyle>
          <a:p>
            <a:pPr>
              <a:defRPr/>
            </a:pPr>
            <a:fld id="{8B5A35EA-E869-42C4-BF75-869844ACA3B0}" type="slidenum">
              <a:rPr lang="en-US"/>
              <a:pPr>
                <a:defRPr/>
              </a:pPr>
              <a:t>‹#›</a:t>
            </a:fld>
            <a:endParaRPr lang="en-US"/>
          </a:p>
        </p:txBody>
      </p:sp>
    </p:spTree>
    <p:extLst>
      <p:ext uri="{BB962C8B-B14F-4D97-AF65-F5344CB8AC3E}">
        <p14:creationId xmlns:p14="http://schemas.microsoft.com/office/powerpoint/2010/main" val="22390421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29" dirty="0"/>
              <a:t>It</a:t>
            </a:r>
            <a:r>
              <a:rPr lang="en-029" baseline="0" dirty="0"/>
              <a:t> is not that any of the parts are wrong or un-important; they just don’t tell the whole story.</a:t>
            </a:r>
            <a:endParaRPr lang="en-US" dirty="0"/>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5</a:t>
            </a:fld>
            <a:endParaRPr lang="en-US"/>
          </a:p>
        </p:txBody>
      </p:sp>
    </p:spTree>
    <p:extLst>
      <p:ext uri="{BB962C8B-B14F-4D97-AF65-F5344CB8AC3E}">
        <p14:creationId xmlns:p14="http://schemas.microsoft.com/office/powerpoint/2010/main" val="1095051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CAC0000C-061D-4620-9322-97E6A6530ACF}" type="slidenum">
              <a:rPr lang="en-US" smtClean="0"/>
              <a:pPr/>
              <a:t>15</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CAC0000C-061D-4620-9322-97E6A6530ACF}" type="slidenum">
              <a:rPr lang="en-US" smtClean="0"/>
              <a:pPr/>
              <a:t>16</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dirty="0"/>
              <a:t>The venture’s offering is created by the actions the</a:t>
            </a:r>
            <a:r>
              <a:rPr lang="en-US" baseline="0" dirty="0"/>
              <a:t> company performs.  These actions are based on the firm’s capabilities.  The customer must have a reason to adopt the new offering.  It must solve a an unmet or under-met need/desire.  Finally the monetization has three components from three perspectives.  The revenue model is takes into account the customer’s perspective.  The margin assessment is an internal to the company look (cost to sell must be more than the cost to produce), finally the third perspective is from the venture’s investors.  </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CAC0000C-061D-4620-9322-97E6A6530ACF}" type="slidenum">
              <a:rPr lang="en-US" smtClean="0"/>
              <a:pPr/>
              <a:t>17</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assessment is a complete,</a:t>
            </a:r>
            <a:r>
              <a:rPr lang="en-US" baseline="0" dirty="0"/>
              <a:t> quantitative business model.  From that a Feasibility study can be created that includes a sensitivity analysis to all the major assumptions to understand which components of the business drive its economic viability.</a:t>
            </a:r>
            <a:endParaRPr lang="en-US" dirty="0"/>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18</a:t>
            </a:fld>
            <a:endParaRPr lang="en-US"/>
          </a:p>
        </p:txBody>
      </p:sp>
    </p:spTree>
    <p:extLst>
      <p:ext uri="{BB962C8B-B14F-4D97-AF65-F5344CB8AC3E}">
        <p14:creationId xmlns:p14="http://schemas.microsoft.com/office/powerpoint/2010/main" val="619246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CAC0000C-061D-4620-9322-97E6A6530ACF}" type="slidenum">
              <a:rPr lang="en-US" smtClean="0"/>
              <a:pPr/>
              <a:t>19</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dirty="0"/>
              <a:t>Simultaneously doing quantitative and qualitative discovery can be confusing and overwhelming for the inexperienced entrepreneur.  By zooming out and first examining only the qualitative components</a:t>
            </a:r>
            <a:r>
              <a:rPr lang="en-US" baseline="0" dirty="0"/>
              <a:t> allow you to be more creative and less constrained by the numbers.</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CAC0000C-061D-4620-9322-97E6A6530ACF}" type="slidenum">
              <a:rPr lang="en-US" smtClean="0"/>
              <a:pPr/>
              <a:t>20</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dirty="0"/>
              <a:t>This qualitative-only</a:t>
            </a:r>
            <a:r>
              <a:rPr lang="en-US" baseline="0" dirty="0"/>
              <a:t> business description is not a complete business model.  At the University of Michigan, we have call this qualitative-business model the “Business Construct.”</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determination of the “Business Construct” occurs in the “Business Design” segment of the arch.  “Design” as in the business is fully articulated before any more detailed work is completed.</a:t>
            </a:r>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21</a:t>
            </a:fld>
            <a:endParaRPr lang="en-US"/>
          </a:p>
        </p:txBody>
      </p:sp>
    </p:spTree>
    <p:extLst>
      <p:ext uri="{BB962C8B-B14F-4D97-AF65-F5344CB8AC3E}">
        <p14:creationId xmlns:p14="http://schemas.microsoft.com/office/powerpoint/2010/main" val="619246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CAC0000C-061D-4620-9322-97E6A6530ACF}" type="slidenum">
              <a:rPr lang="en-US" smtClean="0"/>
              <a:pPr/>
              <a:t>22</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CAC0000C-061D-4620-9322-97E6A6530ACF}" type="slidenum">
              <a:rPr lang="en-US" smtClean="0"/>
              <a:pPr/>
              <a:t>23</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dirty="0"/>
              <a:t>Zooming out from the qualitative</a:t>
            </a:r>
            <a:r>
              <a:rPr lang="en-US" baseline="0" dirty="0"/>
              <a:t> description of the business produces a high-level (albeit less detailed) look.  Zooming out widens the field of view while lessoning the amount of detail that can be observed.  An  approach to solving a problem is determined before a specific offering is detailed in the Business Design segment.  The customer is not known in detail, but the industry segment or addressable market that has an identifiable problem is known a the end of this level.  </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zoomed-out</a:t>
            </a:r>
            <a:r>
              <a:rPr lang="en-US" baseline="0" dirty="0"/>
              <a:t> exploratory level is called “Opportunity Identification”</a:t>
            </a:r>
            <a:endParaRPr lang="en-US" dirty="0"/>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24</a:t>
            </a:fld>
            <a:endParaRPr lang="en-US"/>
          </a:p>
        </p:txBody>
      </p:sp>
    </p:spTree>
    <p:extLst>
      <p:ext uri="{BB962C8B-B14F-4D97-AF65-F5344CB8AC3E}">
        <p14:creationId xmlns:p14="http://schemas.microsoft.com/office/powerpoint/2010/main" val="619246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Entrepreneurship</a:t>
            </a:r>
            <a:r>
              <a:rPr lang="en-US" baseline="0" dirty="0"/>
              <a:t> courses typically start with business planning or other similar courses aimed at assisting the entrepreneur in operationalizing their business.  However most entrepreneurs start with a set of capabilities – things they love doing – that they would like to earn a living from.  What is missing is the business discovery portion of this process.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6</a:t>
            </a:fld>
            <a:endParaRPr lang="en-US"/>
          </a:p>
        </p:txBody>
      </p:sp>
    </p:spTree>
    <p:extLst>
      <p:ext uri="{BB962C8B-B14F-4D97-AF65-F5344CB8AC3E}">
        <p14:creationId xmlns:p14="http://schemas.microsoft.com/office/powerpoint/2010/main" val="23274935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Clearly this is not a linear process, but one market by iterations between the segments.</a:t>
            </a:r>
            <a:r>
              <a:rPr lang="en-US" baseline="0" dirty="0"/>
              <a:t>  Breaking the process down into detailed steps prevents it from becoming overwhelming and focuses the entrepreneur on gathering enough information to decide whether or not to move to the next stage.  Hence you are not worrying about go-to-market strategies when you are in Business Design, nor are you concerned about specific offerings when you are doing the </a:t>
            </a:r>
            <a:r>
              <a:rPr lang="en-US" baseline="0"/>
              <a:t>wide exploration </a:t>
            </a:r>
            <a:r>
              <a:rPr lang="en-US" baseline="0" dirty="0"/>
              <a:t>of Opportunity Identification.</a:t>
            </a:r>
            <a:endParaRPr lang="en-US" dirty="0"/>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25</a:t>
            </a:fld>
            <a:endParaRPr lang="en-US"/>
          </a:p>
        </p:txBody>
      </p:sp>
    </p:spTree>
    <p:extLst>
      <p:ext uri="{BB962C8B-B14F-4D97-AF65-F5344CB8AC3E}">
        <p14:creationId xmlns:p14="http://schemas.microsoft.com/office/powerpoint/2010/main" val="3111029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that must occur</a:t>
            </a:r>
            <a:r>
              <a:rPr lang="en-US" baseline="0" dirty="0"/>
              <a:t> before operationalizing a business is to determine if that business is worth executing.</a:t>
            </a:r>
            <a:endParaRPr lang="en-US" dirty="0"/>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7</a:t>
            </a:fld>
            <a:endParaRPr lang="en-US"/>
          </a:p>
        </p:txBody>
      </p:sp>
    </p:spTree>
    <p:extLst>
      <p:ext uri="{BB962C8B-B14F-4D97-AF65-F5344CB8AC3E}">
        <p14:creationId xmlns:p14="http://schemas.microsoft.com/office/powerpoint/2010/main" val="3996758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you can determine whether it is feasible, you need a clearer definition of precisely</a:t>
            </a:r>
            <a:r>
              <a:rPr lang="en-US" baseline="0" dirty="0"/>
              <a:t> what “it” is.</a:t>
            </a:r>
            <a:endParaRPr lang="en-US" dirty="0"/>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8</a:t>
            </a:fld>
            <a:endParaRPr lang="en-US"/>
          </a:p>
        </p:txBody>
      </p:sp>
    </p:spTree>
    <p:extLst>
      <p:ext uri="{BB962C8B-B14F-4D97-AF65-F5344CB8AC3E}">
        <p14:creationId xmlns:p14="http://schemas.microsoft.com/office/powerpoint/2010/main" val="2316617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business solves a problem, satisfies a need or a desire.  Before you design the business,</a:t>
            </a:r>
            <a:r>
              <a:rPr lang="en-US" baseline="0" dirty="0"/>
              <a:t> you should know what it is trying to accomplish.  That is opportunity identification.</a:t>
            </a:r>
            <a:endParaRPr lang="en-US" dirty="0"/>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9</a:t>
            </a:fld>
            <a:endParaRPr lang="en-US"/>
          </a:p>
        </p:txBody>
      </p:sp>
    </p:spTree>
    <p:extLst>
      <p:ext uri="{BB962C8B-B14F-4D97-AF65-F5344CB8AC3E}">
        <p14:creationId xmlns:p14="http://schemas.microsoft.com/office/powerpoint/2010/main" val="2997653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left-hand side of the arch</a:t>
            </a:r>
            <a:r>
              <a:rPr lang="en-US" baseline="0" dirty="0"/>
              <a:t> supported by the team’s or the organization’s capabilities.  </a:t>
            </a:r>
            <a:endParaRPr lang="en-US" dirty="0"/>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10</a:t>
            </a:fld>
            <a:endParaRPr lang="en-US"/>
          </a:p>
        </p:txBody>
      </p:sp>
    </p:spTree>
    <p:extLst>
      <p:ext uri="{BB962C8B-B14F-4D97-AF65-F5344CB8AC3E}">
        <p14:creationId xmlns:p14="http://schemas.microsoft.com/office/powerpoint/2010/main" val="3210654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“Capabilities” is used very specifically in the context of the Entrepreneurial arch.  They include</a:t>
            </a:r>
            <a:r>
              <a:rPr lang="en-US" baseline="0" dirty="0"/>
              <a:t> both ‘soft skills’ (horizontal bubbles) and ‘hard skills’ (vertical bubbles).</a:t>
            </a:r>
            <a:endParaRPr lang="en-US" dirty="0"/>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11</a:t>
            </a:fld>
            <a:endParaRPr lang="en-US"/>
          </a:p>
        </p:txBody>
      </p:sp>
    </p:spTree>
    <p:extLst>
      <p:ext uri="{BB962C8B-B14F-4D97-AF65-F5344CB8AC3E}">
        <p14:creationId xmlns:p14="http://schemas.microsoft.com/office/powerpoint/2010/main" val="1183713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CAC0000C-061D-4620-9322-97E6A6530ACF}" type="slidenum">
              <a:rPr lang="en-US" smtClean="0"/>
              <a:pPr/>
              <a:t>13</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dirty="0"/>
              <a:t>Creating value is not enough;</a:t>
            </a:r>
            <a:r>
              <a:rPr lang="en-US" baseline="0" dirty="0"/>
              <a:t> must c</a:t>
            </a:r>
            <a:r>
              <a:rPr lang="en-US" dirty="0"/>
              <a:t>apture enough of the created value to ensure the continuous</a:t>
            </a:r>
            <a:r>
              <a:rPr lang="en-US" baseline="0" dirty="0"/>
              <a:t> operation of the enterprise</a:t>
            </a:r>
          </a:p>
          <a:p>
            <a:pPr eaLnBrk="1" hangingPunct="1"/>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934AFA6E-32CB-4A66-A518-FAE505F90FE1}" type="slidenum">
              <a:rPr lang="en-US" smtClean="0"/>
              <a:pPr/>
              <a:t>14</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PP zli_title_header.jpg"/>
          <p:cNvPicPr>
            <a:picLocks noChangeAspect="1"/>
          </p:cNvPicPr>
          <p:nvPr userDrawn="1"/>
        </p:nvPicPr>
        <p:blipFill>
          <a:blip r:embed="rId2" cstate="print"/>
          <a:srcRect/>
          <a:stretch>
            <a:fillRect/>
          </a:stretch>
        </p:blipFill>
        <p:spPr bwMode="auto">
          <a:xfrm>
            <a:off x="0" y="0"/>
            <a:ext cx="9144000" cy="919163"/>
          </a:xfrm>
          <a:prstGeom prst="rect">
            <a:avLst/>
          </a:prstGeom>
          <a:noFill/>
          <a:ln w="9525">
            <a:noFill/>
            <a:miter lim="800000"/>
            <a:headEnd/>
            <a:tailEnd/>
          </a:ln>
        </p:spPr>
      </p:pic>
      <p:sp>
        <p:nvSpPr>
          <p:cNvPr id="81932" name="Rectangle 12"/>
          <p:cNvSpPr>
            <a:spLocks noGrp="1" noChangeArrowheads="1"/>
          </p:cNvSpPr>
          <p:nvPr>
            <p:ph type="ctrTitle"/>
          </p:nvPr>
        </p:nvSpPr>
        <p:spPr>
          <a:xfrm>
            <a:off x="0" y="1676400"/>
            <a:ext cx="9144000" cy="1462088"/>
          </a:xfrm>
        </p:spPr>
        <p:txBody>
          <a:bodyPr/>
          <a:lstStyle>
            <a:lvl1pPr algn="ctr">
              <a:defRPr>
                <a:solidFill>
                  <a:schemeClr val="tx1"/>
                </a:solidFill>
              </a:defRPr>
            </a:lvl1pPr>
          </a:lstStyle>
          <a:p>
            <a:r>
              <a:rPr lang="en-US" dirty="0"/>
              <a:t>Click to edit Master title style</a:t>
            </a:r>
          </a:p>
        </p:txBody>
      </p:sp>
      <p:sp>
        <p:nvSpPr>
          <p:cNvPr id="81933" name="Rectangle 13"/>
          <p:cNvSpPr>
            <a:spLocks noGrp="1" noChangeArrowheads="1"/>
          </p:cNvSpPr>
          <p:nvPr>
            <p:ph type="subTitle" idx="1"/>
          </p:nvPr>
        </p:nvSpPr>
        <p:spPr>
          <a:xfrm>
            <a:off x="0" y="3886200"/>
            <a:ext cx="9144000" cy="1752600"/>
          </a:xfrm>
        </p:spPr>
        <p:txBody>
          <a:bodyPr/>
          <a:lstStyle>
            <a:lvl1pPr marL="0" indent="0" algn="ctr">
              <a:buFont typeface="Wingdings" pitchFamily="2" charset="2"/>
              <a:buNone/>
              <a:defRPr sz="2400">
                <a:solidFill>
                  <a:srgbClr val="3B4445"/>
                </a:solidFill>
              </a:defRPr>
            </a:lvl1pPr>
          </a:lstStyle>
          <a:p>
            <a:r>
              <a:rPr lang="en-US" dirty="0"/>
              <a:t>Click to edit Master subtitle style</a:t>
            </a:r>
          </a:p>
        </p:txBody>
      </p:sp>
      <p:sp>
        <p:nvSpPr>
          <p:cNvPr id="6" name="Rectangle 16"/>
          <p:cNvSpPr>
            <a:spLocks noGrp="1" noChangeArrowheads="1"/>
          </p:cNvSpPr>
          <p:nvPr>
            <p:ph type="sldNum" sz="quarter" idx="10"/>
          </p:nvPr>
        </p:nvSpPr>
        <p:spPr>
          <a:xfrm>
            <a:off x="7239000" y="6399213"/>
            <a:ext cx="1905000" cy="382587"/>
          </a:xfrm>
          <a:prstGeom prst="rect">
            <a:avLst/>
          </a:prstGeom>
        </p:spPr>
        <p:txBody>
          <a:bodyPr/>
          <a:lstStyle>
            <a:lvl1pPr>
              <a:defRPr>
                <a:solidFill>
                  <a:srgbClr val="3B4445"/>
                </a:solidFill>
                <a:latin typeface="+mn-lt"/>
              </a:defRPr>
            </a:lvl1pPr>
          </a:lstStyle>
          <a:p>
            <a:pPr>
              <a:defRPr/>
            </a:pPr>
            <a:fld id="{FEC29843-A9A1-4A6C-BE91-610A37F119A0}" type="slidenum">
              <a:rPr lang="en-US" smtClean="0"/>
              <a:pPr>
                <a:defRPr/>
              </a:pPr>
              <a:t>‹#›</a:t>
            </a:fld>
            <a:endParaRPr lang="en-US" dirty="0"/>
          </a:p>
        </p:txBody>
      </p:sp>
      <p:sp>
        <p:nvSpPr>
          <p:cNvPr id="2" name="Rectangle 1"/>
          <p:cNvSpPr/>
          <p:nvPr userDrawn="1"/>
        </p:nvSpPr>
        <p:spPr bwMode="auto">
          <a:xfrm>
            <a:off x="0" y="0"/>
            <a:ext cx="9144000" cy="919163"/>
          </a:xfrm>
          <a:prstGeom prst="rect">
            <a:avLst/>
          </a:prstGeom>
          <a:solidFill>
            <a:srgbClr val="52A6E9"/>
          </a:solidFill>
          <a:ln w="9525" cap="flat" cmpd="sng" algn="ctr">
            <a:solidFill>
              <a:srgbClr val="52A6E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cxnSp>
        <p:nvCxnSpPr>
          <p:cNvPr id="7" name="Straight Connector 6"/>
          <p:cNvCxnSpPr/>
          <p:nvPr userDrawn="1"/>
        </p:nvCxnSpPr>
        <p:spPr bwMode="auto">
          <a:xfrm>
            <a:off x="0" y="6323013"/>
            <a:ext cx="9144000" cy="0"/>
          </a:xfrm>
          <a:prstGeom prst="line">
            <a:avLst/>
          </a:prstGeom>
          <a:solidFill>
            <a:schemeClr val="accent1"/>
          </a:solidFill>
          <a:ln w="28575" cap="flat" cmpd="sng" algn="ctr">
            <a:solidFill>
              <a:srgbClr val="52A6E9"/>
            </a:solidFill>
            <a:prstDash val="solid"/>
            <a:round/>
            <a:headEnd type="none" w="med" len="med"/>
            <a:tailEnd type="none" w="med" len="med"/>
          </a:ln>
          <a:effectLst/>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4DA4826B-A430-4813-BECA-CB78FB8C6A04}"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214313"/>
            <a:ext cx="1949450" cy="58054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14313"/>
            <a:ext cx="5699125" cy="58054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sldNum" sz="quarter" idx="10"/>
          </p:nvPr>
        </p:nvSpPr>
        <p:spPr>
          <a:xfrm>
            <a:off x="7086600" y="6400800"/>
            <a:ext cx="1905000" cy="457200"/>
          </a:xfrm>
          <a:prstGeom prst="rect">
            <a:avLst/>
          </a:prstGeom>
        </p:spPr>
        <p:txBody>
          <a:bodyPr/>
          <a:lstStyle>
            <a:lvl1pPr>
              <a:defRPr sz="1200">
                <a:solidFill>
                  <a:srgbClr val="3B4445"/>
                </a:solidFill>
              </a:defRPr>
            </a:lvl1pPr>
          </a:lstStyle>
          <a:p>
            <a:pPr>
              <a:defRPr/>
            </a:pPr>
            <a:fld id="{7B8523E8-F80F-48D0-AB06-EC8D46C85729}"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50938" y="76200"/>
            <a:ext cx="7793037" cy="700087"/>
          </a:xfrm>
        </p:spPr>
        <p:txBody>
          <a:bodyPr/>
          <a:lstStyle>
            <a:lvl1pPr>
              <a:defRPr>
                <a:solidFill>
                  <a:schemeClr val="tx1"/>
                </a:solidFill>
              </a:defRPr>
            </a:lvl1pPr>
          </a:lstStyle>
          <a:p>
            <a:r>
              <a:rPr lang="en-US"/>
              <a:t>Click to edit Master title style</a:t>
            </a:r>
          </a:p>
        </p:txBody>
      </p:sp>
      <p:sp>
        <p:nvSpPr>
          <p:cNvPr id="3" name="Table Placeholder 2"/>
          <p:cNvSpPr>
            <a:spLocks noGrp="1"/>
          </p:cNvSpPr>
          <p:nvPr>
            <p:ph type="tbl" idx="1"/>
          </p:nvPr>
        </p:nvSpPr>
        <p:spPr>
          <a:xfrm>
            <a:off x="1143000" y="1143000"/>
            <a:ext cx="7772400" cy="4876800"/>
          </a:xfrm>
        </p:spPr>
        <p:txBody>
          <a:bodyPr/>
          <a:lstStyle/>
          <a:p>
            <a:pPr lvl="0"/>
            <a:endParaRPr lang="en-US" noProof="0"/>
          </a:p>
        </p:txBody>
      </p:sp>
      <p:sp>
        <p:nvSpPr>
          <p:cNvPr id="4"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9482E6DC-B7DB-4401-A1C3-CB4CB9970FC6}" type="slidenum">
              <a:rPr lang="en-US" smtClean="0"/>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7088"/>
            <a:ext cx="7620000" cy="838200"/>
          </a:xfrm>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sz="half" idx="1"/>
          </p:nvPr>
        </p:nvSpPr>
        <p:spPr>
          <a:xfrm>
            <a:off x="457200" y="1219200"/>
            <a:ext cx="40386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19200"/>
            <a:ext cx="40386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505200"/>
            <a:ext cx="40386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5"/>
          <p:cNvSpPr>
            <a:spLocks noGrp="1" noChangeArrowheads="1"/>
          </p:cNvSpPr>
          <p:nvPr>
            <p:ph type="ftr" sz="quarter" idx="10"/>
          </p:nvPr>
        </p:nvSpPr>
        <p:spPr>
          <a:xfrm>
            <a:off x="3124200" y="6248400"/>
            <a:ext cx="2895600" cy="457200"/>
          </a:xfrm>
          <a:prstGeom prst="rect">
            <a:avLst/>
          </a:prstGeom>
        </p:spPr>
        <p:txBody>
          <a:bodyPr/>
          <a:lstStyle>
            <a:lvl1pPr>
              <a:defRPr>
                <a:latin typeface="Arial" charset="0"/>
              </a:defRPr>
            </a:lvl1pPr>
          </a:lstStyle>
          <a:p>
            <a:pPr>
              <a:defRPr/>
            </a:pPr>
            <a:endParaRPr lang="en-US"/>
          </a:p>
        </p:txBody>
      </p:sp>
      <p:sp>
        <p:nvSpPr>
          <p:cNvPr id="7" name="Rectangle 16"/>
          <p:cNvSpPr>
            <a:spLocks noGrp="1" noChangeArrowheads="1"/>
          </p:cNvSpPr>
          <p:nvPr>
            <p:ph type="sldNum" sz="quarter" idx="11"/>
          </p:nvPr>
        </p:nvSpPr>
        <p:spPr/>
        <p:txBody>
          <a:bodyPr/>
          <a:lstStyle>
            <a:lvl1pPr>
              <a:defRPr/>
            </a:lvl1pPr>
          </a:lstStyle>
          <a:p>
            <a:pPr>
              <a:defRPr/>
            </a:pPr>
            <a:fld id="{DAC4ECD8-5C0D-4978-9E85-839FA640F37E}" type="slidenum">
              <a:rPr lang="en-US"/>
              <a:pPr>
                <a:defRPr/>
              </a:pPr>
              <a:t>‹#›</a:t>
            </a:fld>
            <a:endParaRPr lang="en-US"/>
          </a:p>
        </p:txBody>
      </p:sp>
    </p:spTree>
    <p:extLst>
      <p:ext uri="{BB962C8B-B14F-4D97-AF65-F5344CB8AC3E}">
        <p14:creationId xmlns:p14="http://schemas.microsoft.com/office/powerpoint/2010/main" val="2724676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838200" y="1143000"/>
            <a:ext cx="7772400" cy="4876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7162800" y="6477000"/>
            <a:ext cx="1905000" cy="457200"/>
          </a:xfrm>
          <a:prstGeom prst="rect">
            <a:avLst/>
          </a:prstGeom>
        </p:spPr>
        <p:txBody>
          <a:bodyPr/>
          <a:lstStyle>
            <a:lvl1pPr>
              <a:defRPr sz="1200">
                <a:solidFill>
                  <a:srgbClr val="3B4445"/>
                </a:solidFill>
              </a:defRPr>
            </a:lvl1pPr>
          </a:lstStyle>
          <a:p>
            <a:pPr>
              <a:defRPr/>
            </a:pPr>
            <a:fld id="{9E1D4DFB-05A4-4E49-8C5F-DBB9BC109519}"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2800" b="1" cap="all">
                <a:solidFill>
                  <a:srgbClr val="3B4445"/>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3B444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B5B1D3E2-BFC2-4E38-A138-8743C1EAB7E1}"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sz="half" idx="1"/>
          </p:nvPr>
        </p:nvSpPr>
        <p:spPr>
          <a:xfrm>
            <a:off x="762000" y="11430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1430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BC184422-105F-4206-827B-C9F8C0FAD222}"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90600" y="30162"/>
            <a:ext cx="8001000" cy="808038"/>
          </a:xfrm>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457200" y="12763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9161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2763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9161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sldNum" sz="quarter" idx="10"/>
          </p:nvPr>
        </p:nvSpPr>
        <p:spPr>
          <a:xfrm>
            <a:off x="7086600" y="6477000"/>
            <a:ext cx="1905000" cy="457200"/>
          </a:xfrm>
          <a:prstGeom prst="rect">
            <a:avLst/>
          </a:prstGeom>
          <a:ln/>
        </p:spPr>
        <p:txBody>
          <a:bodyPr/>
          <a:lstStyle>
            <a:lvl1pPr>
              <a:defRPr sz="1200">
                <a:solidFill>
                  <a:srgbClr val="3B4445"/>
                </a:solidFill>
              </a:defRPr>
            </a:lvl1pPr>
          </a:lstStyle>
          <a:p>
            <a:pPr>
              <a:defRPr/>
            </a:pPr>
            <a:fld id="{BC2CDD67-DA31-42AD-B6D5-87A3F5C4B1F1}"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7793037" cy="700087"/>
          </a:xfrm>
        </p:spPr>
        <p:txBody>
          <a:bodyPr/>
          <a:lstStyle>
            <a:lvl1pPr>
              <a:defRPr>
                <a:solidFill>
                  <a:schemeClr val="tx1"/>
                </a:solidFill>
              </a:defRPr>
            </a:lvl1pPr>
          </a:lstStyle>
          <a:p>
            <a:r>
              <a:rPr lang="en-US"/>
              <a:t>Click to edit Master title style</a:t>
            </a:r>
          </a:p>
        </p:txBody>
      </p:sp>
      <p:sp>
        <p:nvSpPr>
          <p:cNvPr id="3"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CB9CAC4E-107C-4C6A-8610-12D257A4A4F1}"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CB9CAC4E-107C-4C6A-8610-12D257A4A4F1}"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81087"/>
            <a:ext cx="3008313" cy="1010766"/>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1081087"/>
            <a:ext cx="5111750" cy="5091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243137"/>
            <a:ext cx="3008313" cy="40803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Rectangle 13"/>
          <p:cNvSpPr>
            <a:spLocks noGrp="1" noChangeArrowheads="1"/>
          </p:cNvSpPr>
          <p:nvPr>
            <p:ph type="sldNum" sz="quarter" idx="12"/>
          </p:nvPr>
        </p:nvSpPr>
        <p:spPr>
          <a:xfrm>
            <a:off x="7086600" y="6477000"/>
            <a:ext cx="1905000" cy="457200"/>
          </a:xfrm>
          <a:prstGeom prst="rect">
            <a:avLst/>
          </a:prstGeom>
        </p:spPr>
        <p:txBody>
          <a:bodyPr/>
          <a:lstStyle>
            <a:lvl1pPr>
              <a:defRPr sz="1200">
                <a:solidFill>
                  <a:srgbClr val="3B4445"/>
                </a:solidFill>
              </a:defRPr>
            </a:lvl1pPr>
          </a:lstStyle>
          <a:p>
            <a:pPr>
              <a:defRPr/>
            </a:pPr>
            <a:fld id="{D08F4CDE-61AD-4C07-A804-E4D89EE20B0F}"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Rectangle 13"/>
          <p:cNvSpPr>
            <a:spLocks noGrp="1" noChangeArrowheads="1"/>
          </p:cNvSpPr>
          <p:nvPr>
            <p:ph type="sldNum" sz="quarter" idx="12"/>
          </p:nvPr>
        </p:nvSpPr>
        <p:spPr>
          <a:xfrm>
            <a:off x="7086600" y="6477000"/>
            <a:ext cx="1905000" cy="457200"/>
          </a:xfrm>
          <a:prstGeom prst="rect">
            <a:avLst/>
          </a:prstGeom>
        </p:spPr>
        <p:txBody>
          <a:bodyPr/>
          <a:lstStyle>
            <a:lvl1pPr>
              <a:defRPr sz="1200">
                <a:solidFill>
                  <a:srgbClr val="3B4445"/>
                </a:solidFill>
              </a:defRPr>
            </a:lvl1pPr>
          </a:lstStyle>
          <a:p>
            <a:pPr>
              <a:defRPr/>
            </a:pPr>
            <a:fld id="{B7B40F9D-D132-4795-84E0-4BAB53DCC70F}"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10"/>
          <p:cNvSpPr>
            <a:spLocks noGrp="1" noChangeArrowheads="1"/>
          </p:cNvSpPr>
          <p:nvPr>
            <p:ph type="body" idx="1"/>
          </p:nvPr>
        </p:nvSpPr>
        <p:spPr bwMode="auto">
          <a:xfrm>
            <a:off x="914400" y="1143000"/>
            <a:ext cx="7772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bwMode="auto">
          <a:xfrm>
            <a:off x="0" y="-1"/>
            <a:ext cx="9144000" cy="919163"/>
          </a:xfrm>
          <a:prstGeom prst="rect">
            <a:avLst/>
          </a:prstGeom>
          <a:solidFill>
            <a:srgbClr val="52A6E9"/>
          </a:solidFill>
          <a:ln w="9525" cap="flat" cmpd="sng" algn="ctr">
            <a:solidFill>
              <a:srgbClr val="52A6E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1027" name="Rectangle 9"/>
          <p:cNvSpPr>
            <a:spLocks noGrp="1" noChangeArrowheads="1"/>
          </p:cNvSpPr>
          <p:nvPr>
            <p:ph type="title"/>
          </p:nvPr>
        </p:nvSpPr>
        <p:spPr bwMode="auto">
          <a:xfrm>
            <a:off x="980280" y="109537"/>
            <a:ext cx="8163719" cy="7000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8" name="Rectangle 16"/>
          <p:cNvSpPr>
            <a:spLocks noGrp="1" noChangeArrowheads="1"/>
          </p:cNvSpPr>
          <p:nvPr>
            <p:ph type="sldNum" sz="quarter" idx="4"/>
          </p:nvPr>
        </p:nvSpPr>
        <p:spPr>
          <a:xfrm>
            <a:off x="7162800" y="6409150"/>
            <a:ext cx="1905000" cy="382587"/>
          </a:xfrm>
          <a:prstGeom prst="rect">
            <a:avLst/>
          </a:prstGeom>
        </p:spPr>
        <p:txBody>
          <a:bodyPr/>
          <a:lstStyle>
            <a:lvl1pPr algn="r">
              <a:defRPr sz="1200">
                <a:solidFill>
                  <a:srgbClr val="3B4445"/>
                </a:solidFill>
                <a:latin typeface="+mn-lt"/>
              </a:defRPr>
            </a:lvl1pPr>
          </a:lstStyle>
          <a:p>
            <a:pPr>
              <a:defRPr/>
            </a:pPr>
            <a:fld id="{FEC29843-A9A1-4A6C-BE91-610A37F119A0}" type="slidenum">
              <a:rPr lang="en-US" smtClean="0"/>
              <a:pPr>
                <a:defRPr/>
              </a:pPr>
              <a:t>‹#›</a:t>
            </a:fld>
            <a:endParaRPr lang="en-US" dirty="0"/>
          </a:p>
        </p:txBody>
      </p:sp>
      <p:cxnSp>
        <p:nvCxnSpPr>
          <p:cNvPr id="9" name="Straight Connector 8"/>
          <p:cNvCxnSpPr/>
          <p:nvPr userDrawn="1"/>
        </p:nvCxnSpPr>
        <p:spPr bwMode="auto">
          <a:xfrm>
            <a:off x="0" y="6323013"/>
            <a:ext cx="9144000" cy="0"/>
          </a:xfrm>
          <a:prstGeom prst="line">
            <a:avLst/>
          </a:prstGeom>
          <a:solidFill>
            <a:schemeClr val="accent1"/>
          </a:solidFill>
          <a:ln w="28575" cap="flat" cmpd="sng" algn="ctr">
            <a:solidFill>
              <a:srgbClr val="52A6E9"/>
            </a:solidFill>
            <a:prstDash val="solid"/>
            <a:round/>
            <a:headEnd type="none" w="med" len="med"/>
            <a:tailEnd type="none" w="med" len="med"/>
          </a:ln>
          <a:effectLst/>
        </p:spPr>
      </p:cxnSp>
      <p:pic>
        <p:nvPicPr>
          <p:cNvPr id="2" name="Picture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4763"/>
            <a:ext cx="914402" cy="919163"/>
          </a:xfrm>
          <a:prstGeom prst="rect">
            <a:avLst/>
          </a:prstGeom>
        </p:spPr>
      </p:pic>
      <p:sp>
        <p:nvSpPr>
          <p:cNvPr id="13" name="TextBox 11"/>
          <p:cNvSpPr txBox="1">
            <a:spLocks noChangeArrowheads="1"/>
          </p:cNvSpPr>
          <p:nvPr userDrawn="1"/>
        </p:nvSpPr>
        <p:spPr bwMode="auto">
          <a:xfrm>
            <a:off x="76200" y="6461944"/>
            <a:ext cx="2619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itchFamily="18" charset="0"/>
                <a:cs typeface="Arial" charset="0"/>
              </a:defRPr>
            </a:lvl1pPr>
            <a:lvl2pPr marL="742950" indent="-285750" eaLnBrk="0" hangingPunct="0">
              <a:defRPr sz="1400">
                <a:solidFill>
                  <a:schemeClr val="tx1"/>
                </a:solidFill>
                <a:latin typeface="Times New Roman" pitchFamily="18" charset="0"/>
                <a:cs typeface="Arial" charset="0"/>
              </a:defRPr>
            </a:lvl2pPr>
            <a:lvl3pPr marL="1143000" indent="-228600" eaLnBrk="0" hangingPunct="0">
              <a:defRPr sz="1400">
                <a:solidFill>
                  <a:schemeClr val="tx1"/>
                </a:solidFill>
                <a:latin typeface="Times New Roman" pitchFamily="18" charset="0"/>
                <a:cs typeface="Arial" charset="0"/>
              </a:defRPr>
            </a:lvl3pPr>
            <a:lvl4pPr marL="1600200" indent="-228600" eaLnBrk="0" hangingPunct="0">
              <a:defRPr sz="1400">
                <a:solidFill>
                  <a:schemeClr val="tx1"/>
                </a:solidFill>
                <a:latin typeface="Times New Roman" pitchFamily="18" charset="0"/>
                <a:cs typeface="Arial" charset="0"/>
              </a:defRPr>
            </a:lvl4pPr>
            <a:lvl5pPr marL="2057400" indent="-228600" eaLnBrk="0" hangingPunct="0">
              <a:defRPr sz="1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400">
                <a:solidFill>
                  <a:schemeClr val="tx1"/>
                </a:solidFill>
                <a:latin typeface="Times New Roman" pitchFamily="18" charset="0"/>
                <a:cs typeface="Arial" charset="0"/>
              </a:defRPr>
            </a:lvl9pPr>
          </a:lstStyle>
          <a:p>
            <a:r>
              <a:rPr lang="en-US" sz="1200" dirty="0">
                <a:solidFill>
                  <a:srgbClr val="3B4445"/>
                </a:solidFill>
              </a:rPr>
              <a:t>Copyright © 2020 by Timothy L. Faley</a:t>
            </a: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68"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p:hf hdr="0" ftr="0"/>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rgbClr val="FFC000"/>
          </a:solidFill>
          <a:latin typeface="Times New Roman" pitchFamily="18" charset="0"/>
        </a:defRPr>
      </a:lvl2pPr>
      <a:lvl3pPr algn="l" rtl="0" eaLnBrk="0" fontAlgn="base" hangingPunct="0">
        <a:spcBef>
          <a:spcPct val="0"/>
        </a:spcBef>
        <a:spcAft>
          <a:spcPct val="0"/>
        </a:spcAft>
        <a:defRPr sz="3600">
          <a:solidFill>
            <a:srgbClr val="FFC000"/>
          </a:solidFill>
          <a:latin typeface="Times New Roman" pitchFamily="18" charset="0"/>
        </a:defRPr>
      </a:lvl3pPr>
      <a:lvl4pPr algn="l" rtl="0" eaLnBrk="0" fontAlgn="base" hangingPunct="0">
        <a:spcBef>
          <a:spcPct val="0"/>
        </a:spcBef>
        <a:spcAft>
          <a:spcPct val="0"/>
        </a:spcAft>
        <a:defRPr sz="3600">
          <a:solidFill>
            <a:srgbClr val="FFC000"/>
          </a:solidFill>
          <a:latin typeface="Times New Roman" pitchFamily="18" charset="0"/>
        </a:defRPr>
      </a:lvl4pPr>
      <a:lvl5pPr algn="l" rtl="0" eaLnBrk="0" fontAlgn="base" hangingPunct="0">
        <a:spcBef>
          <a:spcPct val="0"/>
        </a:spcBef>
        <a:spcAft>
          <a:spcPct val="0"/>
        </a:spcAft>
        <a:defRPr sz="3600">
          <a:solidFill>
            <a:srgbClr val="FFC000"/>
          </a:solidFill>
          <a:latin typeface="Times New Roman" pitchFamily="18" charset="0"/>
        </a:defRPr>
      </a:lvl5pPr>
      <a:lvl6pPr marL="457200" algn="l" rtl="0" fontAlgn="base">
        <a:spcBef>
          <a:spcPct val="0"/>
        </a:spcBef>
        <a:spcAft>
          <a:spcPct val="0"/>
        </a:spcAft>
        <a:defRPr sz="3600">
          <a:solidFill>
            <a:schemeClr val="tx2"/>
          </a:solidFill>
          <a:latin typeface="Times New Roman" pitchFamily="18" charset="0"/>
        </a:defRPr>
      </a:lvl6pPr>
      <a:lvl7pPr marL="914400" algn="l" rtl="0" fontAlgn="base">
        <a:spcBef>
          <a:spcPct val="0"/>
        </a:spcBef>
        <a:spcAft>
          <a:spcPct val="0"/>
        </a:spcAft>
        <a:defRPr sz="3600">
          <a:solidFill>
            <a:schemeClr val="tx2"/>
          </a:solidFill>
          <a:latin typeface="Times New Roman" pitchFamily="18" charset="0"/>
        </a:defRPr>
      </a:lvl7pPr>
      <a:lvl8pPr marL="1371600" algn="l" rtl="0" fontAlgn="base">
        <a:spcBef>
          <a:spcPct val="0"/>
        </a:spcBef>
        <a:spcAft>
          <a:spcPct val="0"/>
        </a:spcAft>
        <a:defRPr sz="3600">
          <a:solidFill>
            <a:schemeClr val="tx2"/>
          </a:solidFill>
          <a:latin typeface="Times New Roman" pitchFamily="18" charset="0"/>
        </a:defRPr>
      </a:lvl8pPr>
      <a:lvl9pPr marL="1828800" algn="l" rtl="0" fontAlgn="base">
        <a:spcBef>
          <a:spcPct val="0"/>
        </a:spcBef>
        <a:spcAft>
          <a:spcPct val="0"/>
        </a:spcAft>
        <a:defRPr sz="36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rgbClr val="3B4445"/>
        </a:buClr>
        <a:buSzPct val="6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52A6E9"/>
        </a:buClr>
        <a:buSzPct val="5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rgbClr val="52A6E9"/>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6pPr>
      <a:lvl7pPr marL="29718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7pPr>
      <a:lvl8pPr marL="34290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8pPr>
      <a:lvl9pPr marL="38862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5.jp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16.jp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17.jp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20.jp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25.jp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25.jp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3.png"/><Relationship Id="rId5" Type="http://schemas.openxmlformats.org/officeDocument/2006/relationships/image" Target="../media/image26.jp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27.jp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31.jp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0.jpg"/><Relationship Id="rId5" Type="http://schemas.openxmlformats.org/officeDocument/2006/relationships/image" Target="../media/image29.gif"/><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5.png"/><Relationship Id="rId4" Type="http://schemas.openxmlformats.org/officeDocument/2006/relationships/hyperlink" Target="mailto:Tfaley@uvi.edu"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5.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1.jpe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bwMode="auto">
          <a:xfrm>
            <a:off x="0" y="0"/>
            <a:ext cx="9144000" cy="2286000"/>
          </a:xfrm>
          <a:prstGeom prst="rect">
            <a:avLst/>
          </a:prstGeom>
          <a:gradFill flip="none" rotWithShape="1">
            <a:gsLst>
              <a:gs pos="57000">
                <a:srgbClr val="52A6E9"/>
              </a:gs>
              <a:gs pos="99000">
                <a:srgbClr val="3B4445"/>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Times New Roman"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 y="0"/>
            <a:ext cx="2286000" cy="2286000"/>
          </a:xfrm>
          <a:prstGeom prst="rect">
            <a:avLst/>
          </a:prstGeom>
        </p:spPr>
      </p:pic>
      <p:sp>
        <p:nvSpPr>
          <p:cNvPr id="7" name="TextBox 6"/>
          <p:cNvSpPr txBox="1"/>
          <p:nvPr/>
        </p:nvSpPr>
        <p:spPr>
          <a:xfrm>
            <a:off x="2514600" y="173504"/>
            <a:ext cx="3727944" cy="1938992"/>
          </a:xfrm>
          <a:prstGeom prst="rect">
            <a:avLst/>
          </a:prstGeom>
          <a:noFill/>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r>
              <a:rPr lang="en-029" sz="4000" b="1" dirty="0">
                <a:ln w="50800"/>
                <a:solidFill>
                  <a:srgbClr val="3B4445"/>
                </a:solidFill>
              </a:rPr>
              <a:t>The</a:t>
            </a:r>
          </a:p>
          <a:p>
            <a:r>
              <a:rPr lang="en-029" sz="4000" b="1" dirty="0">
                <a:ln w="50800"/>
                <a:solidFill>
                  <a:srgbClr val="3B4445"/>
                </a:solidFill>
              </a:rPr>
              <a:t>Entrepreneurial</a:t>
            </a:r>
          </a:p>
          <a:p>
            <a:r>
              <a:rPr lang="en-029" sz="4000" b="1" dirty="0">
                <a:ln w="50800"/>
                <a:solidFill>
                  <a:srgbClr val="3B4445"/>
                </a:solidFill>
              </a:rPr>
              <a:t>Arch</a:t>
            </a:r>
            <a:endParaRPr lang="en-US" sz="4000" b="1" dirty="0">
              <a:ln w="50800"/>
              <a:solidFill>
                <a:srgbClr val="3B4445"/>
              </a:solidFill>
            </a:endParaRPr>
          </a:p>
        </p:txBody>
      </p:sp>
      <p:sp>
        <p:nvSpPr>
          <p:cNvPr id="9" name="Subtitle 5"/>
          <p:cNvSpPr txBox="1">
            <a:spLocks/>
          </p:cNvSpPr>
          <p:nvPr/>
        </p:nvSpPr>
        <p:spPr bwMode="auto">
          <a:xfrm>
            <a:off x="0" y="4267200"/>
            <a:ext cx="91440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3B4445"/>
              </a:buClr>
              <a:buSzPct val="6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52A6E9"/>
              </a:buClr>
              <a:buSzPct val="5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rgbClr val="52A6E9"/>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6pPr>
            <a:lvl7pPr marL="29718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7pPr>
            <a:lvl8pPr marL="34290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8pPr>
            <a:lvl9pPr marL="38862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9pPr>
          </a:lstStyle>
          <a:p>
            <a:pPr marL="0" indent="0" algn="ctr">
              <a:buNone/>
            </a:pPr>
            <a:r>
              <a:rPr lang="en-US" sz="2400" dirty="0">
                <a:solidFill>
                  <a:srgbClr val="3B4445"/>
                </a:solidFill>
              </a:rPr>
              <a:t>Dr. Tim Faley</a:t>
            </a:r>
          </a:p>
          <a:p>
            <a:pPr marL="0" indent="0" algn="ctr">
              <a:buNone/>
            </a:pPr>
            <a:r>
              <a:rPr lang="en-029" sz="1800" dirty="0" err="1">
                <a:solidFill>
                  <a:srgbClr val="3B4445"/>
                </a:solidFill>
              </a:rPr>
              <a:t>Kiril</a:t>
            </a:r>
            <a:r>
              <a:rPr lang="en-029" sz="1800" dirty="0">
                <a:solidFill>
                  <a:srgbClr val="3B4445"/>
                </a:solidFill>
              </a:rPr>
              <a:t> </a:t>
            </a:r>
            <a:r>
              <a:rPr lang="en-029" sz="1800" dirty="0" err="1">
                <a:solidFill>
                  <a:srgbClr val="3B4445"/>
                </a:solidFill>
              </a:rPr>
              <a:t>Sokoloff</a:t>
            </a:r>
            <a:r>
              <a:rPr lang="en-029" sz="1800" dirty="0">
                <a:solidFill>
                  <a:srgbClr val="3B4445"/>
                </a:solidFill>
              </a:rPr>
              <a:t> Distinguished Professor of Entrepreneurship</a:t>
            </a:r>
            <a:endParaRPr lang="en-US" sz="1800" dirty="0">
              <a:solidFill>
                <a:srgbClr val="3B4445"/>
              </a:solidFill>
            </a:endParaRPr>
          </a:p>
          <a:p>
            <a:pPr marL="0" indent="0" algn="ctr">
              <a:buNone/>
            </a:pPr>
            <a:r>
              <a:rPr lang="en-029" sz="1800" dirty="0">
                <a:solidFill>
                  <a:srgbClr val="3B4445"/>
                </a:solidFill>
              </a:rPr>
              <a:t>Special Assistant to the President for Entrepreneurial Initiatives</a:t>
            </a:r>
            <a:endParaRPr lang="en-US" sz="1800" dirty="0">
              <a:solidFill>
                <a:srgbClr val="3B4445"/>
              </a:solidFill>
            </a:endParaRPr>
          </a:p>
          <a:p>
            <a:pPr marL="0" indent="0" algn="ctr">
              <a:buNone/>
            </a:pPr>
            <a:r>
              <a:rPr lang="en-029" sz="1800" b="1" dirty="0">
                <a:solidFill>
                  <a:srgbClr val="3B4445"/>
                </a:solidFill>
              </a:rPr>
              <a:t>University of the Virgin Islands</a:t>
            </a:r>
          </a:p>
          <a:p>
            <a:pPr marL="0" indent="0" algn="ctr">
              <a:buNone/>
            </a:pPr>
            <a:r>
              <a:rPr lang="en-029" sz="1800" b="1" dirty="0">
                <a:solidFill>
                  <a:srgbClr val="3B4445"/>
                </a:solidFill>
              </a:rPr>
              <a:t>Tfaley@uvi.edu</a:t>
            </a:r>
            <a:endParaRPr lang="en-US" sz="1800" b="1" dirty="0">
              <a:solidFill>
                <a:srgbClr val="3B4445"/>
              </a:solidFill>
            </a:endParaRPr>
          </a:p>
        </p:txBody>
      </p:sp>
      <p:sp>
        <p:nvSpPr>
          <p:cNvPr id="11" name="Title 4"/>
          <p:cNvSpPr txBox="1">
            <a:spLocks/>
          </p:cNvSpPr>
          <p:nvPr/>
        </p:nvSpPr>
        <p:spPr bwMode="auto">
          <a:xfrm>
            <a:off x="0" y="2819400"/>
            <a:ext cx="9144000" cy="9286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a:solidFill>
                  <a:srgbClr val="3B4445"/>
                </a:solidFill>
                <a:latin typeface="+mj-lt"/>
                <a:ea typeface="+mj-ea"/>
                <a:cs typeface="+mj-cs"/>
              </a:defRPr>
            </a:lvl1pPr>
            <a:lvl2pPr algn="l" rtl="0" eaLnBrk="0" fontAlgn="base" hangingPunct="0">
              <a:spcBef>
                <a:spcPct val="0"/>
              </a:spcBef>
              <a:spcAft>
                <a:spcPct val="0"/>
              </a:spcAft>
              <a:defRPr sz="3600">
                <a:solidFill>
                  <a:srgbClr val="FFC000"/>
                </a:solidFill>
                <a:latin typeface="Times New Roman" pitchFamily="18" charset="0"/>
              </a:defRPr>
            </a:lvl2pPr>
            <a:lvl3pPr algn="l" rtl="0" eaLnBrk="0" fontAlgn="base" hangingPunct="0">
              <a:spcBef>
                <a:spcPct val="0"/>
              </a:spcBef>
              <a:spcAft>
                <a:spcPct val="0"/>
              </a:spcAft>
              <a:defRPr sz="3600">
                <a:solidFill>
                  <a:srgbClr val="FFC000"/>
                </a:solidFill>
                <a:latin typeface="Times New Roman" pitchFamily="18" charset="0"/>
              </a:defRPr>
            </a:lvl3pPr>
            <a:lvl4pPr algn="l" rtl="0" eaLnBrk="0" fontAlgn="base" hangingPunct="0">
              <a:spcBef>
                <a:spcPct val="0"/>
              </a:spcBef>
              <a:spcAft>
                <a:spcPct val="0"/>
              </a:spcAft>
              <a:defRPr sz="3600">
                <a:solidFill>
                  <a:srgbClr val="FFC000"/>
                </a:solidFill>
                <a:latin typeface="Times New Roman" pitchFamily="18" charset="0"/>
              </a:defRPr>
            </a:lvl4pPr>
            <a:lvl5pPr algn="l" rtl="0" eaLnBrk="0" fontAlgn="base" hangingPunct="0">
              <a:spcBef>
                <a:spcPct val="0"/>
              </a:spcBef>
              <a:spcAft>
                <a:spcPct val="0"/>
              </a:spcAft>
              <a:defRPr sz="3600">
                <a:solidFill>
                  <a:srgbClr val="FFC000"/>
                </a:solidFill>
                <a:latin typeface="Times New Roman" pitchFamily="18" charset="0"/>
              </a:defRPr>
            </a:lvl5pPr>
            <a:lvl6pPr marL="457200" algn="l" rtl="0" fontAlgn="base">
              <a:spcBef>
                <a:spcPct val="0"/>
              </a:spcBef>
              <a:spcAft>
                <a:spcPct val="0"/>
              </a:spcAft>
              <a:defRPr sz="3600">
                <a:solidFill>
                  <a:schemeClr val="tx2"/>
                </a:solidFill>
                <a:latin typeface="Times New Roman" pitchFamily="18" charset="0"/>
              </a:defRPr>
            </a:lvl6pPr>
            <a:lvl7pPr marL="914400" algn="l" rtl="0" fontAlgn="base">
              <a:spcBef>
                <a:spcPct val="0"/>
              </a:spcBef>
              <a:spcAft>
                <a:spcPct val="0"/>
              </a:spcAft>
              <a:defRPr sz="3600">
                <a:solidFill>
                  <a:schemeClr val="tx2"/>
                </a:solidFill>
                <a:latin typeface="Times New Roman" pitchFamily="18" charset="0"/>
              </a:defRPr>
            </a:lvl7pPr>
            <a:lvl8pPr marL="1371600" algn="l" rtl="0" fontAlgn="base">
              <a:spcBef>
                <a:spcPct val="0"/>
              </a:spcBef>
              <a:spcAft>
                <a:spcPct val="0"/>
              </a:spcAft>
              <a:defRPr sz="3600">
                <a:solidFill>
                  <a:schemeClr val="tx2"/>
                </a:solidFill>
                <a:latin typeface="Times New Roman" pitchFamily="18" charset="0"/>
              </a:defRPr>
            </a:lvl8pPr>
            <a:lvl9pPr marL="1828800" algn="l" rtl="0" fontAlgn="base">
              <a:spcBef>
                <a:spcPct val="0"/>
              </a:spcBef>
              <a:spcAft>
                <a:spcPct val="0"/>
              </a:spcAft>
              <a:defRPr sz="3600">
                <a:solidFill>
                  <a:schemeClr val="tx2"/>
                </a:solidFill>
                <a:latin typeface="Times New Roman" pitchFamily="18" charset="0"/>
              </a:defRPr>
            </a:lvl9pPr>
          </a:lstStyle>
          <a:p>
            <a:pPr algn="ctr"/>
            <a:r>
              <a:rPr lang="en-US" sz="2800" kern="0" dirty="0"/>
              <a:t>A Strategic Framework for Discovering, Developing and Renewing Firms </a:t>
            </a:r>
          </a:p>
          <a:p>
            <a:pPr algn="ctr"/>
            <a:endParaRPr lang="en-US" sz="2000" b="1" kern="0" dirty="0">
              <a:solidFill>
                <a:schemeClr val="tx1"/>
              </a:solidFill>
            </a:endParaRPr>
          </a:p>
          <a:p>
            <a:pPr algn="ctr"/>
            <a:r>
              <a:rPr lang="en-US" sz="2000" b="1" kern="0" dirty="0">
                <a:solidFill>
                  <a:schemeClr val="tx1"/>
                </a:solidFill>
              </a:rPr>
              <a:t>Entrepreneurial Arch Introduction Part I</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4883639"/>
            <a:ext cx="1371600" cy="1974361"/>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384813516"/>
      </p:ext>
    </p:extLst>
  </p:cSld>
  <p:clrMapOvr>
    <a:masterClrMapping/>
  </p:clrMapOvr>
  <mc:AlternateContent xmlns:mc="http://schemas.openxmlformats.org/markup-compatibility/2006" xmlns:p14="http://schemas.microsoft.com/office/powerpoint/2010/main">
    <mc:Choice Requires="p14">
      <p:transition spd="slow" p14:dur="2000" advTm="49186"/>
    </mc:Choice>
    <mc:Fallback xmlns="">
      <p:transition spd="slow" advTm="49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Box 11"/>
          <p:cNvSpPr txBox="1">
            <a:spLocks noChangeArrowheads="1"/>
          </p:cNvSpPr>
          <p:nvPr/>
        </p:nvSpPr>
        <p:spPr bwMode="auto">
          <a:xfrm>
            <a:off x="6296025" y="5257800"/>
            <a:ext cx="2619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200" dirty="0">
                <a:solidFill>
                  <a:schemeClr val="bg1"/>
                </a:solidFill>
                <a:latin typeface="Times New Roman" pitchFamily="18" charset="0"/>
                <a:cs typeface="Times New Roman" pitchFamily="18" charset="0"/>
              </a:rPr>
              <a:t>Copyright © 2012 by Timothy L. Faley</a:t>
            </a:r>
          </a:p>
        </p:txBody>
      </p:sp>
      <p:sp>
        <p:nvSpPr>
          <p:cNvPr id="18" name="Title 1"/>
          <p:cNvSpPr>
            <a:spLocks noGrp="1"/>
          </p:cNvSpPr>
          <p:nvPr>
            <p:ph type="title"/>
          </p:nvPr>
        </p:nvSpPr>
        <p:spPr>
          <a:xfrm>
            <a:off x="919162" y="152400"/>
            <a:ext cx="7386638" cy="685800"/>
          </a:xfrm>
        </p:spPr>
        <p:txBody>
          <a:bodyPr/>
          <a:lstStyle/>
          <a:p>
            <a:pPr eaLnBrk="1" hangingPunct="1"/>
            <a:r>
              <a:rPr lang="en-US" dirty="0"/>
              <a:t>Process with two halves</a:t>
            </a:r>
            <a:endParaRPr lang="en-US" sz="3200" dirty="0"/>
          </a:p>
        </p:txBody>
      </p:sp>
      <p:sp>
        <p:nvSpPr>
          <p:cNvPr id="16"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10</a:t>
            </a:fld>
            <a:endParaRPr lang="en-US" dirty="0"/>
          </a:p>
        </p:txBody>
      </p:sp>
      <p:grpSp>
        <p:nvGrpSpPr>
          <p:cNvPr id="7" name="Group 6"/>
          <p:cNvGrpSpPr/>
          <p:nvPr/>
        </p:nvGrpSpPr>
        <p:grpSpPr>
          <a:xfrm>
            <a:off x="381000" y="1871330"/>
            <a:ext cx="8077200" cy="4376376"/>
            <a:chOff x="381000" y="1871330"/>
            <a:chExt cx="8077200" cy="4376376"/>
          </a:xfrm>
        </p:grpSpPr>
        <p:sp>
          <p:nvSpPr>
            <p:cNvPr id="14342" name="TextBox 11"/>
            <p:cNvSpPr txBox="1">
              <a:spLocks noChangeArrowheads="1"/>
            </p:cNvSpPr>
            <p:nvPr/>
          </p:nvSpPr>
          <p:spPr bwMode="auto">
            <a:xfrm>
              <a:off x="381000" y="5170488"/>
              <a:ext cx="28296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71450" indent="-1714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Char char="•"/>
              </a:pPr>
              <a:r>
                <a:rPr lang="en-US" sz="1600" dirty="0">
                  <a:latin typeface="Times New Roman" pitchFamily="18" charset="0"/>
                  <a:cs typeface="Times New Roman" pitchFamily="18" charset="0"/>
                </a:rPr>
                <a:t>Skills/Talents</a:t>
              </a:r>
            </a:p>
            <a:p>
              <a:pPr eaLnBrk="1" hangingPunct="1">
                <a:buFont typeface="Arial" charset="0"/>
                <a:buChar char="•"/>
              </a:pPr>
              <a:r>
                <a:rPr lang="en-US" sz="1600" dirty="0">
                  <a:latin typeface="Times New Roman" pitchFamily="18" charset="0"/>
                  <a:cs typeface="Times New Roman" pitchFamily="18" charset="0"/>
                </a:rPr>
                <a:t>Assets (physical/Intellectual) </a:t>
              </a:r>
            </a:p>
            <a:p>
              <a:pPr eaLnBrk="1" hangingPunct="1">
                <a:buFont typeface="Arial" charset="0"/>
                <a:buChar char="•"/>
              </a:pPr>
              <a:r>
                <a:rPr lang="en-US" sz="1600" dirty="0">
                  <a:latin typeface="Times New Roman" pitchFamily="18" charset="0"/>
                  <a:cs typeface="Times New Roman" pitchFamily="18" charset="0"/>
                </a:rPr>
                <a:t>Networks/Relationships</a:t>
              </a:r>
            </a:p>
            <a:p>
              <a:pPr eaLnBrk="1" hangingPunct="1">
                <a:buFont typeface="Arial" charset="0"/>
                <a:buChar char="•"/>
              </a:pPr>
              <a:r>
                <a:rPr lang="en-US" sz="1600" dirty="0">
                  <a:latin typeface="Times New Roman" pitchFamily="18" charset="0"/>
                  <a:cs typeface="Times New Roman" pitchFamily="18" charset="0"/>
                </a:rPr>
                <a:t>Interests/Passions/Aspirations</a:t>
              </a:r>
            </a:p>
          </p:txBody>
        </p:sp>
        <p:grpSp>
          <p:nvGrpSpPr>
            <p:cNvPr id="6" name="Group 5"/>
            <p:cNvGrpSpPr/>
            <p:nvPr/>
          </p:nvGrpSpPr>
          <p:grpSpPr>
            <a:xfrm>
              <a:off x="833438" y="1871330"/>
              <a:ext cx="7624762" cy="3579701"/>
              <a:chOff x="833438" y="1871330"/>
              <a:chExt cx="7624762" cy="3579701"/>
            </a:xfrm>
          </p:grpSpPr>
          <p:grpSp>
            <p:nvGrpSpPr>
              <p:cNvPr id="3" name="Group 2"/>
              <p:cNvGrpSpPr/>
              <p:nvPr/>
            </p:nvGrpSpPr>
            <p:grpSpPr>
              <a:xfrm>
                <a:off x="833438" y="1871330"/>
                <a:ext cx="7624762" cy="3386470"/>
                <a:chOff x="833438" y="1871330"/>
                <a:chExt cx="7624762" cy="338647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5411" b="25333"/>
                <a:stretch/>
              </p:blipFill>
              <p:spPr>
                <a:xfrm>
                  <a:off x="838184" y="1871330"/>
                  <a:ext cx="7620016" cy="3386470"/>
                </a:xfrm>
                <a:prstGeom prst="rect">
                  <a:avLst/>
                </a:prstGeom>
              </p:spPr>
            </p:pic>
            <p:sp>
              <p:nvSpPr>
                <p:cNvPr id="14341" name="TextBox 10"/>
                <p:cNvSpPr txBox="1">
                  <a:spLocks noChangeArrowheads="1"/>
                </p:cNvSpPr>
                <p:nvPr/>
              </p:nvSpPr>
              <p:spPr bwMode="auto">
                <a:xfrm>
                  <a:off x="6324600" y="4818063"/>
                  <a:ext cx="938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latin typeface="Times New Roman" pitchFamily="18" charset="0"/>
                      <a:cs typeface="Times New Roman" pitchFamily="18" charset="0"/>
                    </a:rPr>
                    <a:t>Business</a:t>
                  </a:r>
                </a:p>
              </p:txBody>
            </p:sp>
            <p:sp>
              <p:nvSpPr>
                <p:cNvPr id="14343" name="TextBox 39"/>
                <p:cNvSpPr txBox="1">
                  <a:spLocks noChangeArrowheads="1"/>
                </p:cNvSpPr>
                <p:nvPr/>
              </p:nvSpPr>
              <p:spPr bwMode="auto">
                <a:xfrm>
                  <a:off x="5011738" y="1952050"/>
                  <a:ext cx="16938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a:latin typeface="Times New Roman" pitchFamily="18" charset="0"/>
                      <a:cs typeface="Times New Roman" pitchFamily="18" charset="0"/>
                    </a:rPr>
                    <a:t>Operationalize Business</a:t>
                  </a:r>
                </a:p>
              </p:txBody>
            </p:sp>
            <p:sp>
              <p:nvSpPr>
                <p:cNvPr id="14344" name="TextBox 40"/>
                <p:cNvSpPr txBox="1">
                  <a:spLocks noChangeArrowheads="1"/>
                </p:cNvSpPr>
                <p:nvPr/>
              </p:nvSpPr>
              <p:spPr bwMode="auto">
                <a:xfrm>
                  <a:off x="6443663" y="2794000"/>
                  <a:ext cx="17859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latin typeface="Times New Roman" pitchFamily="18" charset="0"/>
                      <a:cs typeface="Times New Roman" pitchFamily="18" charset="0"/>
                    </a:rPr>
                    <a:t>Resource / </a:t>
                  </a:r>
                </a:p>
                <a:p>
                  <a:pPr eaLnBrk="1" hangingPunct="1"/>
                  <a:r>
                    <a:rPr lang="en-US" sz="1600" b="1" dirty="0">
                      <a:latin typeface="Times New Roman" pitchFamily="18" charset="0"/>
                      <a:cs typeface="Times New Roman" pitchFamily="18" charset="0"/>
                    </a:rPr>
                    <a:t>   Due Diligence </a:t>
                  </a:r>
                </a:p>
              </p:txBody>
            </p:sp>
            <p:sp>
              <p:nvSpPr>
                <p:cNvPr id="14345" name="TextBox 41"/>
                <p:cNvSpPr txBox="1">
                  <a:spLocks noChangeArrowheads="1"/>
                </p:cNvSpPr>
                <p:nvPr/>
              </p:nvSpPr>
              <p:spPr bwMode="auto">
                <a:xfrm>
                  <a:off x="6915150" y="3976688"/>
                  <a:ext cx="144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a:latin typeface="Times New Roman" pitchFamily="18" charset="0"/>
                      <a:cs typeface="Times New Roman" pitchFamily="18" charset="0"/>
                    </a:rPr>
                    <a:t>Manage Growth </a:t>
                  </a:r>
                </a:p>
              </p:txBody>
            </p:sp>
            <p:sp>
              <p:nvSpPr>
                <p:cNvPr id="14346" name="TextBox 43"/>
                <p:cNvSpPr txBox="1">
                  <a:spLocks noChangeArrowheads="1"/>
                </p:cNvSpPr>
                <p:nvPr/>
              </p:nvSpPr>
              <p:spPr bwMode="auto">
                <a:xfrm>
                  <a:off x="3111500" y="1952337"/>
                  <a:ext cx="1216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a:latin typeface="Times New Roman" pitchFamily="18" charset="0"/>
                      <a:cs typeface="Times New Roman" pitchFamily="18" charset="0"/>
                    </a:rPr>
                    <a:t>Business</a:t>
                  </a:r>
                </a:p>
                <a:p>
                  <a:pPr eaLnBrk="1" hangingPunct="1"/>
                  <a:r>
                    <a:rPr lang="en-US" sz="1600" b="1" dirty="0">
                      <a:latin typeface="Times New Roman" pitchFamily="18" charset="0"/>
                      <a:cs typeface="Times New Roman" pitchFamily="18" charset="0"/>
                    </a:rPr>
                    <a:t>Assessment </a:t>
                  </a:r>
                </a:p>
              </p:txBody>
            </p:sp>
            <p:sp>
              <p:nvSpPr>
                <p:cNvPr id="14347" name="TextBox 57"/>
                <p:cNvSpPr txBox="1">
                  <a:spLocks noChangeArrowheads="1"/>
                </p:cNvSpPr>
                <p:nvPr/>
              </p:nvSpPr>
              <p:spPr bwMode="auto">
                <a:xfrm>
                  <a:off x="1774825" y="2793207"/>
                  <a:ext cx="10017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a:latin typeface="Times New Roman" pitchFamily="18" charset="0"/>
                      <a:cs typeface="Times New Roman" pitchFamily="18" charset="0"/>
                    </a:rPr>
                    <a:t>Business Design </a:t>
                  </a:r>
                </a:p>
              </p:txBody>
            </p:sp>
            <p:sp>
              <p:nvSpPr>
                <p:cNvPr id="14348" name="TextBox 17"/>
                <p:cNvSpPr txBox="1">
                  <a:spLocks noChangeArrowheads="1"/>
                </p:cNvSpPr>
                <p:nvPr/>
              </p:nvSpPr>
              <p:spPr bwMode="auto">
                <a:xfrm>
                  <a:off x="1828800" y="4818063"/>
                  <a:ext cx="12366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latin typeface="Times New Roman" pitchFamily="18" charset="0"/>
                      <a:cs typeface="Times New Roman" pitchFamily="18" charset="0"/>
                    </a:rPr>
                    <a:t>Capabilities</a:t>
                  </a:r>
                </a:p>
              </p:txBody>
            </p:sp>
            <p:sp>
              <p:nvSpPr>
                <p:cNvPr id="14349" name="TextBox 58"/>
                <p:cNvSpPr txBox="1">
                  <a:spLocks noChangeArrowheads="1"/>
                </p:cNvSpPr>
                <p:nvPr/>
              </p:nvSpPr>
              <p:spPr bwMode="auto">
                <a:xfrm>
                  <a:off x="833438" y="3975895"/>
                  <a:ext cx="14430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a:latin typeface="Times New Roman" pitchFamily="18" charset="0"/>
                      <a:cs typeface="Times New Roman" pitchFamily="18" charset="0"/>
                    </a:rPr>
                    <a:t>Opportunity</a:t>
                  </a:r>
                </a:p>
                <a:p>
                  <a:pPr algn="ctr" eaLnBrk="1" hangingPunct="1"/>
                  <a:r>
                    <a:rPr lang="en-US" sz="1600" b="1" dirty="0">
                      <a:latin typeface="Times New Roman" pitchFamily="18" charset="0"/>
                      <a:cs typeface="Times New Roman" pitchFamily="18" charset="0"/>
                    </a:rPr>
                    <a:t>Identification</a:t>
                  </a:r>
                </a:p>
              </p:txBody>
            </p:sp>
            <p:sp>
              <p:nvSpPr>
                <p:cNvPr id="14350" name="TextBox 58"/>
                <p:cNvSpPr txBox="1">
                  <a:spLocks noChangeArrowheads="1"/>
                </p:cNvSpPr>
                <p:nvPr/>
              </p:nvSpPr>
              <p:spPr bwMode="auto">
                <a:xfrm>
                  <a:off x="3619492" y="3327737"/>
                  <a:ext cx="2057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a:latin typeface="Times New Roman" pitchFamily="18" charset="0"/>
                      <a:cs typeface="Times New Roman" pitchFamily="18" charset="0"/>
                    </a:rPr>
                    <a:t>The</a:t>
                  </a:r>
                </a:p>
                <a:p>
                  <a:pPr algn="ctr" eaLnBrk="1" hangingPunct="1"/>
                  <a:r>
                    <a:rPr lang="en-US" sz="2000" b="1" dirty="0">
                      <a:latin typeface="Times New Roman" pitchFamily="18" charset="0"/>
                      <a:cs typeface="Times New Roman" pitchFamily="18" charset="0"/>
                    </a:rPr>
                    <a:t>Entrepreneurial</a:t>
                  </a:r>
                </a:p>
                <a:p>
                  <a:pPr algn="ctr" eaLnBrk="1" hangingPunct="1"/>
                  <a:r>
                    <a:rPr lang="en-US" sz="2000" b="1" dirty="0">
                      <a:latin typeface="Times New Roman" pitchFamily="18" charset="0"/>
                      <a:cs typeface="Times New Roman" pitchFamily="18" charset="0"/>
                    </a:rPr>
                    <a:t>Arch</a:t>
                  </a:r>
                </a:p>
              </p:txBody>
            </p:sp>
          </p:grpSp>
          <p:sp>
            <p:nvSpPr>
              <p:cNvPr id="5" name="TextBox 4"/>
              <p:cNvSpPr txBox="1"/>
              <p:nvPr/>
            </p:nvSpPr>
            <p:spPr>
              <a:xfrm>
                <a:off x="6019800" y="5174032"/>
                <a:ext cx="2427139" cy="276999"/>
              </a:xfrm>
              <a:prstGeom prst="rect">
                <a:avLst/>
              </a:prstGeom>
              <a:noFill/>
            </p:spPr>
            <p:txBody>
              <a:bodyPr wrap="none" rtlCol="0">
                <a:spAutoFit/>
              </a:bodyPr>
              <a:lstStyle/>
              <a:p>
                <a:r>
                  <a:rPr lang="en-US" sz="1200" dirty="0">
                    <a:solidFill>
                      <a:srgbClr val="3B4445"/>
                    </a:solidFill>
                    <a:cs typeface="Times New Roman" pitchFamily="18" charset="0"/>
                  </a:rPr>
                  <a:t>Copyright © 2014 Timothy L. Faley</a:t>
                </a:r>
              </a:p>
            </p:txBody>
          </p:sp>
        </p:grpSp>
      </p:grpSp>
      <p:sp>
        <p:nvSpPr>
          <p:cNvPr id="20" name="Arc 19"/>
          <p:cNvSpPr/>
          <p:nvPr/>
        </p:nvSpPr>
        <p:spPr bwMode="auto">
          <a:xfrm>
            <a:off x="2362200" y="1752600"/>
            <a:ext cx="5791200" cy="4419600"/>
          </a:xfrm>
          <a:prstGeom prst="arc">
            <a:avLst>
              <a:gd name="adj1" fmla="val 16929787"/>
              <a:gd name="adj2" fmla="val 0"/>
            </a:avLst>
          </a:prstGeom>
          <a:noFill/>
          <a:ln w="38100" cap="flat" cmpd="sng" algn="ctr">
            <a:solidFill>
              <a:srgbClr val="52A6E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1" name="TextBox 20"/>
          <p:cNvSpPr txBox="1"/>
          <p:nvPr/>
        </p:nvSpPr>
        <p:spPr>
          <a:xfrm rot="2327355">
            <a:off x="6792189" y="2057400"/>
            <a:ext cx="1867819" cy="338554"/>
          </a:xfrm>
          <a:prstGeom prst="rect">
            <a:avLst/>
          </a:prstGeom>
          <a:solidFill>
            <a:srgbClr val="FFFF00"/>
          </a:solidFill>
        </p:spPr>
        <p:txBody>
          <a:bodyPr wrap="none" rtlCol="0">
            <a:spAutoFit/>
          </a:bodyPr>
          <a:lstStyle/>
          <a:p>
            <a:r>
              <a:rPr lang="en-US" sz="1600" b="1" dirty="0">
                <a:solidFill>
                  <a:schemeClr val="tx2"/>
                </a:solidFill>
              </a:rPr>
              <a:t>Business Execution</a:t>
            </a:r>
          </a:p>
        </p:txBody>
      </p:sp>
      <p:sp>
        <p:nvSpPr>
          <p:cNvPr id="22" name="Arc 21"/>
          <p:cNvSpPr/>
          <p:nvPr/>
        </p:nvSpPr>
        <p:spPr bwMode="auto">
          <a:xfrm flipH="1">
            <a:off x="1067153" y="1752600"/>
            <a:ext cx="5791200" cy="4419600"/>
          </a:xfrm>
          <a:prstGeom prst="arc">
            <a:avLst>
              <a:gd name="adj1" fmla="val 16929787"/>
              <a:gd name="adj2" fmla="val 0"/>
            </a:avLst>
          </a:prstGeom>
          <a:noFill/>
          <a:ln w="38100" cap="flat" cmpd="sng" algn="ctr">
            <a:solidFill>
              <a:srgbClr val="52A6E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23" name="TextBox 22"/>
          <p:cNvSpPr txBox="1"/>
          <p:nvPr/>
        </p:nvSpPr>
        <p:spPr>
          <a:xfrm rot="19012999">
            <a:off x="560620" y="2057400"/>
            <a:ext cx="2141933" cy="338554"/>
          </a:xfrm>
          <a:prstGeom prst="rect">
            <a:avLst/>
          </a:prstGeom>
          <a:solidFill>
            <a:srgbClr val="FFFF00"/>
          </a:solidFill>
        </p:spPr>
        <p:txBody>
          <a:bodyPr wrap="none" rtlCol="0">
            <a:spAutoFit/>
          </a:bodyPr>
          <a:lstStyle/>
          <a:p>
            <a:r>
              <a:rPr lang="en-US" sz="1600" b="1" dirty="0">
                <a:solidFill>
                  <a:schemeClr val="tx2"/>
                </a:solidFill>
              </a:rPr>
              <a:t>Business Development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960865341"/>
      </p:ext>
    </p:extLst>
  </p:cSld>
  <p:clrMapOvr>
    <a:masterClrMapping/>
  </p:clrMapOvr>
  <mc:AlternateContent xmlns:mc="http://schemas.openxmlformats.org/markup-compatibility/2006" xmlns:p14="http://schemas.microsoft.com/office/powerpoint/2010/main">
    <mc:Choice Requires="p14">
      <p:transition spd="slow" p14:dur="2000" advTm="56190"/>
    </mc:Choice>
    <mc:Fallback xmlns="">
      <p:transition spd="slow" advTm="56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993062" cy="700087"/>
          </a:xfrm>
        </p:spPr>
        <p:txBody>
          <a:bodyPr/>
          <a:lstStyle/>
          <a:p>
            <a:r>
              <a:rPr lang="en-US" dirty="0"/>
              <a:t>Capability Map:  </a:t>
            </a:r>
            <a:r>
              <a:rPr lang="en-US" sz="3200" dirty="0"/>
              <a:t>Foundation of Discovery</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094585"/>
            <a:ext cx="4535424" cy="3357677"/>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35424" y="2094585"/>
            <a:ext cx="4458614" cy="3357677"/>
          </a:xfrm>
          <a:prstGeom prst="rect">
            <a:avLst/>
          </a:prstGeom>
        </p:spPr>
      </p:pic>
      <p:sp>
        <p:nvSpPr>
          <p:cNvPr id="15" name="TextBox 14"/>
          <p:cNvSpPr txBox="1"/>
          <p:nvPr/>
        </p:nvSpPr>
        <p:spPr>
          <a:xfrm>
            <a:off x="1095917" y="1600200"/>
            <a:ext cx="2343590" cy="369332"/>
          </a:xfrm>
          <a:prstGeom prst="rect">
            <a:avLst/>
          </a:prstGeom>
          <a:noFill/>
        </p:spPr>
        <p:txBody>
          <a:bodyPr wrap="none" rtlCol="0">
            <a:spAutoFit/>
          </a:bodyPr>
          <a:lstStyle/>
          <a:p>
            <a:r>
              <a:rPr lang="en-US" sz="1800" b="1" u="sng" dirty="0">
                <a:solidFill>
                  <a:srgbClr val="3B4445"/>
                </a:solidFill>
              </a:rPr>
              <a:t>Team Capability Map</a:t>
            </a:r>
          </a:p>
        </p:txBody>
      </p:sp>
      <p:sp>
        <p:nvSpPr>
          <p:cNvPr id="17" name="TextBox 16"/>
          <p:cNvSpPr txBox="1"/>
          <p:nvPr/>
        </p:nvSpPr>
        <p:spPr>
          <a:xfrm>
            <a:off x="5351523" y="1600200"/>
            <a:ext cx="2826415" cy="369332"/>
          </a:xfrm>
          <a:prstGeom prst="rect">
            <a:avLst/>
          </a:prstGeom>
          <a:noFill/>
        </p:spPr>
        <p:txBody>
          <a:bodyPr wrap="none" rtlCol="0">
            <a:spAutoFit/>
          </a:bodyPr>
          <a:lstStyle/>
          <a:p>
            <a:r>
              <a:rPr lang="en-US" sz="1800" b="1" u="sng" dirty="0">
                <a:solidFill>
                  <a:srgbClr val="3B4445"/>
                </a:solidFill>
              </a:rPr>
              <a:t>Corporate Capability Map</a:t>
            </a:r>
          </a:p>
        </p:txBody>
      </p:sp>
      <p:sp>
        <p:nvSpPr>
          <p:cNvPr id="8"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11</a:t>
            </a:fld>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56595103"/>
      </p:ext>
    </p:extLst>
  </p:cSld>
  <p:clrMapOvr>
    <a:masterClrMapping/>
  </p:clrMapOvr>
  <mc:AlternateContent xmlns:mc="http://schemas.openxmlformats.org/markup-compatibility/2006" xmlns:p14="http://schemas.microsoft.com/office/powerpoint/2010/main">
    <mc:Choice Requires="p14">
      <p:transition spd="slow" p14:dur="2000" advTm="80175"/>
    </mc:Choice>
    <mc:Fallback xmlns="">
      <p:transition spd="slow" advTm="80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Let’s Start by examining the essence of a business</a:t>
            </a:r>
          </a:p>
        </p:txBody>
      </p:sp>
      <p:sp>
        <p:nvSpPr>
          <p:cNvPr id="6" name="Subtitle 5"/>
          <p:cNvSpPr>
            <a:spLocks noGrp="1"/>
          </p:cNvSpPr>
          <p:nvPr>
            <p:ph type="subTitle" idx="1"/>
          </p:nvPr>
        </p:nvSpPr>
        <p:spPr/>
        <p:txBody>
          <a:bodyPr/>
          <a:lstStyle/>
          <a:p>
            <a:endParaRPr lang="en-US" dirty="0"/>
          </a:p>
        </p:txBody>
      </p:sp>
      <p:sp>
        <p:nvSpPr>
          <p:cNvPr id="4" name="Slide Number Placeholder 3"/>
          <p:cNvSpPr>
            <a:spLocks noGrp="1"/>
          </p:cNvSpPr>
          <p:nvPr>
            <p:ph type="sldNum" sz="quarter" idx="4294967295"/>
          </p:nvPr>
        </p:nvSpPr>
        <p:spPr>
          <a:xfrm>
            <a:off x="6858000" y="6248400"/>
            <a:ext cx="1905000" cy="457200"/>
          </a:xfrm>
          <a:prstGeom prst="rect">
            <a:avLst/>
          </a:prstGeom>
        </p:spPr>
        <p:txBody>
          <a:bodyPr/>
          <a:lstStyle/>
          <a:p>
            <a:pPr>
              <a:defRPr/>
            </a:pPr>
            <a:fld id="{4D6F8EAF-F09C-4ABC-A386-EB508159BD24}" type="slidenum">
              <a:rPr lang="en-US" smtClean="0"/>
              <a:pPr>
                <a:defRPr/>
              </a:pPr>
              <a:t>12</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234501667"/>
      </p:ext>
    </p:extLst>
  </p:cSld>
  <p:clrMapOvr>
    <a:masterClrMapping/>
  </p:clrMapOvr>
  <mc:AlternateContent xmlns:mc="http://schemas.openxmlformats.org/markup-compatibility/2006" xmlns:p14="http://schemas.microsoft.com/office/powerpoint/2010/main">
    <mc:Choice Requires="p14">
      <p:transition spd="slow" p14:dur="2000" advTm="11652"/>
    </mc:Choice>
    <mc:Fallback xmlns="">
      <p:transition spd="slow" advTm="11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1884"/>
          <a:stretch/>
        </p:blipFill>
        <p:spPr>
          <a:xfrm>
            <a:off x="1230880" y="1151902"/>
            <a:ext cx="6492240" cy="4982332"/>
          </a:xfrm>
          <a:prstGeom prst="rect">
            <a:avLst/>
          </a:prstGeom>
        </p:spPr>
      </p:pic>
      <p:sp>
        <p:nvSpPr>
          <p:cNvPr id="25602" name="Rectangle 2"/>
          <p:cNvSpPr>
            <a:spLocks noGrp="1" noChangeArrowheads="1"/>
          </p:cNvSpPr>
          <p:nvPr>
            <p:ph type="title"/>
          </p:nvPr>
        </p:nvSpPr>
        <p:spPr/>
        <p:txBody>
          <a:bodyPr/>
          <a:lstStyle/>
          <a:p>
            <a:pPr eaLnBrk="1" hangingPunct="1"/>
            <a:r>
              <a:rPr lang="en-US" dirty="0"/>
              <a:t>Typical Business</a:t>
            </a:r>
          </a:p>
        </p:txBody>
      </p:sp>
      <p:sp>
        <p:nvSpPr>
          <p:cNvPr id="25612" name="Slide Number Placeholder 11"/>
          <p:cNvSpPr>
            <a:spLocks noGrp="1"/>
          </p:cNvSpPr>
          <p:nvPr>
            <p:ph type="sldNum" sz="quarter" idx="4294967295"/>
          </p:nvPr>
        </p:nvSpPr>
        <p:spPr>
          <a:xfrm>
            <a:off x="8534400" y="6477000"/>
            <a:ext cx="609600" cy="304800"/>
          </a:xfrm>
          <a:prstGeom prst="rect">
            <a:avLst/>
          </a:prstGeom>
          <a:noFill/>
        </p:spPr>
        <p:txBody>
          <a:bodyPr/>
          <a:lstStyle/>
          <a:p>
            <a:fld id="{4E1C0608-5192-4C65-A697-6F413F309E8F}" type="slidenum">
              <a:rPr lang="en-US" smtClean="0"/>
              <a:pPr/>
              <a:t>13</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686890456"/>
      </p:ext>
    </p:extLst>
  </p:cSld>
  <p:clrMapOvr>
    <a:masterClrMapping/>
  </p:clrMapOvr>
  <mc:AlternateContent xmlns:mc="http://schemas.openxmlformats.org/markup-compatibility/2006" xmlns:p14="http://schemas.microsoft.com/office/powerpoint/2010/main">
    <mc:Choice Requires="p14">
      <p:transition spd="slow" p14:dur="2000" advTm="20653"/>
    </mc:Choice>
    <mc:Fallback xmlns="">
      <p:transition spd="slow" advTm="20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a:t>Multi-platform Business (ex. Google)</a:t>
            </a:r>
          </a:p>
        </p:txBody>
      </p:sp>
      <p:sp>
        <p:nvSpPr>
          <p:cNvPr id="26633" name="Slide Number Placeholder 18"/>
          <p:cNvSpPr>
            <a:spLocks noGrp="1"/>
          </p:cNvSpPr>
          <p:nvPr>
            <p:ph type="sldNum" sz="quarter" idx="4294967295"/>
          </p:nvPr>
        </p:nvSpPr>
        <p:spPr>
          <a:xfrm>
            <a:off x="8534400" y="6477000"/>
            <a:ext cx="609600" cy="304800"/>
          </a:xfrm>
          <a:prstGeom prst="rect">
            <a:avLst/>
          </a:prstGeom>
          <a:noFill/>
        </p:spPr>
        <p:txBody>
          <a:bodyPr/>
          <a:lstStyle/>
          <a:p>
            <a:fld id="{62CCC0D3-081E-4AC4-9341-0774CDDE2E74}" type="slidenum">
              <a:rPr lang="en-US" smtClean="0"/>
              <a:pPr/>
              <a:t>14</a:t>
            </a:fld>
            <a:endParaRPr lang="en-US"/>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066800"/>
            <a:ext cx="5006894" cy="5157216"/>
          </a:xfrm>
          <a:prstGeom prst="rect">
            <a:avLst/>
          </a:prstGeom>
        </p:spPr>
      </p:pic>
      <p:sp>
        <p:nvSpPr>
          <p:cNvPr id="5" name="TextBox 4"/>
          <p:cNvSpPr txBox="1"/>
          <p:nvPr/>
        </p:nvSpPr>
        <p:spPr>
          <a:xfrm>
            <a:off x="6172200" y="1295397"/>
            <a:ext cx="2590799" cy="2800767"/>
          </a:xfrm>
          <a:prstGeom prst="rect">
            <a:avLst/>
          </a:prstGeom>
          <a:noFill/>
          <a:ln>
            <a:solidFill>
              <a:srgbClr val="FF0000"/>
            </a:solidFill>
          </a:ln>
        </p:spPr>
        <p:txBody>
          <a:bodyPr wrap="square" rtlCol="0">
            <a:spAutoFit/>
          </a:bodyPr>
          <a:lstStyle/>
          <a:p>
            <a:r>
              <a:rPr lang="en-029" sz="1600" dirty="0">
                <a:solidFill>
                  <a:srgbClr val="FF0000"/>
                </a:solidFill>
              </a:rPr>
              <a:t>Specifically, this is a DUAL-platform business. You can theoretically there can be many platforms (hence, “multi-platforms”). Dual-platform business is the most common after the single-platform (“regular”) business. ALL Non-profits are Dual-platform businesses.</a:t>
            </a:r>
            <a:endParaRPr lang="en-US" sz="1600" dirty="0">
              <a:solidFill>
                <a:srgbClr val="FF00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381236562"/>
      </p:ext>
    </p:extLst>
  </p:cSld>
  <p:clrMapOvr>
    <a:masterClrMapping/>
  </p:clrMapOvr>
  <mc:AlternateContent xmlns:mc="http://schemas.openxmlformats.org/markup-compatibility/2006" xmlns:p14="http://schemas.microsoft.com/office/powerpoint/2010/main">
    <mc:Choice Requires="p14">
      <p:transition spd="slow" p14:dur="2000" advTm="175907"/>
    </mc:Choice>
    <mc:Fallback xmlns="">
      <p:transition spd="slow" advTm="175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893763" y="228600"/>
            <a:ext cx="7793037" cy="700087"/>
          </a:xfrm>
        </p:spPr>
        <p:txBody>
          <a:bodyPr/>
          <a:lstStyle/>
          <a:p>
            <a:pPr eaLnBrk="1" hangingPunct="1"/>
            <a:r>
              <a:rPr lang="en-US" dirty="0"/>
              <a:t>Focusing on a Simple Business </a:t>
            </a:r>
            <a:br>
              <a:rPr lang="en-US" dirty="0"/>
            </a:br>
            <a:r>
              <a:rPr lang="en-US" sz="2400" dirty="0"/>
              <a:t>(or the cash generating loop of a multi-platform business)</a:t>
            </a:r>
          </a:p>
        </p:txBody>
      </p:sp>
      <p:sp>
        <p:nvSpPr>
          <p:cNvPr id="25612" name="Slide Number Placeholder 11"/>
          <p:cNvSpPr>
            <a:spLocks noGrp="1"/>
          </p:cNvSpPr>
          <p:nvPr>
            <p:ph type="sldNum" sz="quarter" idx="4294967295"/>
          </p:nvPr>
        </p:nvSpPr>
        <p:spPr>
          <a:xfrm>
            <a:off x="8534400" y="6477000"/>
            <a:ext cx="609600" cy="304800"/>
          </a:xfrm>
          <a:prstGeom prst="rect">
            <a:avLst/>
          </a:prstGeom>
          <a:noFill/>
        </p:spPr>
        <p:txBody>
          <a:bodyPr/>
          <a:lstStyle/>
          <a:p>
            <a:fld id="{4E1C0608-5192-4C65-A697-6F413F309E8F}" type="slidenum">
              <a:rPr lang="en-US" smtClean="0"/>
              <a:pPr/>
              <a:t>15</a:t>
            </a:fld>
            <a:endParaRPr lang="en-US" dirty="0"/>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2075" b="2762"/>
          <a:stretch/>
        </p:blipFill>
        <p:spPr>
          <a:xfrm>
            <a:off x="1203960" y="1125187"/>
            <a:ext cx="6492240" cy="5047013"/>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299907363"/>
      </p:ext>
    </p:extLst>
  </p:cSld>
  <p:clrMapOvr>
    <a:masterClrMapping/>
  </p:clrMapOvr>
  <mc:AlternateContent xmlns:mc="http://schemas.openxmlformats.org/markup-compatibility/2006" xmlns:p14="http://schemas.microsoft.com/office/powerpoint/2010/main">
    <mc:Choice Requires="p14">
      <p:transition spd="slow" p14:dur="2000" advTm="11280"/>
    </mc:Choice>
    <mc:Fallback xmlns="">
      <p:transition spd="slow" advTm="11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1943" b="2694"/>
          <a:stretch/>
        </p:blipFill>
        <p:spPr>
          <a:xfrm>
            <a:off x="1032248" y="990600"/>
            <a:ext cx="6699504" cy="5272644"/>
          </a:xfrm>
          <a:prstGeom prst="rect">
            <a:avLst/>
          </a:prstGeom>
        </p:spPr>
      </p:pic>
      <p:sp>
        <p:nvSpPr>
          <p:cNvPr id="25602" name="Rectangle 2"/>
          <p:cNvSpPr>
            <a:spLocks noGrp="1" noChangeArrowheads="1"/>
          </p:cNvSpPr>
          <p:nvPr>
            <p:ph type="title"/>
          </p:nvPr>
        </p:nvSpPr>
        <p:spPr/>
        <p:txBody>
          <a:bodyPr/>
          <a:lstStyle/>
          <a:p>
            <a:pPr eaLnBrk="1" hangingPunct="1"/>
            <a:r>
              <a:rPr lang="en-US" dirty="0"/>
              <a:t>Zoom In slightly for a closer look</a:t>
            </a:r>
          </a:p>
        </p:txBody>
      </p:sp>
      <p:sp>
        <p:nvSpPr>
          <p:cNvPr id="25612" name="Slide Number Placeholder 11"/>
          <p:cNvSpPr>
            <a:spLocks noGrp="1"/>
          </p:cNvSpPr>
          <p:nvPr>
            <p:ph type="sldNum" sz="quarter" idx="4294967295"/>
          </p:nvPr>
        </p:nvSpPr>
        <p:spPr>
          <a:xfrm>
            <a:off x="8534400" y="6477000"/>
            <a:ext cx="609600" cy="304800"/>
          </a:xfrm>
          <a:prstGeom prst="rect">
            <a:avLst/>
          </a:prstGeom>
          <a:noFill/>
        </p:spPr>
        <p:txBody>
          <a:bodyPr/>
          <a:lstStyle/>
          <a:p>
            <a:fld id="{4E1C0608-5192-4C65-A697-6F413F309E8F}" type="slidenum">
              <a:rPr lang="en-US" smtClean="0"/>
              <a:pPr/>
              <a:t>16</a:t>
            </a:fld>
            <a:endParaRPr lang="en-US" dirty="0"/>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1672" y="152400"/>
            <a:ext cx="990600" cy="990600"/>
          </a:xfrm>
          <a:prstGeom prst="rect">
            <a:avLst/>
          </a:prstGeom>
        </p:spPr>
      </p:pic>
      <p:sp>
        <p:nvSpPr>
          <p:cNvPr id="6" name="TextBox 5"/>
          <p:cNvSpPr txBox="1"/>
          <p:nvPr/>
        </p:nvSpPr>
        <p:spPr>
          <a:xfrm>
            <a:off x="7391400" y="2057400"/>
            <a:ext cx="2331719" cy="307777"/>
          </a:xfrm>
          <a:prstGeom prst="rect">
            <a:avLst/>
          </a:prstGeom>
          <a:noFill/>
        </p:spPr>
        <p:txBody>
          <a:bodyPr wrap="square" rtlCol="0">
            <a:spAutoFit/>
          </a:bodyPr>
          <a:lstStyle/>
          <a:p>
            <a:r>
              <a:rPr lang="en-US" dirty="0"/>
              <a:t>(i.e. Need/Desire)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35560387"/>
      </p:ext>
    </p:extLst>
  </p:cSld>
  <p:clrMapOvr>
    <a:masterClrMapping/>
  </p:clrMapOvr>
  <mc:AlternateContent xmlns:mc="http://schemas.openxmlformats.org/markup-compatibility/2006" xmlns:p14="http://schemas.microsoft.com/office/powerpoint/2010/main">
    <mc:Choice Requires="p14">
      <p:transition spd="slow" p14:dur="2000" advTm="179842"/>
    </mc:Choice>
    <mc:Fallback xmlns="">
      <p:transition spd="slow" advTm="179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t="2374" b="2570"/>
          <a:stretch/>
        </p:blipFill>
        <p:spPr>
          <a:xfrm>
            <a:off x="238146" y="990600"/>
            <a:ext cx="8296254" cy="5246419"/>
          </a:xfrm>
          <a:prstGeom prst="rect">
            <a:avLst/>
          </a:prstGeom>
        </p:spPr>
      </p:pic>
      <p:sp>
        <p:nvSpPr>
          <p:cNvPr id="25612" name="Slide Number Placeholder 11"/>
          <p:cNvSpPr>
            <a:spLocks noGrp="1"/>
          </p:cNvSpPr>
          <p:nvPr>
            <p:ph type="sldNum" sz="quarter" idx="4294967295"/>
          </p:nvPr>
        </p:nvSpPr>
        <p:spPr>
          <a:xfrm>
            <a:off x="8534400" y="6477000"/>
            <a:ext cx="609600" cy="304800"/>
          </a:xfrm>
          <a:prstGeom prst="rect">
            <a:avLst/>
          </a:prstGeom>
          <a:noFill/>
        </p:spPr>
        <p:txBody>
          <a:bodyPr/>
          <a:lstStyle/>
          <a:p>
            <a:fld id="{4E1C0608-5192-4C65-A697-6F413F309E8F}" type="slidenum">
              <a:rPr lang="en-US" smtClean="0"/>
              <a:pPr/>
              <a:t>17</a:t>
            </a:fld>
            <a:endParaRPr lang="en-US" dirty="0"/>
          </a:p>
        </p:txBody>
      </p:sp>
      <p:sp>
        <p:nvSpPr>
          <p:cNvPr id="3" name="Title 2"/>
          <p:cNvSpPr>
            <a:spLocks noGrp="1"/>
          </p:cNvSpPr>
          <p:nvPr>
            <p:ph type="title"/>
          </p:nvPr>
        </p:nvSpPr>
        <p:spPr/>
        <p:txBody>
          <a:bodyPr/>
          <a:lstStyle/>
          <a:p>
            <a:r>
              <a:rPr lang="en-US" dirty="0"/>
              <a:t>The Complete Business Model</a:t>
            </a:r>
          </a:p>
        </p:txBody>
      </p:sp>
      <p:sp>
        <p:nvSpPr>
          <p:cNvPr id="8" name="Right Arrow 7"/>
          <p:cNvSpPr/>
          <p:nvPr/>
        </p:nvSpPr>
        <p:spPr bwMode="auto">
          <a:xfrm rot="10800000">
            <a:off x="3174504" y="1066800"/>
            <a:ext cx="2845295" cy="171454"/>
          </a:xfrm>
          <a:prstGeom prst="rightArrow">
            <a:avLst/>
          </a:prstGeom>
          <a:solidFill>
            <a:srgbClr val="D15B05"/>
          </a:solidFill>
          <a:ln w="9525" cap="flat" cmpd="sng" algn="ctr">
            <a:solidFill>
              <a:srgbClr val="D15B0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11" name="TextBox 10"/>
          <p:cNvSpPr txBox="1"/>
          <p:nvPr/>
        </p:nvSpPr>
        <p:spPr>
          <a:xfrm>
            <a:off x="6173191" y="914400"/>
            <a:ext cx="2833420" cy="1169551"/>
          </a:xfrm>
          <a:prstGeom prst="rect">
            <a:avLst/>
          </a:prstGeom>
          <a:noFill/>
        </p:spPr>
        <p:txBody>
          <a:bodyPr wrap="square" rtlCol="0">
            <a:spAutoFit/>
          </a:bodyPr>
          <a:lstStyle/>
          <a:p>
            <a:r>
              <a:rPr lang="en-US" dirty="0"/>
              <a:t>Note:  The new venture does not do everything itself in the creation and delivery of its offering to its customers. It leverages to existing business ecosystem.</a:t>
            </a:r>
          </a:p>
        </p:txBody>
      </p:sp>
      <p:sp>
        <p:nvSpPr>
          <p:cNvPr id="12" name="Left Brace 11"/>
          <p:cNvSpPr/>
          <p:nvPr/>
        </p:nvSpPr>
        <p:spPr bwMode="auto">
          <a:xfrm>
            <a:off x="6096001" y="914400"/>
            <a:ext cx="122910" cy="1169551"/>
          </a:xfrm>
          <a:prstGeom prst="leftBrace">
            <a:avLst/>
          </a:prstGeom>
          <a:noFill/>
          <a:ln w="28575" cap="flat" cmpd="sng" algn="ctr">
            <a:solidFill>
              <a:srgbClr val="D15B0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9" name="Text Box 8"/>
          <p:cNvSpPr txBox="1">
            <a:spLocks noChangeArrowheads="1"/>
          </p:cNvSpPr>
          <p:nvPr/>
        </p:nvSpPr>
        <p:spPr bwMode="auto">
          <a:xfrm>
            <a:off x="2971800" y="3544669"/>
            <a:ext cx="2000749" cy="646331"/>
          </a:xfrm>
          <a:prstGeom prst="rect">
            <a:avLst/>
          </a:prstGeom>
          <a:noFill/>
          <a:ln w="38100">
            <a:solidFill>
              <a:srgbClr val="FF0000"/>
            </a:solidFill>
            <a:miter lim="800000"/>
            <a:headEnd/>
            <a:tailEnd/>
          </a:ln>
        </p:spPr>
        <p:txBody>
          <a:bodyPr wrap="square">
            <a:spAutoFit/>
          </a:bodyPr>
          <a:lstStyle/>
          <a:p>
            <a:pPr algn="ctr"/>
            <a:r>
              <a:rPr lang="en-US" sz="1800" dirty="0"/>
              <a:t>Detailed</a:t>
            </a:r>
          </a:p>
          <a:p>
            <a:pPr algn="ctr"/>
            <a:r>
              <a:rPr lang="en-US" sz="1800" dirty="0"/>
              <a:t>and Quantitative</a:t>
            </a:r>
          </a:p>
        </p:txBody>
      </p:sp>
      <p:sp>
        <p:nvSpPr>
          <p:cNvPr id="10" name="TextBox 9"/>
          <p:cNvSpPr txBox="1"/>
          <p:nvPr/>
        </p:nvSpPr>
        <p:spPr>
          <a:xfrm>
            <a:off x="7010400" y="2578381"/>
            <a:ext cx="2331719" cy="307777"/>
          </a:xfrm>
          <a:prstGeom prst="rect">
            <a:avLst/>
          </a:prstGeom>
          <a:noFill/>
        </p:spPr>
        <p:txBody>
          <a:bodyPr wrap="square" rtlCol="0">
            <a:spAutoFit/>
          </a:bodyPr>
          <a:lstStyle/>
          <a:p>
            <a:r>
              <a:rPr lang="en-US" dirty="0"/>
              <a:t>(i.e. Need/Desire)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203846466"/>
      </p:ext>
    </p:extLst>
  </p:cSld>
  <p:clrMapOvr>
    <a:masterClrMapping/>
  </p:clrMapOvr>
  <mc:AlternateContent xmlns:mc="http://schemas.openxmlformats.org/markup-compatibility/2006" xmlns:p14="http://schemas.microsoft.com/office/powerpoint/2010/main">
    <mc:Choice Requires="p14">
      <p:transition spd="slow" p14:dur="2000" advTm="119457"/>
    </mc:Choice>
    <mc:Fallback xmlns="">
      <p:transition spd="slow" advTm="119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624" y="1423416"/>
            <a:ext cx="7656576" cy="4443984"/>
          </a:xfrm>
          <a:prstGeom prst="rect">
            <a:avLst/>
          </a:prstGeom>
        </p:spPr>
      </p:pic>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l="16182" t="5584" r="20500" b="10667"/>
          <a:stretch/>
        </p:blipFill>
        <p:spPr>
          <a:xfrm>
            <a:off x="242455" y="5047820"/>
            <a:ext cx="595745" cy="590980"/>
          </a:xfrm>
          <a:prstGeom prst="rect">
            <a:avLst/>
          </a:prstGeom>
        </p:spPr>
      </p:pic>
      <p:sp>
        <p:nvSpPr>
          <p:cNvPr id="16"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18</a:t>
            </a:fld>
            <a:endParaRPr lang="en-US" dirty="0"/>
          </a:p>
        </p:txBody>
      </p:sp>
      <p:sp>
        <p:nvSpPr>
          <p:cNvPr id="4" name="Title 3"/>
          <p:cNvSpPr>
            <a:spLocks noGrp="1"/>
          </p:cNvSpPr>
          <p:nvPr>
            <p:ph type="title"/>
          </p:nvPr>
        </p:nvSpPr>
        <p:spPr>
          <a:xfrm>
            <a:off x="1143000" y="152400"/>
            <a:ext cx="8001000" cy="838200"/>
          </a:xfrm>
        </p:spPr>
        <p:txBody>
          <a:bodyPr/>
          <a:lstStyle/>
          <a:p>
            <a:r>
              <a:rPr lang="en-US" sz="2400" dirty="0"/>
              <a:t>Business Assessment: </a:t>
            </a:r>
            <a:br>
              <a:rPr lang="en-US" sz="2400" dirty="0"/>
            </a:br>
            <a:r>
              <a:rPr lang="en-US" sz="2000" dirty="0"/>
              <a:t>Complete quantitative business model from which a feasibility study can be derived</a:t>
            </a:r>
          </a:p>
        </p:txBody>
      </p:sp>
      <p:sp>
        <p:nvSpPr>
          <p:cNvPr id="20" name="Oval 19"/>
          <p:cNvSpPr>
            <a:spLocks noChangeAspect="1"/>
          </p:cNvSpPr>
          <p:nvPr/>
        </p:nvSpPr>
        <p:spPr bwMode="auto">
          <a:xfrm>
            <a:off x="3044499" y="1307241"/>
            <a:ext cx="1355327" cy="1355327"/>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755776212"/>
      </p:ext>
    </p:extLst>
  </p:cSld>
  <p:clrMapOvr>
    <a:masterClrMapping/>
  </p:clrMapOvr>
  <mc:AlternateContent xmlns:mc="http://schemas.openxmlformats.org/markup-compatibility/2006" xmlns:p14="http://schemas.microsoft.com/office/powerpoint/2010/main">
    <mc:Choice Requires="p14">
      <p:transition spd="slow" p14:dur="2000" advTm="98741"/>
    </mc:Choice>
    <mc:Fallback xmlns="">
      <p:transition spd="slow" advTm="98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2" name="Slide Number Placeholder 11"/>
          <p:cNvSpPr>
            <a:spLocks noGrp="1"/>
          </p:cNvSpPr>
          <p:nvPr>
            <p:ph type="sldNum" sz="quarter" idx="4294967295"/>
          </p:nvPr>
        </p:nvSpPr>
        <p:spPr>
          <a:xfrm>
            <a:off x="8534400" y="6477000"/>
            <a:ext cx="609600" cy="304800"/>
          </a:xfrm>
          <a:prstGeom prst="rect">
            <a:avLst/>
          </a:prstGeom>
          <a:noFill/>
        </p:spPr>
        <p:txBody>
          <a:bodyPr/>
          <a:lstStyle/>
          <a:p>
            <a:fld id="{4E1C0608-5192-4C65-A697-6F413F309E8F}" type="slidenum">
              <a:rPr lang="en-US" smtClean="0"/>
              <a:pPr/>
              <a:t>19</a:t>
            </a:fld>
            <a:endParaRPr lang="en-US" dirty="0"/>
          </a:p>
        </p:txBody>
      </p:sp>
      <p:sp>
        <p:nvSpPr>
          <p:cNvPr id="7" name="Title 6"/>
          <p:cNvSpPr>
            <a:spLocks noGrp="1"/>
          </p:cNvSpPr>
          <p:nvPr>
            <p:ph type="title"/>
          </p:nvPr>
        </p:nvSpPr>
        <p:spPr>
          <a:xfrm>
            <a:off x="980280" y="109537"/>
            <a:ext cx="8163719" cy="700088"/>
          </a:xfrm>
        </p:spPr>
        <p:txBody>
          <a:bodyPr/>
          <a:lstStyle/>
          <a:p>
            <a:r>
              <a:rPr lang="en-US" dirty="0"/>
              <a:t>Zoom out to see only qualitative measures</a:t>
            </a:r>
          </a:p>
        </p:txBody>
      </p:sp>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865002"/>
            <a:ext cx="914402" cy="914402"/>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4024" y="991445"/>
            <a:ext cx="6513576" cy="5256955"/>
          </a:xfrm>
          <a:prstGeom prst="rect">
            <a:avLst/>
          </a:prstGeom>
        </p:spPr>
      </p:pic>
      <p:sp>
        <p:nvSpPr>
          <p:cNvPr id="6" name="TextBox 5"/>
          <p:cNvSpPr txBox="1"/>
          <p:nvPr/>
        </p:nvSpPr>
        <p:spPr>
          <a:xfrm>
            <a:off x="7162800" y="2514600"/>
            <a:ext cx="2331719" cy="307777"/>
          </a:xfrm>
          <a:prstGeom prst="rect">
            <a:avLst/>
          </a:prstGeom>
          <a:noFill/>
        </p:spPr>
        <p:txBody>
          <a:bodyPr wrap="square" rtlCol="0">
            <a:spAutoFit/>
          </a:bodyPr>
          <a:lstStyle/>
          <a:p>
            <a:r>
              <a:rPr lang="en-US" dirty="0"/>
              <a:t>(i.e. Need/Desire)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263403420"/>
      </p:ext>
    </p:extLst>
  </p:cSld>
  <p:clrMapOvr>
    <a:masterClrMapping/>
  </p:clrMapOvr>
  <mc:AlternateContent xmlns:mc="http://schemas.openxmlformats.org/markup-compatibility/2006" xmlns:p14="http://schemas.microsoft.com/office/powerpoint/2010/main">
    <mc:Choice Requires="p14">
      <p:transition spd="slow" p14:dur="2000" advTm="74253"/>
    </mc:Choice>
    <mc:Fallback xmlns="">
      <p:transition spd="slow" advTm="74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628650"/>
            <a:ext cx="3120511" cy="4694334"/>
          </a:xfrm>
          <a:prstGeom prst="rect">
            <a:avLst/>
          </a:prstGeom>
        </p:spPr>
      </p:pic>
      <p:sp>
        <p:nvSpPr>
          <p:cNvPr id="2" name="TextBox 1"/>
          <p:cNvSpPr txBox="1"/>
          <p:nvPr/>
        </p:nvSpPr>
        <p:spPr>
          <a:xfrm>
            <a:off x="3276990" y="5539115"/>
            <a:ext cx="2814938" cy="738664"/>
          </a:xfrm>
          <a:prstGeom prst="rect">
            <a:avLst/>
          </a:prstGeom>
          <a:noFill/>
        </p:spPr>
        <p:txBody>
          <a:bodyPr wrap="none" rtlCol="0">
            <a:spAutoFit/>
          </a:bodyPr>
          <a:lstStyle/>
          <a:p>
            <a:pPr algn="ctr"/>
            <a:r>
              <a:rPr lang="en-029" dirty="0"/>
              <a:t>Cambridge Press, 2014</a:t>
            </a:r>
          </a:p>
          <a:p>
            <a:pPr algn="ctr"/>
            <a:r>
              <a:rPr lang="en-029" dirty="0"/>
              <a:t>Available at:</a:t>
            </a:r>
          </a:p>
          <a:p>
            <a:pPr algn="ctr"/>
            <a:r>
              <a:rPr lang="en-029" b="1" dirty="0"/>
              <a:t>www.amazon.com/author/timfaley</a:t>
            </a:r>
            <a:endParaRPr lang="en-US" b="1" dirty="0"/>
          </a:p>
        </p:txBody>
      </p:sp>
      <p:sp>
        <p:nvSpPr>
          <p:cNvPr id="5"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2</a:t>
            </a:fld>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426213255"/>
      </p:ext>
    </p:extLst>
  </p:cSld>
  <p:clrMapOvr>
    <a:masterClrMapping/>
  </p:clrMapOvr>
  <mc:AlternateContent xmlns:mc="http://schemas.openxmlformats.org/markup-compatibility/2006" xmlns:p14="http://schemas.microsoft.com/office/powerpoint/2010/main">
    <mc:Choice Requires="p14">
      <p:transition spd="slow" p14:dur="2000" advTm="4114"/>
    </mc:Choice>
    <mc:Fallback xmlns="">
      <p:transition spd="slow" advTm="4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838200" y="76200"/>
            <a:ext cx="7793037" cy="700087"/>
          </a:xfrm>
        </p:spPr>
        <p:txBody>
          <a:bodyPr/>
          <a:lstStyle/>
          <a:p>
            <a:pPr eaLnBrk="1" hangingPunct="1"/>
            <a:r>
              <a:rPr lang="en-US" dirty="0"/>
              <a:t>Business Construct:  </a:t>
            </a:r>
            <a:r>
              <a:rPr lang="en-US" sz="2000" dirty="0"/>
              <a:t>Specific, qualitative description</a:t>
            </a:r>
          </a:p>
        </p:txBody>
      </p:sp>
      <p:sp>
        <p:nvSpPr>
          <p:cNvPr id="25612" name="Slide Number Placeholder 11"/>
          <p:cNvSpPr>
            <a:spLocks noGrp="1"/>
          </p:cNvSpPr>
          <p:nvPr>
            <p:ph type="sldNum" sz="quarter" idx="4294967295"/>
          </p:nvPr>
        </p:nvSpPr>
        <p:spPr>
          <a:xfrm>
            <a:off x="8534400" y="6477000"/>
            <a:ext cx="609600" cy="304800"/>
          </a:xfrm>
          <a:prstGeom prst="rect">
            <a:avLst/>
          </a:prstGeom>
          <a:noFill/>
        </p:spPr>
        <p:txBody>
          <a:bodyPr/>
          <a:lstStyle/>
          <a:p>
            <a:fld id="{4E1C0608-5192-4C65-A697-6F413F309E8F}" type="slidenum">
              <a:rPr lang="en-US" smtClean="0"/>
              <a:pPr/>
              <a:t>20</a:t>
            </a:fld>
            <a:endParaRPr lang="en-US" dirty="0"/>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1605" b="3431"/>
          <a:stretch/>
        </p:blipFill>
        <p:spPr>
          <a:xfrm>
            <a:off x="688848" y="1104404"/>
            <a:ext cx="7235952" cy="5111729"/>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656691747"/>
      </p:ext>
    </p:extLst>
  </p:cSld>
  <p:clrMapOvr>
    <a:masterClrMapping/>
  </p:clrMapOvr>
  <mc:AlternateContent xmlns:mc="http://schemas.openxmlformats.org/markup-compatibility/2006" xmlns:p14="http://schemas.microsoft.com/office/powerpoint/2010/main">
    <mc:Choice Requires="p14">
      <p:transition spd="slow" p14:dur="2000" advTm="25574"/>
    </mc:Choice>
    <mc:Fallback xmlns="">
      <p:transition spd="slow" advTm="25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624" y="1423416"/>
            <a:ext cx="7656576" cy="4443984"/>
          </a:xfrm>
          <a:prstGeom prst="rect">
            <a:avLst/>
          </a:prstGeom>
        </p:spPr>
      </p:pic>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l="16182" t="5584" r="20500" b="10667"/>
          <a:stretch/>
        </p:blipFill>
        <p:spPr>
          <a:xfrm>
            <a:off x="242455" y="5047820"/>
            <a:ext cx="595745" cy="590980"/>
          </a:xfrm>
          <a:prstGeom prst="rect">
            <a:avLst/>
          </a:prstGeom>
        </p:spPr>
      </p:pic>
      <p:sp>
        <p:nvSpPr>
          <p:cNvPr id="16"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21</a:t>
            </a:fld>
            <a:endParaRPr lang="en-US" dirty="0"/>
          </a:p>
        </p:txBody>
      </p:sp>
      <p:sp>
        <p:nvSpPr>
          <p:cNvPr id="4" name="Title 3"/>
          <p:cNvSpPr>
            <a:spLocks noGrp="1"/>
          </p:cNvSpPr>
          <p:nvPr>
            <p:ph type="title"/>
          </p:nvPr>
        </p:nvSpPr>
        <p:spPr>
          <a:xfrm>
            <a:off x="1143000" y="76200"/>
            <a:ext cx="8001000" cy="838200"/>
          </a:xfrm>
        </p:spPr>
        <p:txBody>
          <a:bodyPr/>
          <a:lstStyle/>
          <a:p>
            <a:r>
              <a:rPr lang="en-US" sz="2800" dirty="0"/>
              <a:t>Business Design: </a:t>
            </a:r>
            <a:br>
              <a:rPr lang="en-US" sz="2800" dirty="0"/>
            </a:br>
            <a:r>
              <a:rPr lang="en-US" sz="2400" dirty="0"/>
              <a:t>Qualitative (only) description of the business</a:t>
            </a:r>
          </a:p>
        </p:txBody>
      </p:sp>
      <p:sp>
        <p:nvSpPr>
          <p:cNvPr id="20" name="Oval 19"/>
          <p:cNvSpPr>
            <a:spLocks noChangeAspect="1"/>
          </p:cNvSpPr>
          <p:nvPr/>
        </p:nvSpPr>
        <p:spPr bwMode="auto">
          <a:xfrm>
            <a:off x="1774825" y="2105168"/>
            <a:ext cx="1355327" cy="1355327"/>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799460199"/>
      </p:ext>
    </p:extLst>
  </p:cSld>
  <p:clrMapOvr>
    <a:masterClrMapping/>
  </p:clrMapOvr>
  <mc:AlternateContent xmlns:mc="http://schemas.openxmlformats.org/markup-compatibility/2006" xmlns:p14="http://schemas.microsoft.com/office/powerpoint/2010/main">
    <mc:Choice Requires="p14">
      <p:transition spd="slow" p14:dur="2000" advTm="18954"/>
    </mc:Choice>
    <mc:Fallback xmlns="">
      <p:transition spd="slow" advTm="18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838200" y="76200"/>
            <a:ext cx="7793037" cy="700087"/>
          </a:xfrm>
        </p:spPr>
        <p:txBody>
          <a:bodyPr/>
          <a:lstStyle/>
          <a:p>
            <a:pPr eaLnBrk="1" hangingPunct="1"/>
            <a:r>
              <a:rPr lang="en-US" sz="2800" dirty="0"/>
              <a:t>Business Design Output:  The Business Construct</a:t>
            </a:r>
            <a:endParaRPr lang="en-US" sz="1600" dirty="0"/>
          </a:p>
        </p:txBody>
      </p:sp>
      <p:sp>
        <p:nvSpPr>
          <p:cNvPr id="25612" name="Slide Number Placeholder 11"/>
          <p:cNvSpPr>
            <a:spLocks noGrp="1"/>
          </p:cNvSpPr>
          <p:nvPr>
            <p:ph type="sldNum" sz="quarter" idx="4294967295"/>
          </p:nvPr>
        </p:nvSpPr>
        <p:spPr>
          <a:xfrm>
            <a:off x="8534400" y="6477000"/>
            <a:ext cx="609600" cy="304800"/>
          </a:xfrm>
          <a:prstGeom prst="rect">
            <a:avLst/>
          </a:prstGeom>
          <a:noFill/>
        </p:spPr>
        <p:txBody>
          <a:bodyPr/>
          <a:lstStyle/>
          <a:p>
            <a:fld id="{4E1C0608-5192-4C65-A697-6F413F309E8F}" type="slidenum">
              <a:rPr lang="en-US" smtClean="0"/>
              <a:pPr/>
              <a:t>22</a:t>
            </a:fld>
            <a:endParaRPr lang="en-US" dirty="0"/>
          </a:p>
        </p:txBody>
      </p:sp>
      <p:pic>
        <p:nvPicPr>
          <p:cNvPr id="30" name="Picture 29"/>
          <p:cNvPicPr>
            <a:picLocks noChangeAspect="1"/>
          </p:cNvPicPr>
          <p:nvPr/>
        </p:nvPicPr>
        <p:blipFill rotWithShape="1">
          <a:blip r:embed="rId5">
            <a:extLst>
              <a:ext uri="{28A0092B-C50C-407E-A947-70E740481C1C}">
                <a14:useLocalDpi xmlns:a14="http://schemas.microsoft.com/office/drawing/2010/main" val="0"/>
              </a:ext>
            </a:extLst>
          </a:blip>
          <a:srcRect t="1605" b="3431"/>
          <a:stretch/>
        </p:blipFill>
        <p:spPr>
          <a:xfrm>
            <a:off x="688848" y="1104404"/>
            <a:ext cx="7235952" cy="5111729"/>
          </a:xfrm>
          <a:prstGeom prst="rect">
            <a:avLst/>
          </a:prstGeom>
        </p:spPr>
      </p:pic>
      <p:sp>
        <p:nvSpPr>
          <p:cNvPr id="2" name="TextBox 1"/>
          <p:cNvSpPr txBox="1"/>
          <p:nvPr/>
        </p:nvSpPr>
        <p:spPr>
          <a:xfrm>
            <a:off x="7673340" y="2743200"/>
            <a:ext cx="2331719" cy="307777"/>
          </a:xfrm>
          <a:prstGeom prst="rect">
            <a:avLst/>
          </a:prstGeom>
          <a:noFill/>
        </p:spPr>
        <p:txBody>
          <a:bodyPr wrap="square" rtlCol="0">
            <a:spAutoFit/>
          </a:bodyPr>
          <a:lstStyle/>
          <a:p>
            <a:r>
              <a:rPr lang="en-US" dirty="0"/>
              <a:t>(i.e. Need/Desire)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317181290"/>
      </p:ext>
    </p:extLst>
  </p:cSld>
  <p:clrMapOvr>
    <a:masterClrMapping/>
  </p:clrMapOvr>
  <mc:AlternateContent xmlns:mc="http://schemas.openxmlformats.org/markup-compatibility/2006" xmlns:p14="http://schemas.microsoft.com/office/powerpoint/2010/main">
    <mc:Choice Requires="p14">
      <p:transition spd="slow" p14:dur="2000" advTm="49364"/>
    </mc:Choice>
    <mc:Fallback xmlns="">
      <p:transition spd="slow" advTm="49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804" b="2815"/>
          <a:stretch/>
        </p:blipFill>
        <p:spPr>
          <a:xfrm>
            <a:off x="344424" y="1393372"/>
            <a:ext cx="8455152" cy="4855028"/>
          </a:xfrm>
          <a:prstGeom prst="rect">
            <a:avLst/>
          </a:prstGeom>
        </p:spPr>
      </p:pic>
      <p:sp>
        <p:nvSpPr>
          <p:cNvPr id="25602" name="Rectangle 2"/>
          <p:cNvSpPr>
            <a:spLocks noGrp="1" noChangeArrowheads="1"/>
          </p:cNvSpPr>
          <p:nvPr>
            <p:ph type="title"/>
          </p:nvPr>
        </p:nvSpPr>
        <p:spPr>
          <a:xfrm>
            <a:off x="980280" y="671512"/>
            <a:ext cx="8163719" cy="700088"/>
          </a:xfrm>
        </p:spPr>
        <p:txBody>
          <a:bodyPr/>
          <a:lstStyle/>
          <a:p>
            <a:pPr eaLnBrk="1" hangingPunct="1"/>
            <a:r>
              <a:rPr lang="en-US" sz="2800" dirty="0"/>
              <a:t>Zoom Out from the Business Construct </a:t>
            </a:r>
            <a:br>
              <a:rPr lang="en-US" sz="2800" dirty="0"/>
            </a:br>
            <a:r>
              <a:rPr lang="en-US" sz="2800" dirty="0"/>
              <a:t>for a broader perspective:</a:t>
            </a:r>
            <a:br>
              <a:rPr lang="en-US" sz="2800" dirty="0"/>
            </a:br>
            <a:r>
              <a:rPr lang="en-US" sz="2800" dirty="0"/>
              <a:t>    			This is Opportunity Identification</a:t>
            </a:r>
          </a:p>
        </p:txBody>
      </p:sp>
      <p:sp>
        <p:nvSpPr>
          <p:cNvPr id="25612" name="Slide Number Placeholder 11"/>
          <p:cNvSpPr>
            <a:spLocks noGrp="1"/>
          </p:cNvSpPr>
          <p:nvPr>
            <p:ph type="sldNum" sz="quarter" idx="4294967295"/>
          </p:nvPr>
        </p:nvSpPr>
        <p:spPr>
          <a:xfrm>
            <a:off x="8534400" y="6477000"/>
            <a:ext cx="609600" cy="304800"/>
          </a:xfrm>
          <a:prstGeom prst="rect">
            <a:avLst/>
          </a:prstGeom>
          <a:noFill/>
        </p:spPr>
        <p:txBody>
          <a:bodyPr/>
          <a:lstStyle/>
          <a:p>
            <a:fld id="{4E1C0608-5192-4C65-A697-6F413F309E8F}" type="slidenum">
              <a:rPr lang="en-US" smtClean="0"/>
              <a:pPr/>
              <a:t>23</a:t>
            </a:fld>
            <a:endParaRPr lang="en-US"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1000" y="61354"/>
            <a:ext cx="914402" cy="91440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876609874"/>
      </p:ext>
    </p:extLst>
  </p:cSld>
  <p:clrMapOvr>
    <a:masterClrMapping/>
  </p:clrMapOvr>
  <mc:AlternateContent xmlns:mc="http://schemas.openxmlformats.org/markup-compatibility/2006" xmlns:p14="http://schemas.microsoft.com/office/powerpoint/2010/main">
    <mc:Choice Requires="p14">
      <p:transition spd="slow" p14:dur="2000" advTm="166370"/>
    </mc:Choice>
    <mc:Fallback xmlns="">
      <p:transition spd="slow" advTm="166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624" y="1423416"/>
            <a:ext cx="7656576" cy="4443984"/>
          </a:xfrm>
          <a:prstGeom prst="rect">
            <a:avLst/>
          </a:prstGeom>
        </p:spPr>
      </p:pic>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l="16182" t="5584" r="20500" b="10667"/>
          <a:stretch/>
        </p:blipFill>
        <p:spPr>
          <a:xfrm>
            <a:off x="242455" y="5047820"/>
            <a:ext cx="595745" cy="590980"/>
          </a:xfrm>
          <a:prstGeom prst="rect">
            <a:avLst/>
          </a:prstGeom>
        </p:spPr>
      </p:pic>
      <p:sp>
        <p:nvSpPr>
          <p:cNvPr id="16"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24</a:t>
            </a:fld>
            <a:endParaRPr lang="en-US" dirty="0"/>
          </a:p>
        </p:txBody>
      </p:sp>
      <p:sp>
        <p:nvSpPr>
          <p:cNvPr id="4" name="Title 3"/>
          <p:cNvSpPr>
            <a:spLocks noGrp="1"/>
          </p:cNvSpPr>
          <p:nvPr>
            <p:ph type="title"/>
          </p:nvPr>
        </p:nvSpPr>
        <p:spPr>
          <a:xfrm>
            <a:off x="1143000" y="152400"/>
            <a:ext cx="8001000" cy="838200"/>
          </a:xfrm>
        </p:spPr>
        <p:txBody>
          <a:bodyPr/>
          <a:lstStyle/>
          <a:p>
            <a:r>
              <a:rPr lang="en-US" sz="2800" dirty="0"/>
              <a:t>Opportunity Identification: </a:t>
            </a:r>
            <a:br>
              <a:rPr lang="en-US" sz="2800" dirty="0"/>
            </a:br>
            <a:r>
              <a:rPr lang="en-US" sz="2000" dirty="0"/>
              <a:t>Broad, exploratory phase.  Grounded on organization’s capabilities.</a:t>
            </a:r>
          </a:p>
        </p:txBody>
      </p:sp>
      <p:sp>
        <p:nvSpPr>
          <p:cNvPr id="20" name="Oval 19"/>
          <p:cNvSpPr>
            <a:spLocks noChangeAspect="1"/>
          </p:cNvSpPr>
          <p:nvPr/>
        </p:nvSpPr>
        <p:spPr bwMode="auto">
          <a:xfrm>
            <a:off x="936171" y="3208274"/>
            <a:ext cx="1355327" cy="1355327"/>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231546391"/>
      </p:ext>
    </p:extLst>
  </p:cSld>
  <p:clrMapOvr>
    <a:masterClrMapping/>
  </p:clrMapOvr>
  <mc:AlternateContent xmlns:mc="http://schemas.openxmlformats.org/markup-compatibility/2006" xmlns:p14="http://schemas.microsoft.com/office/powerpoint/2010/main">
    <mc:Choice Requires="p14">
      <p:transition spd="slow" p14:dur="2000" advTm="6856"/>
    </mc:Choice>
    <mc:Fallback xmlns="">
      <p:transition spd="slow" advTm="6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915400" cy="808038"/>
          </a:xfrm>
        </p:spPr>
        <p:txBody>
          <a:bodyPr/>
          <a:lstStyle/>
          <a:p>
            <a:r>
              <a:rPr lang="en-US" sz="3200" dirty="0"/>
              <a:t>Moving Across the Arch’s Discovery Section…</a:t>
            </a:r>
          </a:p>
        </p:txBody>
      </p:sp>
      <p:sp>
        <p:nvSpPr>
          <p:cNvPr id="11"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25</a:t>
            </a:fld>
            <a:endParaRPr lang="en-US" dirty="0"/>
          </a:p>
        </p:txBody>
      </p:sp>
      <p:sp>
        <p:nvSpPr>
          <p:cNvPr id="17" name="TextBox 16"/>
          <p:cNvSpPr txBox="1"/>
          <p:nvPr/>
        </p:nvSpPr>
        <p:spPr>
          <a:xfrm>
            <a:off x="1520380" y="990600"/>
            <a:ext cx="7699820" cy="1077218"/>
          </a:xfrm>
          <a:prstGeom prst="rect">
            <a:avLst/>
          </a:prstGeom>
          <a:noFill/>
          <a:ln w="38100">
            <a:noFill/>
          </a:ln>
        </p:spPr>
        <p:txBody>
          <a:bodyPr wrap="square" rtlCol="0">
            <a:spAutoFit/>
          </a:bodyPr>
          <a:lstStyle/>
          <a:p>
            <a:r>
              <a:rPr lang="en-US" sz="3200" b="1" dirty="0">
                <a:solidFill>
                  <a:srgbClr val="3B4445"/>
                </a:solidFill>
              </a:rPr>
              <a:t>…Means Zooming In and Out (changing perspective and the amount of detail)</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400" y="2228088"/>
            <a:ext cx="5120640" cy="394411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910467983"/>
      </p:ext>
    </p:extLst>
  </p:cSld>
  <p:clrMapOvr>
    <a:masterClrMapping/>
  </p:clrMapOvr>
  <mc:AlternateContent xmlns:mc="http://schemas.openxmlformats.org/markup-compatibility/2006" xmlns:p14="http://schemas.microsoft.com/office/powerpoint/2010/main">
    <mc:Choice Requires="p14">
      <p:transition spd="slow" p14:dur="2000" advTm="70977"/>
    </mc:Choice>
    <mc:Fallback xmlns="">
      <p:transition spd="slow" advTm="70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Zooming in and out</a:t>
            </a:r>
          </a:p>
        </p:txBody>
      </p:sp>
      <p:sp>
        <p:nvSpPr>
          <p:cNvPr id="9" name="Content Placeholder 8"/>
          <p:cNvSpPr>
            <a:spLocks noGrp="1"/>
          </p:cNvSpPr>
          <p:nvPr>
            <p:ph idx="1"/>
          </p:nvPr>
        </p:nvSpPr>
        <p:spPr/>
        <p:txBody>
          <a:bodyPr/>
          <a:lstStyle/>
          <a:p>
            <a:r>
              <a:rPr lang="en-US" dirty="0"/>
              <a:t>Big Picture</a:t>
            </a:r>
          </a:p>
          <a:p>
            <a:pPr lvl="1"/>
            <a:r>
              <a:rPr lang="en-US" dirty="0"/>
              <a:t>Broad perspective (wide field of view)</a:t>
            </a:r>
          </a:p>
          <a:p>
            <a:pPr lvl="1"/>
            <a:r>
              <a:rPr lang="en-US" dirty="0"/>
              <a:t>Few details</a:t>
            </a:r>
          </a:p>
          <a:p>
            <a:endParaRPr lang="en-US" dirty="0"/>
          </a:p>
          <a:p>
            <a:endParaRPr lang="en-US" dirty="0"/>
          </a:p>
          <a:p>
            <a:r>
              <a:rPr lang="en-US" dirty="0"/>
              <a:t>Narrow perspective</a:t>
            </a:r>
          </a:p>
          <a:p>
            <a:pPr lvl="1"/>
            <a:r>
              <a:rPr lang="en-US" dirty="0"/>
              <a:t>Detailed examination (narrow field of view)</a:t>
            </a:r>
          </a:p>
          <a:p>
            <a:pPr lvl="1"/>
            <a:r>
              <a:rPr lang="en-US" dirty="0"/>
              <a:t>Many details, little perspective</a:t>
            </a:r>
          </a:p>
          <a:p>
            <a:pPr lvl="1"/>
            <a:endParaRPr lang="en-US" dirty="0"/>
          </a:p>
        </p:txBody>
      </p:sp>
      <p:sp>
        <p:nvSpPr>
          <p:cNvPr id="7" name="Slide Number Placeholder 6"/>
          <p:cNvSpPr>
            <a:spLocks noGrp="1"/>
          </p:cNvSpPr>
          <p:nvPr>
            <p:ph type="sldNum" sz="quarter" idx="10"/>
          </p:nvPr>
        </p:nvSpPr>
        <p:spPr/>
        <p:txBody>
          <a:bodyPr/>
          <a:lstStyle/>
          <a:p>
            <a:pPr>
              <a:defRPr/>
            </a:pPr>
            <a:fld id="{BC2CDD67-DA31-42AD-B6D5-87A3F5C4B1F1}" type="slidenum">
              <a:rPr lang="en-US" smtClean="0"/>
              <a:pPr>
                <a:defRPr/>
              </a:pPr>
              <a:t>26</a:t>
            </a:fld>
            <a:endParaRPr lang="en-US" dirty="0"/>
          </a:p>
        </p:txBody>
      </p:sp>
      <p:sp>
        <p:nvSpPr>
          <p:cNvPr id="6" name="TextBox 5"/>
          <p:cNvSpPr txBox="1"/>
          <p:nvPr/>
        </p:nvSpPr>
        <p:spPr>
          <a:xfrm>
            <a:off x="1524000" y="5489377"/>
            <a:ext cx="5195149" cy="523220"/>
          </a:xfrm>
          <a:prstGeom prst="rect">
            <a:avLst/>
          </a:prstGeom>
          <a:noFill/>
          <a:ln w="28575">
            <a:solidFill>
              <a:srgbClr val="FF0000"/>
            </a:solidFill>
          </a:ln>
        </p:spPr>
        <p:txBody>
          <a:bodyPr wrap="square" rtlCol="0">
            <a:spAutoFit/>
          </a:bodyPr>
          <a:lstStyle/>
          <a:p>
            <a:r>
              <a:rPr lang="en-US" dirty="0"/>
              <a:t>See Short Video Clip on Perspective:</a:t>
            </a:r>
          </a:p>
          <a:p>
            <a:r>
              <a:rPr lang="en-US" dirty="0"/>
              <a:t>http://www.ispot.tv/ad/7b6H/deutsche-bank-perspective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540472037"/>
      </p:ext>
    </p:extLst>
  </p:cSld>
  <p:clrMapOvr>
    <a:masterClrMapping/>
  </p:clrMapOvr>
  <mc:AlternateContent xmlns:mc="http://schemas.openxmlformats.org/markup-compatibility/2006" xmlns:p14="http://schemas.microsoft.com/office/powerpoint/2010/main">
    <mc:Choice Requires="p14">
      <p:transition spd="slow" p14:dur="2000" advTm="38413"/>
    </mc:Choice>
    <mc:Fallback xmlns="">
      <p:transition spd="slow" advTm="38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0280" y="109537"/>
            <a:ext cx="8239920" cy="700088"/>
          </a:xfrm>
        </p:spPr>
        <p:txBody>
          <a:bodyPr/>
          <a:lstStyle/>
          <a:p>
            <a:r>
              <a:rPr lang="en-029" dirty="0"/>
              <a:t>Changing Perspective: Zooming In and Out </a:t>
            </a:r>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27</a:t>
            </a:fld>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219200"/>
            <a:ext cx="841146" cy="82993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4769" y="5562600"/>
            <a:ext cx="583407" cy="58102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6600" y="3988981"/>
            <a:ext cx="1361938" cy="1181100"/>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b="6579"/>
          <a:stretch/>
        </p:blipFill>
        <p:spPr>
          <a:xfrm>
            <a:off x="1676400" y="2578395"/>
            <a:ext cx="1256119" cy="838200"/>
          </a:xfrm>
          <a:prstGeom prst="rect">
            <a:avLst/>
          </a:prstGeom>
        </p:spPr>
      </p:pic>
      <p:sp>
        <p:nvSpPr>
          <p:cNvPr id="10" name="TextBox 9"/>
          <p:cNvSpPr txBox="1"/>
          <p:nvPr/>
        </p:nvSpPr>
        <p:spPr>
          <a:xfrm>
            <a:off x="1437943" y="1403332"/>
            <a:ext cx="1494576" cy="461665"/>
          </a:xfrm>
          <a:prstGeom prst="rect">
            <a:avLst/>
          </a:prstGeom>
          <a:noFill/>
        </p:spPr>
        <p:txBody>
          <a:bodyPr wrap="none" rtlCol="0">
            <a:spAutoFit/>
          </a:bodyPr>
          <a:lstStyle/>
          <a:p>
            <a:r>
              <a:rPr lang="en-029" sz="2400" dirty="0"/>
              <a:t>The World</a:t>
            </a:r>
            <a:endParaRPr lang="en-US" sz="2400" dirty="0"/>
          </a:p>
        </p:txBody>
      </p:sp>
      <p:sp>
        <p:nvSpPr>
          <p:cNvPr id="12" name="TextBox 11"/>
          <p:cNvSpPr txBox="1"/>
          <p:nvPr/>
        </p:nvSpPr>
        <p:spPr>
          <a:xfrm>
            <a:off x="3276600" y="2766662"/>
            <a:ext cx="1508746" cy="461665"/>
          </a:xfrm>
          <a:prstGeom prst="rect">
            <a:avLst/>
          </a:prstGeom>
          <a:noFill/>
        </p:spPr>
        <p:txBody>
          <a:bodyPr wrap="none" rtlCol="0">
            <a:spAutoFit/>
          </a:bodyPr>
          <a:lstStyle/>
          <a:p>
            <a:r>
              <a:rPr lang="en-029" sz="2400" dirty="0"/>
              <a:t>The Forest</a:t>
            </a:r>
            <a:endParaRPr lang="en-US" sz="2400" dirty="0"/>
          </a:p>
        </p:txBody>
      </p:sp>
      <p:sp>
        <p:nvSpPr>
          <p:cNvPr id="13" name="TextBox 12"/>
          <p:cNvSpPr txBox="1"/>
          <p:nvPr/>
        </p:nvSpPr>
        <p:spPr>
          <a:xfrm>
            <a:off x="4933699" y="4348698"/>
            <a:ext cx="1285545" cy="461665"/>
          </a:xfrm>
          <a:prstGeom prst="rect">
            <a:avLst/>
          </a:prstGeom>
          <a:noFill/>
        </p:spPr>
        <p:txBody>
          <a:bodyPr wrap="none" rtlCol="0">
            <a:spAutoFit/>
          </a:bodyPr>
          <a:lstStyle/>
          <a:p>
            <a:r>
              <a:rPr lang="en-029" sz="2400" dirty="0"/>
              <a:t>The Tree</a:t>
            </a:r>
            <a:endParaRPr lang="en-US" sz="2400" dirty="0"/>
          </a:p>
        </p:txBody>
      </p:sp>
      <p:sp>
        <p:nvSpPr>
          <p:cNvPr id="14" name="TextBox 13"/>
          <p:cNvSpPr txBox="1"/>
          <p:nvPr/>
        </p:nvSpPr>
        <p:spPr>
          <a:xfrm>
            <a:off x="6400800" y="5622279"/>
            <a:ext cx="1301959" cy="461665"/>
          </a:xfrm>
          <a:prstGeom prst="rect">
            <a:avLst/>
          </a:prstGeom>
          <a:noFill/>
        </p:spPr>
        <p:txBody>
          <a:bodyPr wrap="none" rtlCol="0">
            <a:spAutoFit/>
          </a:bodyPr>
          <a:lstStyle/>
          <a:p>
            <a:r>
              <a:rPr lang="en-029" sz="2400" dirty="0"/>
              <a:t>The Leaf</a:t>
            </a:r>
            <a:endParaRPr lang="en-US" sz="2400" dirty="0"/>
          </a:p>
        </p:txBody>
      </p:sp>
      <p:cxnSp>
        <p:nvCxnSpPr>
          <p:cNvPr id="16" name="Straight Arrow Connector 15"/>
          <p:cNvCxnSpPr/>
          <p:nvPr/>
        </p:nvCxnSpPr>
        <p:spPr bwMode="auto">
          <a:xfrm>
            <a:off x="4081289" y="1403332"/>
            <a:ext cx="4224511" cy="4159268"/>
          </a:xfrm>
          <a:prstGeom prst="straightConnector1">
            <a:avLst/>
          </a:prstGeom>
          <a:solidFill>
            <a:schemeClr val="accent1"/>
          </a:solidFill>
          <a:ln w="57150" cap="flat" cmpd="sng" algn="ctr">
            <a:solidFill>
              <a:schemeClr val="tx1"/>
            </a:solidFill>
            <a:prstDash val="solid"/>
            <a:round/>
            <a:headEnd type="triangle" w="med" len="med"/>
            <a:tailEnd type="triangle" w="med" len="med"/>
          </a:ln>
          <a:effectLst/>
        </p:spPr>
      </p:cxnSp>
      <p:sp>
        <p:nvSpPr>
          <p:cNvPr id="20" name="TextBox 19"/>
          <p:cNvSpPr txBox="1"/>
          <p:nvPr/>
        </p:nvSpPr>
        <p:spPr>
          <a:xfrm rot="2700000">
            <a:off x="5109134" y="3043661"/>
            <a:ext cx="2286000" cy="369332"/>
          </a:xfrm>
          <a:prstGeom prst="rect">
            <a:avLst/>
          </a:prstGeom>
          <a:noFill/>
        </p:spPr>
        <p:txBody>
          <a:bodyPr wrap="square" rtlCol="0">
            <a:spAutoFit/>
          </a:bodyPr>
          <a:lstStyle/>
          <a:p>
            <a:r>
              <a:rPr lang="en-029" sz="1800" b="1" dirty="0"/>
              <a:t>Zooming In/Out</a:t>
            </a:r>
            <a:endParaRPr lang="en-US" sz="1800" b="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69725332"/>
      </p:ext>
    </p:extLst>
  </p:cSld>
  <p:clrMapOvr>
    <a:masterClrMapping/>
  </p:clrMapOvr>
  <mc:AlternateContent xmlns:mc="http://schemas.openxmlformats.org/markup-compatibility/2006" xmlns:p14="http://schemas.microsoft.com/office/powerpoint/2010/main">
    <mc:Choice Requires="p14">
      <p:transition spd="slow" p14:dur="2000" advTm="16093"/>
    </mc:Choice>
    <mc:Fallback xmlns="">
      <p:transition spd="slow" advTm="16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029" dirty="0"/>
              <a:t>Discussion</a:t>
            </a:r>
            <a:endParaRPr lang="en-US" dirty="0"/>
          </a:p>
        </p:txBody>
      </p:sp>
      <p:sp>
        <p:nvSpPr>
          <p:cNvPr id="6" name="Subtitle 5"/>
          <p:cNvSpPr>
            <a:spLocks noGrp="1"/>
          </p:cNvSpPr>
          <p:nvPr>
            <p:ph type="subTitle" idx="1"/>
          </p:nvPr>
        </p:nvSpPr>
        <p:spPr/>
        <p:txBody>
          <a:bodyPr/>
          <a:lstStyle/>
          <a:p>
            <a:r>
              <a:rPr lang="en-029" dirty="0"/>
              <a:t>E-mail me:</a:t>
            </a:r>
          </a:p>
          <a:p>
            <a:pPr marL="342900" indent="-342900">
              <a:buFont typeface="Arial" panose="020B0604020202020204" pitchFamily="34" charset="0"/>
              <a:buChar char="•"/>
            </a:pPr>
            <a:r>
              <a:rPr lang="en-029" dirty="0">
                <a:hlinkClick r:id="rId4"/>
              </a:rPr>
              <a:t>Tfaley@uvi.edu</a:t>
            </a:r>
            <a:endParaRPr lang="en-029" dirty="0"/>
          </a:p>
          <a:p>
            <a:pPr marL="342900" indent="-342900">
              <a:buFont typeface="Arial" panose="020B0604020202020204" pitchFamily="34" charset="0"/>
              <a:buChar char="•"/>
            </a:pPr>
            <a:r>
              <a:rPr lang="en-029" dirty="0"/>
              <a:t>Remember to put “ENT 205” in the “Subject Line” of the e-mail</a:t>
            </a:r>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28</a:t>
            </a:fld>
            <a:endParaRPr lang="en-US" dirty="0"/>
          </a:p>
        </p:txBody>
      </p:sp>
      <p:pic>
        <p:nvPicPr>
          <p:cNvPr id="3" name="Audio 2">
            <a:hlinkClick r:id="" action="ppaction://media"/>
            <a:extLst>
              <a:ext uri="{FF2B5EF4-FFF2-40B4-BE49-F238E27FC236}">
                <a16:creationId xmlns:a16="http://schemas.microsoft.com/office/drawing/2014/main" id="{697C4B7C-86B6-4BE4-82D8-86FBE2DCD8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979390089"/>
      </p:ext>
    </p:extLst>
  </p:cSld>
  <p:clrMapOvr>
    <a:masterClrMapping/>
  </p:clrMapOvr>
  <mc:AlternateContent xmlns:mc="http://schemas.openxmlformats.org/markup-compatibility/2006">
    <mc:Choice xmlns:p14="http://schemas.microsoft.com/office/powerpoint/2010/main" Requires="p14">
      <p:transition spd="slow" p14:dur="2000" advTm="20297"/>
    </mc:Choice>
    <mc:Fallback>
      <p:transition spd="slow" advTm="20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We need more entrepreneurs….</a:t>
            </a:r>
          </a:p>
        </p:txBody>
      </p:sp>
      <p:sp>
        <p:nvSpPr>
          <p:cNvPr id="3" name="Content Placeholder 2"/>
          <p:cNvSpPr>
            <a:spLocks noGrp="1"/>
          </p:cNvSpPr>
          <p:nvPr>
            <p:ph idx="1"/>
          </p:nvPr>
        </p:nvSpPr>
        <p:spPr/>
        <p:txBody>
          <a:bodyPr/>
          <a:lstStyle/>
          <a:p>
            <a:pPr marL="0" indent="0">
              <a:buNone/>
            </a:pPr>
            <a:r>
              <a:rPr lang="en-US" dirty="0"/>
              <a:t>People that can:</a:t>
            </a:r>
          </a:p>
          <a:p>
            <a:r>
              <a:rPr lang="en-US" dirty="0"/>
              <a:t>Identify emerging opportunities (and threats)</a:t>
            </a:r>
          </a:p>
          <a:p>
            <a:r>
              <a:rPr lang="en-US" dirty="0"/>
              <a:t>Formulate innovative business solutions around those opportunities</a:t>
            </a:r>
          </a:p>
          <a:p>
            <a:r>
              <a:rPr lang="en-US" dirty="0"/>
              <a:t>Assess the feasibility of new businesses</a:t>
            </a:r>
          </a:p>
          <a:p>
            <a:r>
              <a:rPr lang="en-US" dirty="0"/>
              <a:t>Develop actionable plans from disparate and incomplete information</a:t>
            </a:r>
          </a:p>
          <a:p>
            <a:r>
              <a:rPr lang="en-US" dirty="0"/>
              <a:t>Identify, align, and acquire the necessary resources to power the plan forward</a:t>
            </a:r>
          </a:p>
          <a:p>
            <a:r>
              <a:rPr lang="en-US" dirty="0"/>
              <a:t>Drive accelerated growth</a:t>
            </a:r>
          </a:p>
        </p:txBody>
      </p:sp>
      <p:sp>
        <p:nvSpPr>
          <p:cNvPr id="6"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3</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348960881"/>
      </p:ext>
    </p:extLst>
  </p:cSld>
  <p:clrMapOvr>
    <a:masterClrMapping/>
  </p:clrMapOvr>
  <mc:AlternateContent xmlns:mc="http://schemas.openxmlformats.org/markup-compatibility/2006" xmlns:p14="http://schemas.microsoft.com/office/powerpoint/2010/main">
    <mc:Choice Requires="p14">
      <p:transition spd="slow" p14:dur="2000" advTm="117232"/>
    </mc:Choice>
    <mc:Fallback xmlns="">
      <p:transition spd="slow" advTm="117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a:t>
            </a:r>
          </a:p>
        </p:txBody>
      </p:sp>
      <p:sp>
        <p:nvSpPr>
          <p:cNvPr id="3" name="Content Placeholder 2"/>
          <p:cNvSpPr>
            <a:spLocks noGrp="1"/>
          </p:cNvSpPr>
          <p:nvPr>
            <p:ph idx="1"/>
          </p:nvPr>
        </p:nvSpPr>
        <p:spPr/>
        <p:txBody>
          <a:bodyPr/>
          <a:lstStyle/>
          <a:p>
            <a:r>
              <a:rPr lang="en-US" dirty="0"/>
              <a:t>How do you develop these entrepreneurs?</a:t>
            </a:r>
          </a:p>
          <a:p>
            <a:endParaRPr lang="en-US" dirty="0"/>
          </a:p>
          <a:p>
            <a:r>
              <a:rPr lang="en-US" dirty="0"/>
              <a:t>Especially when you do not currently have a vibrant entrepreneurial ecosystem?</a:t>
            </a:r>
          </a:p>
          <a:p>
            <a:endParaRPr lang="en-US" dirty="0"/>
          </a:p>
          <a:p>
            <a:r>
              <a:rPr lang="en-US" dirty="0"/>
              <a:t>It’s a confusing landscape out there…</a:t>
            </a:r>
          </a:p>
          <a:p>
            <a:pPr marL="0" indent="0">
              <a:buNone/>
            </a:pPr>
            <a:r>
              <a:rPr lang="en-US" dirty="0"/>
              <a:t>     		… that desperately needs some clarity!</a:t>
            </a:r>
          </a:p>
        </p:txBody>
      </p:sp>
      <p:sp>
        <p:nvSpPr>
          <p:cNvPr id="5"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4</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300988741"/>
      </p:ext>
    </p:extLst>
  </p:cSld>
  <p:clrMapOvr>
    <a:masterClrMapping/>
  </p:clrMapOvr>
  <mc:AlternateContent xmlns:mc="http://schemas.openxmlformats.org/markup-compatibility/2006" xmlns:p14="http://schemas.microsoft.com/office/powerpoint/2010/main">
    <mc:Choice Requires="p14">
      <p:transition spd="slow" p14:dur="2000" advTm="47318"/>
    </mc:Choice>
    <mc:Fallback xmlns="">
      <p:transition spd="slow" advTm="47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t="18621" b="10050"/>
          <a:stretch/>
        </p:blipFill>
        <p:spPr>
          <a:xfrm>
            <a:off x="1045437" y="1024759"/>
            <a:ext cx="7139151" cy="5092262"/>
          </a:xfrm>
          <a:prstGeom prst="rect">
            <a:avLst/>
          </a:prstGeom>
        </p:spPr>
      </p:pic>
      <p:sp>
        <p:nvSpPr>
          <p:cNvPr id="2" name="Title 1"/>
          <p:cNvSpPr>
            <a:spLocks noGrp="1"/>
          </p:cNvSpPr>
          <p:nvPr>
            <p:ph type="title"/>
          </p:nvPr>
        </p:nvSpPr>
        <p:spPr>
          <a:xfrm>
            <a:off x="1008505" y="152400"/>
            <a:ext cx="7793038" cy="700088"/>
          </a:xfrm>
        </p:spPr>
        <p:txBody>
          <a:bodyPr/>
          <a:lstStyle/>
          <a:p>
            <a:r>
              <a:rPr lang="en-US" dirty="0">
                <a:solidFill>
                  <a:schemeClr val="tx1"/>
                </a:solidFill>
              </a:rPr>
              <a:t>Revealing the...</a:t>
            </a:r>
          </a:p>
        </p:txBody>
      </p:sp>
      <p:sp>
        <p:nvSpPr>
          <p:cNvPr id="5" name="TextBox 4"/>
          <p:cNvSpPr txBox="1"/>
          <p:nvPr/>
        </p:nvSpPr>
        <p:spPr>
          <a:xfrm rot="173183">
            <a:off x="3037253" y="4157474"/>
            <a:ext cx="2297424" cy="400110"/>
          </a:xfrm>
          <a:prstGeom prst="rect">
            <a:avLst/>
          </a:prstGeom>
          <a:noFill/>
        </p:spPr>
        <p:txBody>
          <a:bodyPr wrap="none" rtlCol="0">
            <a:spAutoFit/>
          </a:bodyPr>
          <a:lstStyle/>
          <a:p>
            <a:r>
              <a:rPr lang="en-US" sz="2000" dirty="0">
                <a:solidFill>
                  <a:schemeClr val="accent2">
                    <a:lumMod val="75000"/>
                  </a:schemeClr>
                </a:solidFill>
              </a:rPr>
              <a:t>Customer Discovery</a:t>
            </a:r>
          </a:p>
        </p:txBody>
      </p:sp>
      <p:sp>
        <p:nvSpPr>
          <p:cNvPr id="6" name="TextBox 5"/>
          <p:cNvSpPr txBox="1"/>
          <p:nvPr/>
        </p:nvSpPr>
        <p:spPr>
          <a:xfrm rot="21152770">
            <a:off x="1783247" y="2164383"/>
            <a:ext cx="2424318" cy="523220"/>
          </a:xfrm>
          <a:prstGeom prst="rect">
            <a:avLst/>
          </a:prstGeom>
          <a:noFill/>
        </p:spPr>
        <p:txBody>
          <a:bodyPr wrap="none" rtlCol="0">
            <a:spAutoFit/>
          </a:bodyPr>
          <a:lstStyle/>
          <a:p>
            <a:r>
              <a:rPr lang="en-US" sz="2800" dirty="0">
                <a:solidFill>
                  <a:srgbClr val="00B050"/>
                </a:solidFill>
              </a:rPr>
              <a:t>Venture Capital</a:t>
            </a:r>
          </a:p>
        </p:txBody>
      </p:sp>
      <p:sp>
        <p:nvSpPr>
          <p:cNvPr id="7" name="TextBox 6"/>
          <p:cNvSpPr txBox="1"/>
          <p:nvPr/>
        </p:nvSpPr>
        <p:spPr>
          <a:xfrm rot="16200000">
            <a:off x="4446090" y="4714063"/>
            <a:ext cx="1279517" cy="830997"/>
          </a:xfrm>
          <a:prstGeom prst="rect">
            <a:avLst/>
          </a:prstGeom>
          <a:noFill/>
        </p:spPr>
        <p:txBody>
          <a:bodyPr wrap="none" rtlCol="0">
            <a:spAutoFit/>
          </a:bodyPr>
          <a:lstStyle/>
          <a:p>
            <a:pPr algn="ctr"/>
            <a:r>
              <a:rPr lang="en-US" sz="2400" dirty="0"/>
              <a:t>Business</a:t>
            </a:r>
          </a:p>
          <a:p>
            <a:pPr algn="ctr"/>
            <a:r>
              <a:rPr lang="en-US" sz="2400" dirty="0"/>
              <a:t>Plan</a:t>
            </a:r>
          </a:p>
        </p:txBody>
      </p:sp>
      <p:sp>
        <p:nvSpPr>
          <p:cNvPr id="8" name="TextBox 7"/>
          <p:cNvSpPr txBox="1"/>
          <p:nvPr/>
        </p:nvSpPr>
        <p:spPr>
          <a:xfrm rot="16370046">
            <a:off x="2051980" y="4644485"/>
            <a:ext cx="1279516" cy="830997"/>
          </a:xfrm>
          <a:prstGeom prst="rect">
            <a:avLst/>
          </a:prstGeom>
          <a:noFill/>
        </p:spPr>
        <p:txBody>
          <a:bodyPr wrap="none" rtlCol="0">
            <a:spAutoFit/>
          </a:bodyPr>
          <a:lstStyle/>
          <a:p>
            <a:pPr algn="ctr"/>
            <a:r>
              <a:rPr lang="en-US" sz="2400" dirty="0"/>
              <a:t>Business</a:t>
            </a:r>
          </a:p>
          <a:p>
            <a:pPr algn="ctr"/>
            <a:r>
              <a:rPr lang="en-US" sz="2400" dirty="0"/>
              <a:t>Model</a:t>
            </a:r>
          </a:p>
        </p:txBody>
      </p:sp>
      <p:sp>
        <p:nvSpPr>
          <p:cNvPr id="9" name="TextBox 8"/>
          <p:cNvSpPr txBox="1"/>
          <p:nvPr/>
        </p:nvSpPr>
        <p:spPr>
          <a:xfrm rot="2605474">
            <a:off x="1490187" y="3070354"/>
            <a:ext cx="1529586" cy="954107"/>
          </a:xfrm>
          <a:prstGeom prst="rect">
            <a:avLst/>
          </a:prstGeom>
          <a:noFill/>
        </p:spPr>
        <p:txBody>
          <a:bodyPr wrap="none" rtlCol="0">
            <a:spAutoFit/>
          </a:bodyPr>
          <a:lstStyle/>
          <a:p>
            <a:pPr algn="ctr"/>
            <a:r>
              <a:rPr lang="en-US" sz="2800" dirty="0">
                <a:solidFill>
                  <a:schemeClr val="tx2"/>
                </a:solidFill>
              </a:rPr>
              <a:t>Team</a:t>
            </a:r>
          </a:p>
          <a:p>
            <a:pPr algn="ctr"/>
            <a:r>
              <a:rPr lang="en-US" sz="2800" dirty="0">
                <a:solidFill>
                  <a:schemeClr val="tx2"/>
                </a:solidFill>
              </a:rPr>
              <a:t>Building </a:t>
            </a:r>
          </a:p>
        </p:txBody>
      </p:sp>
      <p:sp>
        <p:nvSpPr>
          <p:cNvPr id="10" name="TextBox 9"/>
          <p:cNvSpPr txBox="1"/>
          <p:nvPr/>
        </p:nvSpPr>
        <p:spPr>
          <a:xfrm rot="16200000">
            <a:off x="988657" y="3836872"/>
            <a:ext cx="671979" cy="369332"/>
          </a:xfrm>
          <a:prstGeom prst="rect">
            <a:avLst/>
          </a:prstGeom>
          <a:noFill/>
        </p:spPr>
        <p:txBody>
          <a:bodyPr wrap="none" rtlCol="0">
            <a:spAutoFit/>
          </a:bodyPr>
          <a:lstStyle/>
          <a:p>
            <a:r>
              <a:rPr lang="en-US" sz="1800" dirty="0">
                <a:solidFill>
                  <a:srgbClr val="D15B05"/>
                </a:solidFill>
              </a:rPr>
              <a:t>Ideas</a:t>
            </a:r>
          </a:p>
        </p:txBody>
      </p:sp>
      <p:sp>
        <p:nvSpPr>
          <p:cNvPr id="11" name="TextBox 10"/>
          <p:cNvSpPr txBox="1"/>
          <p:nvPr/>
        </p:nvSpPr>
        <p:spPr>
          <a:xfrm rot="2757450">
            <a:off x="6248414" y="3861459"/>
            <a:ext cx="1370888" cy="369332"/>
          </a:xfrm>
          <a:prstGeom prst="rect">
            <a:avLst/>
          </a:prstGeom>
          <a:noFill/>
        </p:spPr>
        <p:txBody>
          <a:bodyPr wrap="none" rtlCol="0">
            <a:spAutoFit/>
          </a:bodyPr>
          <a:lstStyle/>
          <a:p>
            <a:r>
              <a:rPr lang="en-US" sz="1800" dirty="0">
                <a:solidFill>
                  <a:schemeClr val="tx2">
                    <a:lumMod val="60000"/>
                    <a:lumOff val="40000"/>
                  </a:schemeClr>
                </a:solidFill>
              </a:rPr>
              <a:t>Lean Startup</a:t>
            </a:r>
          </a:p>
        </p:txBody>
      </p:sp>
      <p:sp>
        <p:nvSpPr>
          <p:cNvPr id="12" name="TextBox 11"/>
          <p:cNvSpPr txBox="1"/>
          <p:nvPr/>
        </p:nvSpPr>
        <p:spPr>
          <a:xfrm>
            <a:off x="5085849" y="1632466"/>
            <a:ext cx="1289327" cy="400110"/>
          </a:xfrm>
          <a:prstGeom prst="rect">
            <a:avLst/>
          </a:prstGeom>
          <a:noFill/>
        </p:spPr>
        <p:txBody>
          <a:bodyPr wrap="none" rtlCol="0">
            <a:spAutoFit/>
          </a:bodyPr>
          <a:lstStyle/>
          <a:p>
            <a:r>
              <a:rPr lang="en-US" sz="2000" b="1" dirty="0">
                <a:solidFill>
                  <a:srgbClr val="FF0000"/>
                </a:solidFill>
              </a:rPr>
              <a:t>Creativity</a:t>
            </a:r>
          </a:p>
        </p:txBody>
      </p:sp>
      <p:sp>
        <p:nvSpPr>
          <p:cNvPr id="13" name="TextBox 12"/>
          <p:cNvSpPr txBox="1"/>
          <p:nvPr/>
        </p:nvSpPr>
        <p:spPr>
          <a:xfrm>
            <a:off x="2948537" y="2927846"/>
            <a:ext cx="1282723" cy="523220"/>
          </a:xfrm>
          <a:prstGeom prst="rect">
            <a:avLst/>
          </a:prstGeom>
          <a:noFill/>
        </p:spPr>
        <p:txBody>
          <a:bodyPr wrap="none" rtlCol="0">
            <a:spAutoFit/>
          </a:bodyPr>
          <a:lstStyle/>
          <a:p>
            <a:r>
              <a:rPr lang="en-US" sz="2800" dirty="0"/>
              <a:t>Growth</a:t>
            </a:r>
          </a:p>
        </p:txBody>
      </p:sp>
      <p:sp>
        <p:nvSpPr>
          <p:cNvPr id="14" name="TextBox 13"/>
          <p:cNvSpPr txBox="1"/>
          <p:nvPr/>
        </p:nvSpPr>
        <p:spPr>
          <a:xfrm>
            <a:off x="5990493" y="2618600"/>
            <a:ext cx="1414170" cy="830997"/>
          </a:xfrm>
          <a:prstGeom prst="rect">
            <a:avLst/>
          </a:prstGeom>
          <a:noFill/>
        </p:spPr>
        <p:txBody>
          <a:bodyPr wrap="none" rtlCol="0">
            <a:spAutoFit/>
          </a:bodyPr>
          <a:lstStyle/>
          <a:p>
            <a:pPr algn="ctr"/>
            <a:r>
              <a:rPr lang="en-US" sz="2400" dirty="0">
                <a:solidFill>
                  <a:srgbClr val="00B050"/>
                </a:solidFill>
              </a:rPr>
              <a:t>Corporate</a:t>
            </a:r>
          </a:p>
          <a:p>
            <a:pPr algn="ctr"/>
            <a:r>
              <a:rPr lang="en-US" sz="2400" dirty="0">
                <a:solidFill>
                  <a:srgbClr val="00B050"/>
                </a:solidFill>
              </a:rPr>
              <a:t>Renewal</a:t>
            </a:r>
          </a:p>
        </p:txBody>
      </p:sp>
      <p:sp>
        <p:nvSpPr>
          <p:cNvPr id="16" name="TextBox 15"/>
          <p:cNvSpPr txBox="1"/>
          <p:nvPr/>
        </p:nvSpPr>
        <p:spPr>
          <a:xfrm rot="17971281">
            <a:off x="5847547" y="4527649"/>
            <a:ext cx="954107" cy="369332"/>
          </a:xfrm>
          <a:prstGeom prst="rect">
            <a:avLst/>
          </a:prstGeom>
          <a:noFill/>
        </p:spPr>
        <p:txBody>
          <a:bodyPr wrap="none" rtlCol="0">
            <a:spAutoFit/>
          </a:bodyPr>
          <a:lstStyle/>
          <a:p>
            <a:r>
              <a:rPr lang="en-US" sz="1800" dirty="0">
                <a:solidFill>
                  <a:srgbClr val="00B050"/>
                </a:solidFill>
              </a:rPr>
              <a:t>Pitching</a:t>
            </a:r>
          </a:p>
        </p:txBody>
      </p:sp>
      <p:sp>
        <p:nvSpPr>
          <p:cNvPr id="17" name="TextBox 16"/>
          <p:cNvSpPr txBox="1"/>
          <p:nvPr/>
        </p:nvSpPr>
        <p:spPr>
          <a:xfrm>
            <a:off x="4805553" y="2219980"/>
            <a:ext cx="1739579" cy="523220"/>
          </a:xfrm>
          <a:prstGeom prst="rect">
            <a:avLst/>
          </a:prstGeom>
          <a:noFill/>
        </p:spPr>
        <p:txBody>
          <a:bodyPr wrap="none" rtlCol="0">
            <a:spAutoFit/>
          </a:bodyPr>
          <a:lstStyle/>
          <a:p>
            <a:r>
              <a:rPr lang="en-US" sz="2800" dirty="0">
                <a:solidFill>
                  <a:srgbClr val="6600CC"/>
                </a:solidFill>
              </a:rPr>
              <a:t>Innovation</a:t>
            </a:r>
          </a:p>
        </p:txBody>
      </p:sp>
      <p:sp>
        <p:nvSpPr>
          <p:cNvPr id="18" name="TextBox 17"/>
          <p:cNvSpPr txBox="1"/>
          <p:nvPr/>
        </p:nvSpPr>
        <p:spPr>
          <a:xfrm rot="2597194">
            <a:off x="6207532" y="2078443"/>
            <a:ext cx="1165704" cy="400110"/>
          </a:xfrm>
          <a:prstGeom prst="rect">
            <a:avLst/>
          </a:prstGeom>
          <a:noFill/>
        </p:spPr>
        <p:txBody>
          <a:bodyPr wrap="none" rtlCol="0">
            <a:spAutoFit/>
          </a:bodyPr>
          <a:lstStyle/>
          <a:p>
            <a:r>
              <a:rPr lang="en-US" sz="2000" dirty="0"/>
              <a:t>Invention</a:t>
            </a:r>
          </a:p>
        </p:txBody>
      </p:sp>
      <p:sp>
        <p:nvSpPr>
          <p:cNvPr id="19" name="TextBox 18"/>
          <p:cNvSpPr txBox="1"/>
          <p:nvPr/>
        </p:nvSpPr>
        <p:spPr>
          <a:xfrm>
            <a:off x="2719178" y="3593294"/>
            <a:ext cx="2682145" cy="523220"/>
          </a:xfrm>
          <a:prstGeom prst="rect">
            <a:avLst/>
          </a:prstGeom>
          <a:noFill/>
        </p:spPr>
        <p:txBody>
          <a:bodyPr wrap="none" rtlCol="0">
            <a:spAutoFit/>
          </a:bodyPr>
          <a:lstStyle/>
          <a:p>
            <a:r>
              <a:rPr lang="en-US" sz="2800" dirty="0">
                <a:solidFill>
                  <a:srgbClr val="C00000"/>
                </a:solidFill>
              </a:rPr>
              <a:t>Core Capabilities</a:t>
            </a:r>
          </a:p>
        </p:txBody>
      </p:sp>
      <p:sp>
        <p:nvSpPr>
          <p:cNvPr id="20" name="TextBox 19"/>
          <p:cNvSpPr txBox="1"/>
          <p:nvPr/>
        </p:nvSpPr>
        <p:spPr>
          <a:xfrm>
            <a:off x="4177462" y="206157"/>
            <a:ext cx="4814138" cy="646331"/>
          </a:xfrm>
          <a:prstGeom prst="rect">
            <a:avLst/>
          </a:prstGeom>
          <a:noFill/>
        </p:spPr>
        <p:txBody>
          <a:bodyPr wrap="none" rtlCol="0">
            <a:spAutoFit/>
          </a:bodyPr>
          <a:lstStyle/>
          <a:p>
            <a:r>
              <a:rPr lang="en-US" sz="3600" dirty="0">
                <a:solidFill>
                  <a:schemeClr val="bg1"/>
                </a:solidFill>
              </a:rPr>
              <a:t>Entrepreneurial Elephant</a:t>
            </a:r>
          </a:p>
        </p:txBody>
      </p:sp>
      <p:sp>
        <p:nvSpPr>
          <p:cNvPr id="21"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5</a:t>
            </a:fld>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524602048"/>
      </p:ext>
    </p:extLst>
  </p:cSld>
  <p:clrMapOvr>
    <a:masterClrMapping/>
  </p:clrMapOvr>
  <mc:AlternateContent xmlns:mc="http://schemas.openxmlformats.org/markup-compatibility/2006" xmlns:p14="http://schemas.microsoft.com/office/powerpoint/2010/main">
    <mc:Choice Requires="p14">
      <p:transition spd="slow" p14:dur="2000" advTm="64233"/>
    </mc:Choice>
    <mc:Fallback xmlns="">
      <p:transition spd="slow" advTm="64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style.rotation</p:attrName>
                                        </p:attrNameLst>
                                      </p:cBhvr>
                                      <p:tavLst>
                                        <p:tav tm="0">
                                          <p:val>
                                            <p:fltVal val="90"/>
                                          </p:val>
                                        </p:tav>
                                        <p:tav tm="100000">
                                          <p:val>
                                            <p:fltVal val="0"/>
                                          </p:val>
                                        </p:tav>
                                      </p:tavLst>
                                    </p:anim>
                                    <p:animEffect transition="in" filter="fade">
                                      <p:cBhvr>
                                        <p:cTn id="14" dur="1000"/>
                                        <p:tgtEl>
                                          <p:spTgt spid="9"/>
                                        </p:tgtEl>
                                      </p:cBhvr>
                                    </p:animEffect>
                                  </p:childTnLst>
                                </p:cTn>
                              </p:par>
                            </p:childTnLst>
                          </p:cTn>
                        </p:par>
                        <p:par>
                          <p:cTn id="15" fill="hold">
                            <p:stCondLst>
                              <p:cond delay="1000"/>
                            </p:stCondLst>
                            <p:childTnLst>
                              <p:par>
                                <p:cTn id="16" presetID="45" presetClass="entr" presetSubtype="0" fill="hold" grpId="0" nodeType="afterEffect">
                                  <p:stCondLst>
                                    <p:cond delay="25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anim calcmode="lin" valueType="num">
                                      <p:cBhvr>
                                        <p:cTn id="19" dur="500" fill="hold"/>
                                        <p:tgtEl>
                                          <p:spTgt spid="13"/>
                                        </p:tgtEl>
                                        <p:attrNameLst>
                                          <p:attrName>ppt_w</p:attrName>
                                        </p:attrNameLst>
                                      </p:cBhvr>
                                      <p:tavLst>
                                        <p:tav tm="0" fmla="#ppt_w*sin(2.5*pi*$)">
                                          <p:val>
                                            <p:fltVal val="0"/>
                                          </p:val>
                                        </p:tav>
                                        <p:tav tm="100000">
                                          <p:val>
                                            <p:fltVal val="1"/>
                                          </p:val>
                                        </p:tav>
                                      </p:tavLst>
                                    </p:anim>
                                    <p:anim calcmode="lin" valueType="num">
                                      <p:cBhvr>
                                        <p:cTn id="20" dur="500" fill="hold"/>
                                        <p:tgtEl>
                                          <p:spTgt spid="13"/>
                                        </p:tgtEl>
                                        <p:attrNameLst>
                                          <p:attrName>ppt_h</p:attrName>
                                        </p:attrNameLst>
                                      </p:cBhvr>
                                      <p:tavLst>
                                        <p:tav tm="0">
                                          <p:val>
                                            <p:strVal val="#ppt_h"/>
                                          </p:val>
                                        </p:tav>
                                        <p:tav tm="100000">
                                          <p:val>
                                            <p:strVal val="#ppt_h"/>
                                          </p:val>
                                        </p:tav>
                                      </p:tavLst>
                                    </p:anim>
                                  </p:childTnLst>
                                </p:cTn>
                              </p:par>
                            </p:childTnLst>
                          </p:cTn>
                        </p:par>
                        <p:par>
                          <p:cTn id="21" fill="hold">
                            <p:stCondLst>
                              <p:cond delay="1750"/>
                            </p:stCondLst>
                            <p:childTnLst>
                              <p:par>
                                <p:cTn id="22" presetID="31" presetClass="entr" presetSubtype="0" fill="hold" grpId="0" nodeType="afterEffect">
                                  <p:stCondLst>
                                    <p:cond delay="25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 calcmode="lin" valueType="num">
                                      <p:cBhvr>
                                        <p:cTn id="26" dur="500" fill="hold"/>
                                        <p:tgtEl>
                                          <p:spTgt spid="6"/>
                                        </p:tgtEl>
                                        <p:attrNameLst>
                                          <p:attrName>style.rotation</p:attrName>
                                        </p:attrNameLst>
                                      </p:cBhvr>
                                      <p:tavLst>
                                        <p:tav tm="0">
                                          <p:val>
                                            <p:fltVal val="90"/>
                                          </p:val>
                                        </p:tav>
                                        <p:tav tm="100000">
                                          <p:val>
                                            <p:fltVal val="0"/>
                                          </p:val>
                                        </p:tav>
                                      </p:tavLst>
                                    </p:anim>
                                    <p:animEffect transition="in" filter="fade">
                                      <p:cBhvr>
                                        <p:cTn id="27" dur="500"/>
                                        <p:tgtEl>
                                          <p:spTgt spid="6"/>
                                        </p:tgtEl>
                                      </p:cBhvr>
                                    </p:animEffect>
                                  </p:childTnLst>
                                </p:cTn>
                              </p:par>
                            </p:childTnLst>
                          </p:cTn>
                        </p:par>
                        <p:par>
                          <p:cTn id="28" fill="hold">
                            <p:stCondLst>
                              <p:cond delay="2500"/>
                            </p:stCondLst>
                            <p:childTnLst>
                              <p:par>
                                <p:cTn id="29" presetID="26"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145">
                                          <p:stCondLst>
                                            <p:cond delay="0"/>
                                          </p:stCondLst>
                                        </p:cTn>
                                        <p:tgtEl>
                                          <p:spTgt spid="18"/>
                                        </p:tgtEl>
                                      </p:cBhvr>
                                    </p:animEffect>
                                    <p:anim calcmode="lin" valueType="num">
                                      <p:cBhvr>
                                        <p:cTn id="32" dur="455"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3"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4"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35"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36"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37" dur="6">
                                          <p:stCondLst>
                                            <p:cond delay="162"/>
                                          </p:stCondLst>
                                        </p:cTn>
                                        <p:tgtEl>
                                          <p:spTgt spid="18"/>
                                        </p:tgtEl>
                                      </p:cBhvr>
                                      <p:to x="100000" y="60000"/>
                                    </p:animScale>
                                    <p:animScale>
                                      <p:cBhvr>
                                        <p:cTn id="38" dur="41" decel="50000">
                                          <p:stCondLst>
                                            <p:cond delay="169"/>
                                          </p:stCondLst>
                                        </p:cTn>
                                        <p:tgtEl>
                                          <p:spTgt spid="18"/>
                                        </p:tgtEl>
                                      </p:cBhvr>
                                      <p:to x="100000" y="100000"/>
                                    </p:animScale>
                                    <p:animScale>
                                      <p:cBhvr>
                                        <p:cTn id="39" dur="6">
                                          <p:stCondLst>
                                            <p:cond delay="328"/>
                                          </p:stCondLst>
                                        </p:cTn>
                                        <p:tgtEl>
                                          <p:spTgt spid="18"/>
                                        </p:tgtEl>
                                      </p:cBhvr>
                                      <p:to x="100000" y="80000"/>
                                    </p:animScale>
                                    <p:animScale>
                                      <p:cBhvr>
                                        <p:cTn id="40" dur="41" decel="50000">
                                          <p:stCondLst>
                                            <p:cond delay="334"/>
                                          </p:stCondLst>
                                        </p:cTn>
                                        <p:tgtEl>
                                          <p:spTgt spid="18"/>
                                        </p:tgtEl>
                                      </p:cBhvr>
                                      <p:to x="100000" y="100000"/>
                                    </p:animScale>
                                    <p:animScale>
                                      <p:cBhvr>
                                        <p:cTn id="41" dur="6">
                                          <p:stCondLst>
                                            <p:cond delay="410"/>
                                          </p:stCondLst>
                                        </p:cTn>
                                        <p:tgtEl>
                                          <p:spTgt spid="18"/>
                                        </p:tgtEl>
                                      </p:cBhvr>
                                      <p:to x="100000" y="90000"/>
                                    </p:animScale>
                                    <p:animScale>
                                      <p:cBhvr>
                                        <p:cTn id="42" dur="41" decel="50000">
                                          <p:stCondLst>
                                            <p:cond delay="417"/>
                                          </p:stCondLst>
                                        </p:cTn>
                                        <p:tgtEl>
                                          <p:spTgt spid="18"/>
                                        </p:tgtEl>
                                      </p:cBhvr>
                                      <p:to x="100000" y="100000"/>
                                    </p:animScale>
                                    <p:animScale>
                                      <p:cBhvr>
                                        <p:cTn id="43" dur="6">
                                          <p:stCondLst>
                                            <p:cond delay="452"/>
                                          </p:stCondLst>
                                        </p:cTn>
                                        <p:tgtEl>
                                          <p:spTgt spid="18"/>
                                        </p:tgtEl>
                                      </p:cBhvr>
                                      <p:to x="100000" y="95000"/>
                                    </p:animScale>
                                    <p:animScale>
                                      <p:cBhvr>
                                        <p:cTn id="44" dur="41" decel="50000">
                                          <p:stCondLst>
                                            <p:cond delay="458"/>
                                          </p:stCondLst>
                                        </p:cTn>
                                        <p:tgtEl>
                                          <p:spTgt spid="18"/>
                                        </p:tgtEl>
                                      </p:cBhvr>
                                      <p:to x="100000" y="100000"/>
                                    </p:animScale>
                                  </p:childTnLst>
                                </p:cTn>
                              </p:par>
                            </p:childTnLst>
                          </p:cTn>
                        </p:par>
                        <p:par>
                          <p:cTn id="45" fill="hold">
                            <p:stCondLst>
                              <p:cond delay="3000"/>
                            </p:stCondLst>
                            <p:childTnLst>
                              <p:par>
                                <p:cTn id="46" presetID="45" presetClass="entr" presetSubtype="0"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anim calcmode="lin" valueType="num">
                                      <p:cBhvr>
                                        <p:cTn id="49" dur="500" fill="hold"/>
                                        <p:tgtEl>
                                          <p:spTgt spid="17"/>
                                        </p:tgtEl>
                                        <p:attrNameLst>
                                          <p:attrName>ppt_w</p:attrName>
                                        </p:attrNameLst>
                                      </p:cBhvr>
                                      <p:tavLst>
                                        <p:tav tm="0" fmla="#ppt_w*sin(2.5*pi*$)">
                                          <p:val>
                                            <p:fltVal val="0"/>
                                          </p:val>
                                        </p:tav>
                                        <p:tav tm="100000">
                                          <p:val>
                                            <p:fltVal val="1"/>
                                          </p:val>
                                        </p:tav>
                                      </p:tavLst>
                                    </p:anim>
                                    <p:anim calcmode="lin" valueType="num">
                                      <p:cBhvr>
                                        <p:cTn id="50" dur="500" fill="hold"/>
                                        <p:tgtEl>
                                          <p:spTgt spid="17"/>
                                        </p:tgtEl>
                                        <p:attrNameLst>
                                          <p:attrName>ppt_h</p:attrName>
                                        </p:attrNameLst>
                                      </p:cBhvr>
                                      <p:tavLst>
                                        <p:tav tm="0">
                                          <p:val>
                                            <p:strVal val="#ppt_h"/>
                                          </p:val>
                                        </p:tav>
                                        <p:tav tm="100000">
                                          <p:val>
                                            <p:strVal val="#ppt_h"/>
                                          </p:val>
                                        </p:tav>
                                      </p:tavLst>
                                    </p:anim>
                                  </p:childTnLst>
                                </p:cTn>
                              </p:par>
                            </p:childTnLst>
                          </p:cTn>
                        </p:par>
                        <p:par>
                          <p:cTn id="51" fill="hold">
                            <p:stCondLst>
                              <p:cond delay="3500"/>
                            </p:stCondLst>
                            <p:childTnLst>
                              <p:par>
                                <p:cTn id="52" presetID="42" presetClass="entr" presetSubtype="0" fill="hold" grpId="0" nodeType="afterEffect">
                                  <p:stCondLst>
                                    <p:cond delay="25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anim calcmode="lin" valueType="num">
                                      <p:cBhvr>
                                        <p:cTn id="55" dur="500" fill="hold"/>
                                        <p:tgtEl>
                                          <p:spTgt spid="14"/>
                                        </p:tgtEl>
                                        <p:attrNameLst>
                                          <p:attrName>ppt_x</p:attrName>
                                        </p:attrNameLst>
                                      </p:cBhvr>
                                      <p:tavLst>
                                        <p:tav tm="0">
                                          <p:val>
                                            <p:strVal val="#ppt_x"/>
                                          </p:val>
                                        </p:tav>
                                        <p:tav tm="100000">
                                          <p:val>
                                            <p:strVal val="#ppt_x"/>
                                          </p:val>
                                        </p:tav>
                                      </p:tavLst>
                                    </p:anim>
                                    <p:anim calcmode="lin" valueType="num">
                                      <p:cBhvr>
                                        <p:cTn id="56" dur="500" fill="hold"/>
                                        <p:tgtEl>
                                          <p:spTgt spid="14"/>
                                        </p:tgtEl>
                                        <p:attrNameLst>
                                          <p:attrName>ppt_y</p:attrName>
                                        </p:attrNameLst>
                                      </p:cBhvr>
                                      <p:tavLst>
                                        <p:tav tm="0">
                                          <p:val>
                                            <p:strVal val="#ppt_y+.1"/>
                                          </p:val>
                                        </p:tav>
                                        <p:tav tm="100000">
                                          <p:val>
                                            <p:strVal val="#ppt_y"/>
                                          </p:val>
                                        </p:tav>
                                      </p:tavLst>
                                    </p:anim>
                                  </p:childTnLst>
                                </p:cTn>
                              </p:par>
                            </p:childTnLst>
                          </p:cTn>
                        </p:par>
                        <p:par>
                          <p:cTn id="57" fill="hold">
                            <p:stCondLst>
                              <p:cond delay="4250"/>
                            </p:stCondLst>
                            <p:childTnLst>
                              <p:par>
                                <p:cTn id="58" presetID="45" presetClass="entr" presetSubtype="0" fill="hold" grpId="0" nodeType="after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anim calcmode="lin" valueType="num">
                                      <p:cBhvr>
                                        <p:cTn id="61" dur="500" fill="hold"/>
                                        <p:tgtEl>
                                          <p:spTgt spid="8"/>
                                        </p:tgtEl>
                                        <p:attrNameLst>
                                          <p:attrName>ppt_w</p:attrName>
                                        </p:attrNameLst>
                                      </p:cBhvr>
                                      <p:tavLst>
                                        <p:tav tm="0" fmla="#ppt_w*sin(2.5*pi*$)">
                                          <p:val>
                                            <p:fltVal val="0"/>
                                          </p:val>
                                        </p:tav>
                                        <p:tav tm="100000">
                                          <p:val>
                                            <p:fltVal val="1"/>
                                          </p:val>
                                        </p:tav>
                                      </p:tavLst>
                                    </p:anim>
                                    <p:anim calcmode="lin" valueType="num">
                                      <p:cBhvr>
                                        <p:cTn id="62" dur="500" fill="hold"/>
                                        <p:tgtEl>
                                          <p:spTgt spid="8"/>
                                        </p:tgtEl>
                                        <p:attrNameLst>
                                          <p:attrName>ppt_h</p:attrName>
                                        </p:attrNameLst>
                                      </p:cBhvr>
                                      <p:tavLst>
                                        <p:tav tm="0">
                                          <p:val>
                                            <p:strVal val="#ppt_h"/>
                                          </p:val>
                                        </p:tav>
                                        <p:tav tm="100000">
                                          <p:val>
                                            <p:strVal val="#ppt_h"/>
                                          </p:val>
                                        </p:tav>
                                      </p:tavLst>
                                    </p:anim>
                                  </p:childTnLst>
                                </p:cTn>
                              </p:par>
                            </p:childTnLst>
                          </p:cTn>
                        </p:par>
                        <p:par>
                          <p:cTn id="63" fill="hold">
                            <p:stCondLst>
                              <p:cond delay="4750"/>
                            </p:stCondLst>
                            <p:childTnLst>
                              <p:par>
                                <p:cTn id="64" presetID="31" presetClass="entr" presetSubtype="0"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 calcmode="lin" valueType="num">
                                      <p:cBhvr>
                                        <p:cTn id="66" dur="500" fill="hold"/>
                                        <p:tgtEl>
                                          <p:spTgt spid="7"/>
                                        </p:tgtEl>
                                        <p:attrNameLst>
                                          <p:attrName>ppt_w</p:attrName>
                                        </p:attrNameLst>
                                      </p:cBhvr>
                                      <p:tavLst>
                                        <p:tav tm="0">
                                          <p:val>
                                            <p:fltVal val="0"/>
                                          </p:val>
                                        </p:tav>
                                        <p:tav tm="100000">
                                          <p:val>
                                            <p:strVal val="#ppt_w"/>
                                          </p:val>
                                        </p:tav>
                                      </p:tavLst>
                                    </p:anim>
                                    <p:anim calcmode="lin" valueType="num">
                                      <p:cBhvr>
                                        <p:cTn id="67" dur="500" fill="hold"/>
                                        <p:tgtEl>
                                          <p:spTgt spid="7"/>
                                        </p:tgtEl>
                                        <p:attrNameLst>
                                          <p:attrName>ppt_h</p:attrName>
                                        </p:attrNameLst>
                                      </p:cBhvr>
                                      <p:tavLst>
                                        <p:tav tm="0">
                                          <p:val>
                                            <p:fltVal val="0"/>
                                          </p:val>
                                        </p:tav>
                                        <p:tav tm="100000">
                                          <p:val>
                                            <p:strVal val="#ppt_h"/>
                                          </p:val>
                                        </p:tav>
                                      </p:tavLst>
                                    </p:anim>
                                    <p:anim calcmode="lin" valueType="num">
                                      <p:cBhvr>
                                        <p:cTn id="68" dur="500" fill="hold"/>
                                        <p:tgtEl>
                                          <p:spTgt spid="7"/>
                                        </p:tgtEl>
                                        <p:attrNameLst>
                                          <p:attrName>style.rotation</p:attrName>
                                        </p:attrNameLst>
                                      </p:cBhvr>
                                      <p:tavLst>
                                        <p:tav tm="0">
                                          <p:val>
                                            <p:fltVal val="90"/>
                                          </p:val>
                                        </p:tav>
                                        <p:tav tm="100000">
                                          <p:val>
                                            <p:fltVal val="0"/>
                                          </p:val>
                                        </p:tav>
                                      </p:tavLst>
                                    </p:anim>
                                    <p:animEffect transition="in" filter="fade">
                                      <p:cBhvr>
                                        <p:cTn id="69" dur="500"/>
                                        <p:tgtEl>
                                          <p:spTgt spid="7"/>
                                        </p:tgtEl>
                                      </p:cBhvr>
                                    </p:animEffect>
                                  </p:childTnLst>
                                </p:cTn>
                              </p:par>
                            </p:childTnLst>
                          </p:cTn>
                        </p:par>
                        <p:par>
                          <p:cTn id="70" fill="hold">
                            <p:stCondLst>
                              <p:cond delay="5250"/>
                            </p:stCondLst>
                            <p:childTnLst>
                              <p:par>
                                <p:cTn id="71" presetID="16" presetClass="entr" presetSubtype="21" fill="hold" grpId="0" nodeType="after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barn(inVertical)">
                                      <p:cBhvr>
                                        <p:cTn id="73" dur="500"/>
                                        <p:tgtEl>
                                          <p:spTgt spid="5"/>
                                        </p:tgtEl>
                                      </p:cBhvr>
                                    </p:animEffect>
                                  </p:childTnLst>
                                </p:cTn>
                              </p:par>
                            </p:childTnLst>
                          </p:cTn>
                        </p:par>
                        <p:par>
                          <p:cTn id="74" fill="hold">
                            <p:stCondLst>
                              <p:cond delay="5750"/>
                            </p:stCondLst>
                            <p:childTnLst>
                              <p:par>
                                <p:cTn id="75" presetID="26" presetClass="entr" presetSubtype="0" fill="hold" grpId="0" nodeType="after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wipe(down)">
                                      <p:cBhvr>
                                        <p:cTn id="77" dur="145">
                                          <p:stCondLst>
                                            <p:cond delay="0"/>
                                          </p:stCondLst>
                                        </p:cTn>
                                        <p:tgtEl>
                                          <p:spTgt spid="10"/>
                                        </p:tgtEl>
                                      </p:cBhvr>
                                    </p:animEffect>
                                    <p:anim calcmode="lin" valueType="num">
                                      <p:cBhvr>
                                        <p:cTn id="78" dur="455"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79"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80"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81"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82"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83" dur="6">
                                          <p:stCondLst>
                                            <p:cond delay="162"/>
                                          </p:stCondLst>
                                        </p:cTn>
                                        <p:tgtEl>
                                          <p:spTgt spid="10"/>
                                        </p:tgtEl>
                                      </p:cBhvr>
                                      <p:to x="100000" y="60000"/>
                                    </p:animScale>
                                    <p:animScale>
                                      <p:cBhvr>
                                        <p:cTn id="84" dur="41" decel="50000">
                                          <p:stCondLst>
                                            <p:cond delay="169"/>
                                          </p:stCondLst>
                                        </p:cTn>
                                        <p:tgtEl>
                                          <p:spTgt spid="10"/>
                                        </p:tgtEl>
                                      </p:cBhvr>
                                      <p:to x="100000" y="100000"/>
                                    </p:animScale>
                                    <p:animScale>
                                      <p:cBhvr>
                                        <p:cTn id="85" dur="6">
                                          <p:stCondLst>
                                            <p:cond delay="328"/>
                                          </p:stCondLst>
                                        </p:cTn>
                                        <p:tgtEl>
                                          <p:spTgt spid="10"/>
                                        </p:tgtEl>
                                      </p:cBhvr>
                                      <p:to x="100000" y="80000"/>
                                    </p:animScale>
                                    <p:animScale>
                                      <p:cBhvr>
                                        <p:cTn id="86" dur="41" decel="50000">
                                          <p:stCondLst>
                                            <p:cond delay="334"/>
                                          </p:stCondLst>
                                        </p:cTn>
                                        <p:tgtEl>
                                          <p:spTgt spid="10"/>
                                        </p:tgtEl>
                                      </p:cBhvr>
                                      <p:to x="100000" y="100000"/>
                                    </p:animScale>
                                    <p:animScale>
                                      <p:cBhvr>
                                        <p:cTn id="87" dur="6">
                                          <p:stCondLst>
                                            <p:cond delay="410"/>
                                          </p:stCondLst>
                                        </p:cTn>
                                        <p:tgtEl>
                                          <p:spTgt spid="10"/>
                                        </p:tgtEl>
                                      </p:cBhvr>
                                      <p:to x="100000" y="90000"/>
                                    </p:animScale>
                                    <p:animScale>
                                      <p:cBhvr>
                                        <p:cTn id="88" dur="41" decel="50000">
                                          <p:stCondLst>
                                            <p:cond delay="417"/>
                                          </p:stCondLst>
                                        </p:cTn>
                                        <p:tgtEl>
                                          <p:spTgt spid="10"/>
                                        </p:tgtEl>
                                      </p:cBhvr>
                                      <p:to x="100000" y="100000"/>
                                    </p:animScale>
                                    <p:animScale>
                                      <p:cBhvr>
                                        <p:cTn id="89" dur="6">
                                          <p:stCondLst>
                                            <p:cond delay="452"/>
                                          </p:stCondLst>
                                        </p:cTn>
                                        <p:tgtEl>
                                          <p:spTgt spid="10"/>
                                        </p:tgtEl>
                                      </p:cBhvr>
                                      <p:to x="100000" y="95000"/>
                                    </p:animScale>
                                    <p:animScale>
                                      <p:cBhvr>
                                        <p:cTn id="90" dur="41" decel="50000">
                                          <p:stCondLst>
                                            <p:cond delay="458"/>
                                          </p:stCondLst>
                                        </p:cTn>
                                        <p:tgtEl>
                                          <p:spTgt spid="10"/>
                                        </p:tgtEl>
                                      </p:cBhvr>
                                      <p:to x="100000" y="100000"/>
                                    </p:animScale>
                                  </p:childTnLst>
                                </p:cTn>
                              </p:par>
                            </p:childTnLst>
                          </p:cTn>
                        </p:par>
                        <p:par>
                          <p:cTn id="91" fill="hold">
                            <p:stCondLst>
                              <p:cond delay="6250"/>
                            </p:stCondLst>
                            <p:childTnLst>
                              <p:par>
                                <p:cTn id="92" presetID="53" presetClass="entr" presetSubtype="16" fill="hold" grpId="0" nodeType="afterEffect">
                                  <p:stCondLst>
                                    <p:cond delay="250"/>
                                  </p:stCondLst>
                                  <p:childTnLst>
                                    <p:set>
                                      <p:cBhvr>
                                        <p:cTn id="93" dur="1" fill="hold">
                                          <p:stCondLst>
                                            <p:cond delay="0"/>
                                          </p:stCondLst>
                                        </p:cTn>
                                        <p:tgtEl>
                                          <p:spTgt spid="12"/>
                                        </p:tgtEl>
                                        <p:attrNameLst>
                                          <p:attrName>style.visibility</p:attrName>
                                        </p:attrNameLst>
                                      </p:cBhvr>
                                      <p:to>
                                        <p:strVal val="visible"/>
                                      </p:to>
                                    </p:set>
                                    <p:anim calcmode="lin" valueType="num">
                                      <p:cBhvr>
                                        <p:cTn id="94" dur="500" fill="hold"/>
                                        <p:tgtEl>
                                          <p:spTgt spid="12"/>
                                        </p:tgtEl>
                                        <p:attrNameLst>
                                          <p:attrName>ppt_w</p:attrName>
                                        </p:attrNameLst>
                                      </p:cBhvr>
                                      <p:tavLst>
                                        <p:tav tm="0">
                                          <p:val>
                                            <p:fltVal val="0"/>
                                          </p:val>
                                        </p:tav>
                                        <p:tav tm="100000">
                                          <p:val>
                                            <p:strVal val="#ppt_w"/>
                                          </p:val>
                                        </p:tav>
                                      </p:tavLst>
                                    </p:anim>
                                    <p:anim calcmode="lin" valueType="num">
                                      <p:cBhvr>
                                        <p:cTn id="95" dur="500" fill="hold"/>
                                        <p:tgtEl>
                                          <p:spTgt spid="12"/>
                                        </p:tgtEl>
                                        <p:attrNameLst>
                                          <p:attrName>ppt_h</p:attrName>
                                        </p:attrNameLst>
                                      </p:cBhvr>
                                      <p:tavLst>
                                        <p:tav tm="0">
                                          <p:val>
                                            <p:fltVal val="0"/>
                                          </p:val>
                                        </p:tav>
                                        <p:tav tm="100000">
                                          <p:val>
                                            <p:strVal val="#ppt_h"/>
                                          </p:val>
                                        </p:tav>
                                      </p:tavLst>
                                    </p:anim>
                                    <p:animEffect transition="in" filter="fade">
                                      <p:cBhvr>
                                        <p:cTn id="96" dur="500"/>
                                        <p:tgtEl>
                                          <p:spTgt spid="12"/>
                                        </p:tgtEl>
                                      </p:cBhvr>
                                    </p:animEffect>
                                  </p:childTnLst>
                                </p:cTn>
                              </p:par>
                            </p:childTnLst>
                          </p:cTn>
                        </p:par>
                        <p:par>
                          <p:cTn id="97" fill="hold">
                            <p:stCondLst>
                              <p:cond delay="7000"/>
                            </p:stCondLst>
                            <p:childTnLst>
                              <p:par>
                                <p:cTn id="98" presetID="2" presetClass="entr" presetSubtype="4" fill="hold" grpId="0" nodeType="afterEffect">
                                  <p:stCondLst>
                                    <p:cond delay="250"/>
                                  </p:stCondLst>
                                  <p:childTnLst>
                                    <p:set>
                                      <p:cBhvr>
                                        <p:cTn id="99" dur="1" fill="hold">
                                          <p:stCondLst>
                                            <p:cond delay="0"/>
                                          </p:stCondLst>
                                        </p:cTn>
                                        <p:tgtEl>
                                          <p:spTgt spid="16"/>
                                        </p:tgtEl>
                                        <p:attrNameLst>
                                          <p:attrName>style.visibility</p:attrName>
                                        </p:attrNameLst>
                                      </p:cBhvr>
                                      <p:to>
                                        <p:strVal val="visible"/>
                                      </p:to>
                                    </p:set>
                                    <p:anim calcmode="lin" valueType="num">
                                      <p:cBhvr additive="base">
                                        <p:cTn id="100" dur="500" fill="hold"/>
                                        <p:tgtEl>
                                          <p:spTgt spid="16"/>
                                        </p:tgtEl>
                                        <p:attrNameLst>
                                          <p:attrName>ppt_x</p:attrName>
                                        </p:attrNameLst>
                                      </p:cBhvr>
                                      <p:tavLst>
                                        <p:tav tm="0">
                                          <p:val>
                                            <p:strVal val="#ppt_x"/>
                                          </p:val>
                                        </p:tav>
                                        <p:tav tm="100000">
                                          <p:val>
                                            <p:strVal val="#ppt_x"/>
                                          </p:val>
                                        </p:tav>
                                      </p:tavLst>
                                    </p:anim>
                                    <p:anim calcmode="lin" valueType="num">
                                      <p:cBhvr additive="base">
                                        <p:cTn id="101" dur="500" fill="hold"/>
                                        <p:tgtEl>
                                          <p:spTgt spid="16"/>
                                        </p:tgtEl>
                                        <p:attrNameLst>
                                          <p:attrName>ppt_y</p:attrName>
                                        </p:attrNameLst>
                                      </p:cBhvr>
                                      <p:tavLst>
                                        <p:tav tm="0">
                                          <p:val>
                                            <p:strVal val="1+#ppt_h/2"/>
                                          </p:val>
                                        </p:tav>
                                        <p:tav tm="100000">
                                          <p:val>
                                            <p:strVal val="#ppt_y"/>
                                          </p:val>
                                        </p:tav>
                                      </p:tavLst>
                                    </p:anim>
                                  </p:childTnLst>
                                </p:cTn>
                              </p:par>
                            </p:childTnLst>
                          </p:cTn>
                        </p:par>
                        <p:par>
                          <p:cTn id="102" fill="hold">
                            <p:stCondLst>
                              <p:cond delay="7750"/>
                            </p:stCondLst>
                            <p:childTnLst>
                              <p:par>
                                <p:cTn id="103" presetID="14" presetClass="entr" presetSubtype="10" fill="hold" grpId="0" nodeType="afterEffect">
                                  <p:stCondLst>
                                    <p:cond delay="250"/>
                                  </p:stCondLst>
                                  <p:childTnLst>
                                    <p:set>
                                      <p:cBhvr>
                                        <p:cTn id="104" dur="1" fill="hold">
                                          <p:stCondLst>
                                            <p:cond delay="0"/>
                                          </p:stCondLst>
                                        </p:cTn>
                                        <p:tgtEl>
                                          <p:spTgt spid="11"/>
                                        </p:tgtEl>
                                        <p:attrNameLst>
                                          <p:attrName>style.visibility</p:attrName>
                                        </p:attrNameLst>
                                      </p:cBhvr>
                                      <p:to>
                                        <p:strVal val="visible"/>
                                      </p:to>
                                    </p:set>
                                    <p:animEffect transition="in" filter="randombar(horizontal)">
                                      <p:cBhvr>
                                        <p:cTn id="105" dur="500"/>
                                        <p:tgtEl>
                                          <p:spTgt spid="11"/>
                                        </p:tgtEl>
                                      </p:cBhvr>
                                    </p:animEffect>
                                  </p:childTnLst>
                                </p:cTn>
                              </p:par>
                            </p:childTnLst>
                          </p:cTn>
                        </p:par>
                        <p:par>
                          <p:cTn id="106" fill="hold">
                            <p:stCondLst>
                              <p:cond delay="8500"/>
                            </p:stCondLst>
                            <p:childTnLst>
                              <p:par>
                                <p:cTn id="107" presetID="31" presetClass="entr" presetSubtype="0" fill="hold" grpId="0" nodeType="afterEffect">
                                  <p:stCondLst>
                                    <p:cond delay="250"/>
                                  </p:stCondLst>
                                  <p:childTnLst>
                                    <p:set>
                                      <p:cBhvr>
                                        <p:cTn id="108" dur="1" fill="hold">
                                          <p:stCondLst>
                                            <p:cond delay="0"/>
                                          </p:stCondLst>
                                        </p:cTn>
                                        <p:tgtEl>
                                          <p:spTgt spid="19"/>
                                        </p:tgtEl>
                                        <p:attrNameLst>
                                          <p:attrName>style.visibility</p:attrName>
                                        </p:attrNameLst>
                                      </p:cBhvr>
                                      <p:to>
                                        <p:strVal val="visible"/>
                                      </p:to>
                                    </p:set>
                                    <p:anim calcmode="lin" valueType="num">
                                      <p:cBhvr>
                                        <p:cTn id="109" dur="500" fill="hold"/>
                                        <p:tgtEl>
                                          <p:spTgt spid="19"/>
                                        </p:tgtEl>
                                        <p:attrNameLst>
                                          <p:attrName>ppt_w</p:attrName>
                                        </p:attrNameLst>
                                      </p:cBhvr>
                                      <p:tavLst>
                                        <p:tav tm="0">
                                          <p:val>
                                            <p:fltVal val="0"/>
                                          </p:val>
                                        </p:tav>
                                        <p:tav tm="100000">
                                          <p:val>
                                            <p:strVal val="#ppt_w"/>
                                          </p:val>
                                        </p:tav>
                                      </p:tavLst>
                                    </p:anim>
                                    <p:anim calcmode="lin" valueType="num">
                                      <p:cBhvr>
                                        <p:cTn id="110" dur="500" fill="hold"/>
                                        <p:tgtEl>
                                          <p:spTgt spid="19"/>
                                        </p:tgtEl>
                                        <p:attrNameLst>
                                          <p:attrName>ppt_h</p:attrName>
                                        </p:attrNameLst>
                                      </p:cBhvr>
                                      <p:tavLst>
                                        <p:tav tm="0">
                                          <p:val>
                                            <p:fltVal val="0"/>
                                          </p:val>
                                        </p:tav>
                                        <p:tav tm="100000">
                                          <p:val>
                                            <p:strVal val="#ppt_h"/>
                                          </p:val>
                                        </p:tav>
                                      </p:tavLst>
                                    </p:anim>
                                    <p:anim calcmode="lin" valueType="num">
                                      <p:cBhvr>
                                        <p:cTn id="111" dur="500" fill="hold"/>
                                        <p:tgtEl>
                                          <p:spTgt spid="19"/>
                                        </p:tgtEl>
                                        <p:attrNameLst>
                                          <p:attrName>style.rotation</p:attrName>
                                        </p:attrNameLst>
                                      </p:cBhvr>
                                      <p:tavLst>
                                        <p:tav tm="0">
                                          <p:val>
                                            <p:fltVal val="90"/>
                                          </p:val>
                                        </p:tav>
                                        <p:tav tm="100000">
                                          <p:val>
                                            <p:fltVal val="0"/>
                                          </p:val>
                                        </p:tav>
                                      </p:tavLst>
                                    </p:anim>
                                    <p:animEffect transition="in" filter="fade">
                                      <p:cBhvr>
                                        <p:cTn id="112" dur="500"/>
                                        <p:tgtEl>
                                          <p:spTgt spid="19"/>
                                        </p:tgtEl>
                                      </p:cBhvr>
                                    </p:animEffect>
                                  </p:childTnLst>
                                </p:cTn>
                              </p:par>
                              <p:par>
                                <p:cTn id="113" presetID="6" presetClass="entr" presetSubtype="16" fill="hold" nodeType="withEffect">
                                  <p:stCondLst>
                                    <p:cond delay="250"/>
                                  </p:stCondLst>
                                  <p:childTnLst>
                                    <p:set>
                                      <p:cBhvr>
                                        <p:cTn id="114" dur="1" fill="hold">
                                          <p:stCondLst>
                                            <p:cond delay="0"/>
                                          </p:stCondLst>
                                        </p:cTn>
                                        <p:tgtEl>
                                          <p:spTgt spid="15"/>
                                        </p:tgtEl>
                                        <p:attrNameLst>
                                          <p:attrName>style.visibility</p:attrName>
                                        </p:attrNameLst>
                                      </p:cBhvr>
                                      <p:to>
                                        <p:strVal val="visible"/>
                                      </p:to>
                                    </p:set>
                                    <p:animEffect transition="in" filter="circle(in)">
                                      <p:cBhvr>
                                        <p:cTn id="115" dur="1000"/>
                                        <p:tgtEl>
                                          <p:spTgt spid="15"/>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20"/>
                                        </p:tgtEl>
                                        <p:attrNameLst>
                                          <p:attrName>style.visibility</p:attrName>
                                        </p:attrNameLst>
                                      </p:cBhvr>
                                      <p:to>
                                        <p:strVal val="visible"/>
                                      </p:to>
                                    </p:set>
                                    <p:animEffect transition="in" filter="fade">
                                      <p:cBhvr>
                                        <p:cTn id="118" dur="1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9" fill="hold" display="0">
                  <p:stCondLst>
                    <p:cond delay="indefinite"/>
                  </p:stCondLst>
                  <p:endCondLst>
                    <p:cond evt="onStopAudio" delay="0">
                      <p:tgtEl>
                        <p:sldTgt/>
                      </p:tgtEl>
                    </p:cond>
                  </p:endCondLst>
                </p:cTn>
                <p:tgtEl>
                  <p:spTgt spid="3"/>
                </p:tgtEl>
              </p:cMediaNode>
            </p:audio>
          </p:childTnLst>
        </p:cTn>
      </p:par>
    </p:tnLst>
    <p:bldLst>
      <p:bldP spid="5" grpId="0"/>
      <p:bldP spid="6" grpId="0"/>
      <p:bldP spid="7" grpId="0"/>
      <p:bldP spid="8" grpId="0"/>
      <p:bldP spid="9" grpId="0"/>
      <p:bldP spid="10" grpId="0"/>
      <p:bldP spid="11" grpId="0"/>
      <p:bldP spid="12" grpId="0"/>
      <p:bldP spid="13" grpId="0"/>
      <p:bldP spid="14" grpId="0"/>
      <p:bldP spid="16" grpId="0"/>
      <p:bldP spid="17" grpId="0"/>
      <p:bldP spid="18"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0070" t="23225" r="9000" b="21333"/>
          <a:stretch/>
        </p:blipFill>
        <p:spPr>
          <a:xfrm>
            <a:off x="1605516" y="2317898"/>
            <a:ext cx="6166884" cy="3168502"/>
          </a:xfrm>
          <a:prstGeom prst="rect">
            <a:avLst/>
          </a:prstGeom>
        </p:spPr>
      </p:pic>
      <p:sp>
        <p:nvSpPr>
          <p:cNvPr id="14340" name="TextBox 11"/>
          <p:cNvSpPr txBox="1">
            <a:spLocks noChangeArrowheads="1"/>
          </p:cNvSpPr>
          <p:nvPr/>
        </p:nvSpPr>
        <p:spPr bwMode="auto">
          <a:xfrm>
            <a:off x="6296025" y="5257800"/>
            <a:ext cx="2619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200" dirty="0">
                <a:solidFill>
                  <a:schemeClr val="bg1"/>
                </a:solidFill>
                <a:latin typeface="Times New Roman" pitchFamily="18" charset="0"/>
                <a:cs typeface="Times New Roman" pitchFamily="18" charset="0"/>
              </a:rPr>
              <a:t>Copyright © 2012 by Timothy L. Faley</a:t>
            </a:r>
          </a:p>
        </p:txBody>
      </p:sp>
      <p:sp>
        <p:nvSpPr>
          <p:cNvPr id="14341" name="TextBox 10"/>
          <p:cNvSpPr txBox="1">
            <a:spLocks noChangeArrowheads="1"/>
          </p:cNvSpPr>
          <p:nvPr/>
        </p:nvSpPr>
        <p:spPr bwMode="auto">
          <a:xfrm>
            <a:off x="6324600" y="4818063"/>
            <a:ext cx="938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latin typeface="Times New Roman" pitchFamily="18" charset="0"/>
                <a:cs typeface="Times New Roman" pitchFamily="18" charset="0"/>
              </a:rPr>
              <a:t>Business</a:t>
            </a:r>
          </a:p>
        </p:txBody>
      </p:sp>
      <p:sp>
        <p:nvSpPr>
          <p:cNvPr id="14343" name="TextBox 39"/>
          <p:cNvSpPr txBox="1">
            <a:spLocks noChangeArrowheads="1"/>
          </p:cNvSpPr>
          <p:nvPr/>
        </p:nvSpPr>
        <p:spPr bwMode="auto">
          <a:xfrm>
            <a:off x="5011738" y="1929825"/>
            <a:ext cx="16938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a:latin typeface="Times New Roman" pitchFamily="18" charset="0"/>
                <a:cs typeface="Times New Roman" pitchFamily="18" charset="0"/>
              </a:rPr>
              <a:t>Operationalize Business</a:t>
            </a:r>
          </a:p>
        </p:txBody>
      </p:sp>
      <p:sp>
        <p:nvSpPr>
          <p:cNvPr id="14344" name="TextBox 40"/>
          <p:cNvSpPr txBox="1">
            <a:spLocks noChangeArrowheads="1"/>
          </p:cNvSpPr>
          <p:nvPr/>
        </p:nvSpPr>
        <p:spPr bwMode="auto">
          <a:xfrm>
            <a:off x="6443663" y="2805113"/>
            <a:ext cx="17859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latin typeface="Times New Roman" pitchFamily="18" charset="0"/>
                <a:cs typeface="Times New Roman" pitchFamily="18" charset="0"/>
              </a:rPr>
              <a:t>Resource / </a:t>
            </a:r>
          </a:p>
          <a:p>
            <a:pPr eaLnBrk="1" hangingPunct="1"/>
            <a:r>
              <a:rPr lang="en-US" sz="1600" b="1" dirty="0">
                <a:latin typeface="Times New Roman" pitchFamily="18" charset="0"/>
                <a:cs typeface="Times New Roman" pitchFamily="18" charset="0"/>
              </a:rPr>
              <a:t>   Due Diligence </a:t>
            </a:r>
          </a:p>
        </p:txBody>
      </p:sp>
      <p:sp>
        <p:nvSpPr>
          <p:cNvPr id="14345" name="TextBox 41"/>
          <p:cNvSpPr txBox="1">
            <a:spLocks noChangeArrowheads="1"/>
          </p:cNvSpPr>
          <p:nvPr/>
        </p:nvSpPr>
        <p:spPr bwMode="auto">
          <a:xfrm>
            <a:off x="6915150" y="4030663"/>
            <a:ext cx="144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latin typeface="Times New Roman" pitchFamily="18" charset="0"/>
                <a:cs typeface="Times New Roman" pitchFamily="18" charset="0"/>
              </a:rPr>
              <a:t>Manage Growth </a:t>
            </a:r>
          </a:p>
        </p:txBody>
      </p:sp>
      <p:sp>
        <p:nvSpPr>
          <p:cNvPr id="14348" name="TextBox 17"/>
          <p:cNvSpPr txBox="1">
            <a:spLocks noChangeArrowheads="1"/>
          </p:cNvSpPr>
          <p:nvPr/>
        </p:nvSpPr>
        <p:spPr bwMode="auto">
          <a:xfrm>
            <a:off x="1828800" y="4818063"/>
            <a:ext cx="12366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latin typeface="Times New Roman" pitchFamily="18" charset="0"/>
                <a:cs typeface="Times New Roman" pitchFamily="18" charset="0"/>
              </a:rPr>
              <a:t>Capabilities</a:t>
            </a:r>
          </a:p>
        </p:txBody>
      </p:sp>
      <p:sp>
        <p:nvSpPr>
          <p:cNvPr id="14338" name="Title 1"/>
          <p:cNvSpPr>
            <a:spLocks noGrp="1"/>
          </p:cNvSpPr>
          <p:nvPr>
            <p:ph type="title"/>
          </p:nvPr>
        </p:nvSpPr>
        <p:spPr>
          <a:xfrm>
            <a:off x="919162" y="152400"/>
            <a:ext cx="7386638" cy="1257300"/>
          </a:xfrm>
        </p:spPr>
        <p:txBody>
          <a:bodyPr/>
          <a:lstStyle/>
          <a:p>
            <a:pPr eaLnBrk="1" hangingPunct="1"/>
            <a:r>
              <a:rPr lang="en-US" dirty="0"/>
              <a:t>Building a Business is a Process</a:t>
            </a:r>
            <a:r>
              <a:rPr lang="en-US" dirty="0">
                <a:solidFill>
                  <a:srgbClr val="0C1C8C"/>
                </a:solidFill>
              </a:rPr>
              <a:t>:  </a:t>
            </a:r>
            <a:r>
              <a:rPr lang="en-US" sz="3200" dirty="0"/>
              <a:t>Stochastic, iterative one, but still a process</a:t>
            </a:r>
          </a:p>
        </p:txBody>
      </p:sp>
      <p:sp>
        <p:nvSpPr>
          <p:cNvPr id="11"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6</a:t>
            </a:fld>
            <a:endParaRPr lang="en-US" dirty="0"/>
          </a:p>
        </p:txBody>
      </p:sp>
      <p:sp>
        <p:nvSpPr>
          <p:cNvPr id="12" name="Arc 11"/>
          <p:cNvSpPr/>
          <p:nvPr/>
        </p:nvSpPr>
        <p:spPr bwMode="auto">
          <a:xfrm>
            <a:off x="2362200" y="1752600"/>
            <a:ext cx="5791200" cy="4419600"/>
          </a:xfrm>
          <a:prstGeom prst="arc">
            <a:avLst>
              <a:gd name="adj1" fmla="val 16929787"/>
              <a:gd name="adj2" fmla="val 0"/>
            </a:avLst>
          </a:prstGeom>
          <a:noFill/>
          <a:ln w="38100" cap="flat" cmpd="sng" algn="ctr">
            <a:solidFill>
              <a:srgbClr val="52A6E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13" name="TextBox 12"/>
          <p:cNvSpPr txBox="1"/>
          <p:nvPr/>
        </p:nvSpPr>
        <p:spPr>
          <a:xfrm rot="2327355">
            <a:off x="6792189" y="2057400"/>
            <a:ext cx="1867819" cy="338554"/>
          </a:xfrm>
          <a:prstGeom prst="rect">
            <a:avLst/>
          </a:prstGeom>
          <a:solidFill>
            <a:srgbClr val="FFFF00"/>
          </a:solidFill>
        </p:spPr>
        <p:txBody>
          <a:bodyPr wrap="none" rtlCol="0">
            <a:spAutoFit/>
          </a:bodyPr>
          <a:lstStyle/>
          <a:p>
            <a:r>
              <a:rPr lang="en-US" sz="1600" b="1" dirty="0">
                <a:solidFill>
                  <a:schemeClr val="tx2"/>
                </a:solidFill>
              </a:rPr>
              <a:t>Business Execution</a:t>
            </a:r>
          </a:p>
        </p:txBody>
      </p:sp>
      <p:sp>
        <p:nvSpPr>
          <p:cNvPr id="14" name="Arc 13"/>
          <p:cNvSpPr/>
          <p:nvPr/>
        </p:nvSpPr>
        <p:spPr bwMode="auto">
          <a:xfrm flipH="1">
            <a:off x="1067153" y="1752600"/>
            <a:ext cx="5791200" cy="4419600"/>
          </a:xfrm>
          <a:prstGeom prst="arc">
            <a:avLst>
              <a:gd name="adj1" fmla="val 16929787"/>
              <a:gd name="adj2" fmla="val 0"/>
            </a:avLst>
          </a:prstGeom>
          <a:noFill/>
          <a:ln w="38100" cap="flat" cmpd="sng" algn="ctr">
            <a:solidFill>
              <a:srgbClr val="52A6E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15" name="TextBox 14"/>
          <p:cNvSpPr txBox="1"/>
          <p:nvPr/>
        </p:nvSpPr>
        <p:spPr>
          <a:xfrm rot="19012999">
            <a:off x="560620" y="2057400"/>
            <a:ext cx="2141933" cy="338554"/>
          </a:xfrm>
          <a:prstGeom prst="rect">
            <a:avLst/>
          </a:prstGeom>
          <a:solidFill>
            <a:srgbClr val="FFFF00"/>
          </a:solidFill>
        </p:spPr>
        <p:txBody>
          <a:bodyPr wrap="none" rtlCol="0">
            <a:spAutoFit/>
          </a:bodyPr>
          <a:lstStyle/>
          <a:p>
            <a:r>
              <a:rPr lang="en-US" sz="1600" b="1" dirty="0">
                <a:solidFill>
                  <a:schemeClr val="tx2"/>
                </a:solidFill>
              </a:rPr>
              <a:t>Business Development</a:t>
            </a:r>
          </a:p>
        </p:txBody>
      </p:sp>
      <p:sp>
        <p:nvSpPr>
          <p:cNvPr id="16" name="TextBox 15"/>
          <p:cNvSpPr txBox="1"/>
          <p:nvPr/>
        </p:nvSpPr>
        <p:spPr>
          <a:xfrm>
            <a:off x="2713382" y="3097213"/>
            <a:ext cx="530915" cy="923330"/>
          </a:xfrm>
          <a:prstGeom prst="rect">
            <a:avLst/>
          </a:prstGeom>
          <a:noFill/>
        </p:spPr>
        <p:txBody>
          <a:bodyPr wrap="none" rtlCol="0">
            <a:spAutoFit/>
          </a:bodyPr>
          <a:lstStyle/>
          <a:p>
            <a:r>
              <a:rPr lang="en-US" sz="5400" b="1" dirty="0">
                <a:solidFill>
                  <a:srgbClr val="FF0000"/>
                </a:solidFill>
              </a:rPr>
              <a:t>?</a:t>
            </a:r>
          </a:p>
        </p:txBody>
      </p:sp>
      <p:sp>
        <p:nvSpPr>
          <p:cNvPr id="17" name="TextBox 11"/>
          <p:cNvSpPr txBox="1">
            <a:spLocks noChangeArrowheads="1"/>
          </p:cNvSpPr>
          <p:nvPr/>
        </p:nvSpPr>
        <p:spPr bwMode="auto">
          <a:xfrm>
            <a:off x="381000" y="5170488"/>
            <a:ext cx="28289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71450" indent="-1714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Char char="•"/>
            </a:pPr>
            <a:r>
              <a:rPr lang="en-US" sz="1600" dirty="0">
                <a:latin typeface="Times New Roman" pitchFamily="18" charset="0"/>
                <a:cs typeface="Times New Roman" pitchFamily="18" charset="0"/>
              </a:rPr>
              <a:t>Skills/Talents</a:t>
            </a:r>
          </a:p>
          <a:p>
            <a:pPr eaLnBrk="1" hangingPunct="1">
              <a:buFont typeface="Arial" charset="0"/>
              <a:buChar char="•"/>
            </a:pPr>
            <a:r>
              <a:rPr lang="en-US" sz="1600" dirty="0">
                <a:latin typeface="Times New Roman" pitchFamily="18" charset="0"/>
                <a:cs typeface="Times New Roman" pitchFamily="18" charset="0"/>
              </a:rPr>
              <a:t>Assets (physical/Intellectual)</a:t>
            </a:r>
          </a:p>
          <a:p>
            <a:pPr eaLnBrk="1" hangingPunct="1">
              <a:buFont typeface="Arial" charset="0"/>
              <a:buChar char="•"/>
            </a:pPr>
            <a:r>
              <a:rPr lang="en-US" sz="1600" dirty="0">
                <a:latin typeface="Times New Roman" pitchFamily="18" charset="0"/>
                <a:cs typeface="Times New Roman" pitchFamily="18" charset="0"/>
              </a:rPr>
              <a:t>Networks/Relationships</a:t>
            </a:r>
          </a:p>
          <a:p>
            <a:pPr eaLnBrk="1" hangingPunct="1">
              <a:buFont typeface="Arial" charset="0"/>
              <a:buChar char="•"/>
            </a:pPr>
            <a:r>
              <a:rPr lang="en-US" sz="1600" dirty="0">
                <a:latin typeface="Times New Roman" pitchFamily="18" charset="0"/>
                <a:cs typeface="Times New Roman" pitchFamily="18" charset="0"/>
              </a:rPr>
              <a:t>Interests/Passions/Aspirations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216120256"/>
      </p:ext>
    </p:extLst>
  </p:cSld>
  <p:clrMapOvr>
    <a:masterClrMapping/>
  </p:clrMapOvr>
  <mc:AlternateContent xmlns:mc="http://schemas.openxmlformats.org/markup-compatibility/2006" xmlns:p14="http://schemas.microsoft.com/office/powerpoint/2010/main">
    <mc:Choice Requires="p14">
      <p:transition spd="slow" p14:dur="2000" advTm="84562"/>
    </mc:Choice>
    <mc:Fallback xmlns="">
      <p:transition spd="slow" advTm="84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24713" b="22917"/>
          <a:stretch/>
        </p:blipFill>
        <p:spPr>
          <a:xfrm>
            <a:off x="838200" y="2402958"/>
            <a:ext cx="7620016" cy="2992954"/>
          </a:xfrm>
          <a:prstGeom prst="rect">
            <a:avLst/>
          </a:prstGeom>
        </p:spPr>
      </p:pic>
      <p:sp>
        <p:nvSpPr>
          <p:cNvPr id="14340" name="TextBox 11"/>
          <p:cNvSpPr txBox="1">
            <a:spLocks noChangeArrowheads="1"/>
          </p:cNvSpPr>
          <p:nvPr/>
        </p:nvSpPr>
        <p:spPr bwMode="auto">
          <a:xfrm>
            <a:off x="6296025" y="5257800"/>
            <a:ext cx="2619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200">
                <a:solidFill>
                  <a:schemeClr val="bg1"/>
                </a:solidFill>
                <a:latin typeface="Times New Roman" pitchFamily="18" charset="0"/>
                <a:cs typeface="Times New Roman" pitchFamily="18" charset="0"/>
              </a:rPr>
              <a:t>Copyright © 2012 by Timothy L. Faley</a:t>
            </a:r>
          </a:p>
        </p:txBody>
      </p:sp>
      <p:sp>
        <p:nvSpPr>
          <p:cNvPr id="14341" name="TextBox 10"/>
          <p:cNvSpPr txBox="1">
            <a:spLocks noChangeArrowheads="1"/>
          </p:cNvSpPr>
          <p:nvPr/>
        </p:nvSpPr>
        <p:spPr bwMode="auto">
          <a:xfrm>
            <a:off x="6324600" y="4818063"/>
            <a:ext cx="938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latin typeface="Times New Roman" pitchFamily="18" charset="0"/>
                <a:cs typeface="Times New Roman" pitchFamily="18" charset="0"/>
              </a:rPr>
              <a:t>Business</a:t>
            </a:r>
          </a:p>
        </p:txBody>
      </p:sp>
      <p:sp>
        <p:nvSpPr>
          <p:cNvPr id="14343" name="TextBox 39"/>
          <p:cNvSpPr txBox="1">
            <a:spLocks noChangeArrowheads="1"/>
          </p:cNvSpPr>
          <p:nvPr/>
        </p:nvSpPr>
        <p:spPr bwMode="auto">
          <a:xfrm>
            <a:off x="5011738" y="1929825"/>
            <a:ext cx="16938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a:latin typeface="Times New Roman" pitchFamily="18" charset="0"/>
                <a:cs typeface="Times New Roman" pitchFamily="18" charset="0"/>
              </a:rPr>
              <a:t>Operationalize Business</a:t>
            </a:r>
          </a:p>
        </p:txBody>
      </p:sp>
      <p:sp>
        <p:nvSpPr>
          <p:cNvPr id="14344" name="TextBox 40"/>
          <p:cNvSpPr txBox="1">
            <a:spLocks noChangeArrowheads="1"/>
          </p:cNvSpPr>
          <p:nvPr/>
        </p:nvSpPr>
        <p:spPr bwMode="auto">
          <a:xfrm>
            <a:off x="6443663" y="2805113"/>
            <a:ext cx="17859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latin typeface="Times New Roman" pitchFamily="18" charset="0"/>
                <a:cs typeface="Times New Roman" pitchFamily="18" charset="0"/>
              </a:rPr>
              <a:t>Resource / </a:t>
            </a:r>
          </a:p>
          <a:p>
            <a:pPr eaLnBrk="1" hangingPunct="1"/>
            <a:r>
              <a:rPr lang="en-US" sz="1600" b="1" dirty="0">
                <a:latin typeface="Times New Roman" pitchFamily="18" charset="0"/>
                <a:cs typeface="Times New Roman" pitchFamily="18" charset="0"/>
              </a:rPr>
              <a:t>   Due Diligence </a:t>
            </a:r>
          </a:p>
        </p:txBody>
      </p:sp>
      <p:sp>
        <p:nvSpPr>
          <p:cNvPr id="14345" name="TextBox 41"/>
          <p:cNvSpPr txBox="1">
            <a:spLocks noChangeArrowheads="1"/>
          </p:cNvSpPr>
          <p:nvPr/>
        </p:nvSpPr>
        <p:spPr bwMode="auto">
          <a:xfrm>
            <a:off x="6915150" y="4030663"/>
            <a:ext cx="144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latin typeface="Times New Roman" pitchFamily="18" charset="0"/>
                <a:cs typeface="Times New Roman" pitchFamily="18" charset="0"/>
              </a:rPr>
              <a:t>Manage Growth </a:t>
            </a:r>
          </a:p>
        </p:txBody>
      </p:sp>
      <p:sp>
        <p:nvSpPr>
          <p:cNvPr id="14346" name="TextBox 43"/>
          <p:cNvSpPr txBox="1">
            <a:spLocks noChangeArrowheads="1"/>
          </p:cNvSpPr>
          <p:nvPr/>
        </p:nvSpPr>
        <p:spPr bwMode="auto">
          <a:xfrm>
            <a:off x="3111500" y="1974850"/>
            <a:ext cx="1216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a:latin typeface="Times New Roman" pitchFamily="18" charset="0"/>
                <a:cs typeface="Times New Roman" pitchFamily="18" charset="0"/>
              </a:rPr>
              <a:t>Business</a:t>
            </a:r>
          </a:p>
          <a:p>
            <a:pPr eaLnBrk="1" hangingPunct="1"/>
            <a:r>
              <a:rPr lang="en-US" sz="1600" b="1" dirty="0">
                <a:latin typeface="Times New Roman" pitchFamily="18" charset="0"/>
                <a:cs typeface="Times New Roman" pitchFamily="18" charset="0"/>
              </a:rPr>
              <a:t>Assessment </a:t>
            </a:r>
          </a:p>
        </p:txBody>
      </p:sp>
      <p:sp>
        <p:nvSpPr>
          <p:cNvPr id="13" name="TextBox 12"/>
          <p:cNvSpPr txBox="1"/>
          <p:nvPr/>
        </p:nvSpPr>
        <p:spPr>
          <a:xfrm>
            <a:off x="1733667" y="3389313"/>
            <a:ext cx="2909771" cy="523220"/>
          </a:xfrm>
          <a:prstGeom prst="rect">
            <a:avLst/>
          </a:prstGeom>
          <a:noFill/>
        </p:spPr>
        <p:txBody>
          <a:bodyPr wrap="none" rtlCol="0">
            <a:spAutoFit/>
          </a:bodyPr>
          <a:lstStyle/>
          <a:p>
            <a:r>
              <a:rPr lang="en-US" sz="2800" b="1" dirty="0">
                <a:solidFill>
                  <a:srgbClr val="FF0000"/>
                </a:solidFill>
              </a:rPr>
              <a:t>Is it worth doing?</a:t>
            </a:r>
          </a:p>
        </p:txBody>
      </p:sp>
      <p:sp>
        <p:nvSpPr>
          <p:cNvPr id="15" name="Title 1"/>
          <p:cNvSpPr txBox="1">
            <a:spLocks/>
          </p:cNvSpPr>
          <p:nvPr/>
        </p:nvSpPr>
        <p:spPr bwMode="auto">
          <a:xfrm>
            <a:off x="919162" y="152400"/>
            <a:ext cx="7386638" cy="1257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a:solidFill>
                  <a:srgbClr val="3B4445"/>
                </a:solidFill>
                <a:latin typeface="+mj-lt"/>
                <a:ea typeface="+mj-ea"/>
                <a:cs typeface="+mj-cs"/>
              </a:defRPr>
            </a:lvl1pPr>
            <a:lvl2pPr algn="l" rtl="0" eaLnBrk="0" fontAlgn="base" hangingPunct="0">
              <a:spcBef>
                <a:spcPct val="0"/>
              </a:spcBef>
              <a:spcAft>
                <a:spcPct val="0"/>
              </a:spcAft>
              <a:defRPr sz="3600">
                <a:solidFill>
                  <a:srgbClr val="FFC000"/>
                </a:solidFill>
                <a:latin typeface="Times New Roman" pitchFamily="18" charset="0"/>
              </a:defRPr>
            </a:lvl2pPr>
            <a:lvl3pPr algn="l" rtl="0" eaLnBrk="0" fontAlgn="base" hangingPunct="0">
              <a:spcBef>
                <a:spcPct val="0"/>
              </a:spcBef>
              <a:spcAft>
                <a:spcPct val="0"/>
              </a:spcAft>
              <a:defRPr sz="3600">
                <a:solidFill>
                  <a:srgbClr val="FFC000"/>
                </a:solidFill>
                <a:latin typeface="Times New Roman" pitchFamily="18" charset="0"/>
              </a:defRPr>
            </a:lvl3pPr>
            <a:lvl4pPr algn="l" rtl="0" eaLnBrk="0" fontAlgn="base" hangingPunct="0">
              <a:spcBef>
                <a:spcPct val="0"/>
              </a:spcBef>
              <a:spcAft>
                <a:spcPct val="0"/>
              </a:spcAft>
              <a:defRPr sz="3600">
                <a:solidFill>
                  <a:srgbClr val="FFC000"/>
                </a:solidFill>
                <a:latin typeface="Times New Roman" pitchFamily="18" charset="0"/>
              </a:defRPr>
            </a:lvl4pPr>
            <a:lvl5pPr algn="l" rtl="0" eaLnBrk="0" fontAlgn="base" hangingPunct="0">
              <a:spcBef>
                <a:spcPct val="0"/>
              </a:spcBef>
              <a:spcAft>
                <a:spcPct val="0"/>
              </a:spcAft>
              <a:defRPr sz="3600">
                <a:solidFill>
                  <a:srgbClr val="FFC000"/>
                </a:solidFill>
                <a:latin typeface="Times New Roman" pitchFamily="18" charset="0"/>
              </a:defRPr>
            </a:lvl5pPr>
            <a:lvl6pPr marL="457200" algn="l" rtl="0" fontAlgn="base">
              <a:spcBef>
                <a:spcPct val="0"/>
              </a:spcBef>
              <a:spcAft>
                <a:spcPct val="0"/>
              </a:spcAft>
              <a:defRPr sz="3600">
                <a:solidFill>
                  <a:schemeClr val="tx2"/>
                </a:solidFill>
                <a:latin typeface="Times New Roman" pitchFamily="18" charset="0"/>
              </a:defRPr>
            </a:lvl6pPr>
            <a:lvl7pPr marL="914400" algn="l" rtl="0" fontAlgn="base">
              <a:spcBef>
                <a:spcPct val="0"/>
              </a:spcBef>
              <a:spcAft>
                <a:spcPct val="0"/>
              </a:spcAft>
              <a:defRPr sz="3600">
                <a:solidFill>
                  <a:schemeClr val="tx2"/>
                </a:solidFill>
                <a:latin typeface="Times New Roman" pitchFamily="18" charset="0"/>
              </a:defRPr>
            </a:lvl7pPr>
            <a:lvl8pPr marL="1371600" algn="l" rtl="0" fontAlgn="base">
              <a:spcBef>
                <a:spcPct val="0"/>
              </a:spcBef>
              <a:spcAft>
                <a:spcPct val="0"/>
              </a:spcAft>
              <a:defRPr sz="3600">
                <a:solidFill>
                  <a:schemeClr val="tx2"/>
                </a:solidFill>
                <a:latin typeface="Times New Roman" pitchFamily="18" charset="0"/>
              </a:defRPr>
            </a:lvl8pPr>
            <a:lvl9pPr marL="1828800" algn="l" rtl="0" fontAlgn="base">
              <a:spcBef>
                <a:spcPct val="0"/>
              </a:spcBef>
              <a:spcAft>
                <a:spcPct val="0"/>
              </a:spcAft>
              <a:defRPr sz="3600">
                <a:solidFill>
                  <a:schemeClr val="tx2"/>
                </a:solidFill>
                <a:latin typeface="Times New Roman" pitchFamily="18" charset="0"/>
              </a:defRPr>
            </a:lvl9pPr>
          </a:lstStyle>
          <a:p>
            <a:pPr eaLnBrk="1" hangingPunct="1"/>
            <a:r>
              <a:rPr lang="en-US" kern="0" dirty="0">
                <a:solidFill>
                  <a:schemeClr val="tx1"/>
                </a:solidFill>
              </a:rPr>
              <a:t>Building a Business is a Process::  </a:t>
            </a:r>
            <a:r>
              <a:rPr lang="en-US" sz="3200" kern="0" dirty="0">
                <a:solidFill>
                  <a:schemeClr val="tx1"/>
                </a:solidFill>
              </a:rPr>
              <a:t>Stochastic, iterative one, but still a process</a:t>
            </a:r>
          </a:p>
        </p:txBody>
      </p:sp>
      <p:sp>
        <p:nvSpPr>
          <p:cNvPr id="14"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7</a:t>
            </a:fld>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255428886"/>
      </p:ext>
    </p:extLst>
  </p:cSld>
  <p:clrMapOvr>
    <a:masterClrMapping/>
  </p:clrMapOvr>
  <mc:AlternateContent xmlns:mc="http://schemas.openxmlformats.org/markup-compatibility/2006" xmlns:p14="http://schemas.microsoft.com/office/powerpoint/2010/main">
    <mc:Choice Requires="p14">
      <p:transition spd="slow" p14:dur="2000" advTm="9395"/>
    </mc:Choice>
    <mc:Fallback xmlns="">
      <p:transition spd="slow" advTm="9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23969" b="22916"/>
          <a:stretch/>
        </p:blipFill>
        <p:spPr>
          <a:xfrm>
            <a:off x="838184" y="2360428"/>
            <a:ext cx="7620016" cy="3035484"/>
          </a:xfrm>
          <a:prstGeom prst="rect">
            <a:avLst/>
          </a:prstGeom>
        </p:spPr>
      </p:pic>
      <p:sp>
        <p:nvSpPr>
          <p:cNvPr id="14340" name="TextBox 11"/>
          <p:cNvSpPr txBox="1">
            <a:spLocks noChangeArrowheads="1"/>
          </p:cNvSpPr>
          <p:nvPr/>
        </p:nvSpPr>
        <p:spPr bwMode="auto">
          <a:xfrm>
            <a:off x="6296025" y="5257800"/>
            <a:ext cx="2619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200">
                <a:solidFill>
                  <a:schemeClr val="bg1"/>
                </a:solidFill>
                <a:latin typeface="Times New Roman" pitchFamily="18" charset="0"/>
                <a:cs typeface="Times New Roman" pitchFamily="18" charset="0"/>
              </a:rPr>
              <a:t>Copyright © 2012 by Timothy L. Faley</a:t>
            </a:r>
          </a:p>
        </p:txBody>
      </p:sp>
      <p:sp>
        <p:nvSpPr>
          <p:cNvPr id="14341" name="TextBox 10"/>
          <p:cNvSpPr txBox="1">
            <a:spLocks noChangeArrowheads="1"/>
          </p:cNvSpPr>
          <p:nvPr/>
        </p:nvSpPr>
        <p:spPr bwMode="auto">
          <a:xfrm>
            <a:off x="6324600" y="4818063"/>
            <a:ext cx="938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latin typeface="Times New Roman" pitchFamily="18" charset="0"/>
                <a:cs typeface="Times New Roman" pitchFamily="18" charset="0"/>
              </a:rPr>
              <a:t>Business</a:t>
            </a:r>
          </a:p>
        </p:txBody>
      </p:sp>
      <p:sp>
        <p:nvSpPr>
          <p:cNvPr id="14343" name="TextBox 39"/>
          <p:cNvSpPr txBox="1">
            <a:spLocks noChangeArrowheads="1"/>
          </p:cNvSpPr>
          <p:nvPr/>
        </p:nvSpPr>
        <p:spPr bwMode="auto">
          <a:xfrm>
            <a:off x="5011738" y="1929825"/>
            <a:ext cx="16938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a:latin typeface="Times New Roman" pitchFamily="18" charset="0"/>
                <a:cs typeface="Times New Roman" pitchFamily="18" charset="0"/>
              </a:rPr>
              <a:t>Operationalize Business</a:t>
            </a:r>
          </a:p>
        </p:txBody>
      </p:sp>
      <p:sp>
        <p:nvSpPr>
          <p:cNvPr id="14344" name="TextBox 40"/>
          <p:cNvSpPr txBox="1">
            <a:spLocks noChangeArrowheads="1"/>
          </p:cNvSpPr>
          <p:nvPr/>
        </p:nvSpPr>
        <p:spPr bwMode="auto">
          <a:xfrm>
            <a:off x="6443663" y="2805113"/>
            <a:ext cx="17859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latin typeface="Times New Roman" pitchFamily="18" charset="0"/>
                <a:cs typeface="Times New Roman" pitchFamily="18" charset="0"/>
              </a:rPr>
              <a:t>Resource / </a:t>
            </a:r>
          </a:p>
          <a:p>
            <a:pPr eaLnBrk="1" hangingPunct="1"/>
            <a:r>
              <a:rPr lang="en-US" sz="1600" b="1" dirty="0">
                <a:latin typeface="Times New Roman" pitchFamily="18" charset="0"/>
                <a:cs typeface="Times New Roman" pitchFamily="18" charset="0"/>
              </a:rPr>
              <a:t>   Due Diligence </a:t>
            </a:r>
          </a:p>
        </p:txBody>
      </p:sp>
      <p:sp>
        <p:nvSpPr>
          <p:cNvPr id="14345" name="TextBox 41"/>
          <p:cNvSpPr txBox="1">
            <a:spLocks noChangeArrowheads="1"/>
          </p:cNvSpPr>
          <p:nvPr/>
        </p:nvSpPr>
        <p:spPr bwMode="auto">
          <a:xfrm>
            <a:off x="6915150" y="4030663"/>
            <a:ext cx="144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latin typeface="Times New Roman" pitchFamily="18" charset="0"/>
                <a:cs typeface="Times New Roman" pitchFamily="18" charset="0"/>
              </a:rPr>
              <a:t>Manage Growth </a:t>
            </a:r>
          </a:p>
        </p:txBody>
      </p:sp>
      <p:sp>
        <p:nvSpPr>
          <p:cNvPr id="14346" name="TextBox 43"/>
          <p:cNvSpPr txBox="1">
            <a:spLocks noChangeArrowheads="1"/>
          </p:cNvSpPr>
          <p:nvPr/>
        </p:nvSpPr>
        <p:spPr bwMode="auto">
          <a:xfrm>
            <a:off x="3111500" y="1974850"/>
            <a:ext cx="1216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a:latin typeface="Times New Roman" pitchFamily="18" charset="0"/>
                <a:cs typeface="Times New Roman" pitchFamily="18" charset="0"/>
              </a:rPr>
              <a:t>Business</a:t>
            </a:r>
          </a:p>
          <a:p>
            <a:pPr eaLnBrk="1" hangingPunct="1"/>
            <a:r>
              <a:rPr lang="en-US" sz="1600" b="1" dirty="0">
                <a:latin typeface="Times New Roman" pitchFamily="18" charset="0"/>
                <a:cs typeface="Times New Roman" pitchFamily="18" charset="0"/>
              </a:rPr>
              <a:t>Assessment </a:t>
            </a:r>
          </a:p>
        </p:txBody>
      </p:sp>
      <p:sp>
        <p:nvSpPr>
          <p:cNvPr id="14347" name="TextBox 57"/>
          <p:cNvSpPr txBox="1">
            <a:spLocks noChangeArrowheads="1"/>
          </p:cNvSpPr>
          <p:nvPr/>
        </p:nvSpPr>
        <p:spPr bwMode="auto">
          <a:xfrm>
            <a:off x="1774825" y="2782888"/>
            <a:ext cx="10017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a:latin typeface="Times New Roman" pitchFamily="18" charset="0"/>
                <a:cs typeface="Times New Roman" pitchFamily="18" charset="0"/>
              </a:rPr>
              <a:t>Business Design </a:t>
            </a:r>
          </a:p>
        </p:txBody>
      </p:sp>
      <p:sp>
        <p:nvSpPr>
          <p:cNvPr id="14" name="TextBox 13"/>
          <p:cNvSpPr txBox="1"/>
          <p:nvPr/>
        </p:nvSpPr>
        <p:spPr>
          <a:xfrm>
            <a:off x="3065463" y="3769053"/>
            <a:ext cx="2239716" cy="523220"/>
          </a:xfrm>
          <a:prstGeom prst="rect">
            <a:avLst/>
          </a:prstGeom>
          <a:noFill/>
        </p:spPr>
        <p:txBody>
          <a:bodyPr wrap="none" rtlCol="0">
            <a:spAutoFit/>
          </a:bodyPr>
          <a:lstStyle/>
          <a:p>
            <a:r>
              <a:rPr lang="en-US" sz="2800" b="1" dirty="0">
                <a:solidFill>
                  <a:srgbClr val="FF0000"/>
                </a:solidFill>
              </a:rPr>
              <a:t>What is “it”?</a:t>
            </a:r>
          </a:p>
        </p:txBody>
      </p:sp>
      <p:sp>
        <p:nvSpPr>
          <p:cNvPr id="16" name="Title 1"/>
          <p:cNvSpPr>
            <a:spLocks noGrp="1"/>
          </p:cNvSpPr>
          <p:nvPr>
            <p:ph type="title"/>
          </p:nvPr>
        </p:nvSpPr>
        <p:spPr>
          <a:xfrm>
            <a:off x="919162" y="152400"/>
            <a:ext cx="7386638" cy="1257300"/>
          </a:xfrm>
        </p:spPr>
        <p:txBody>
          <a:bodyPr/>
          <a:lstStyle/>
          <a:p>
            <a:pPr eaLnBrk="1" hangingPunct="1"/>
            <a:r>
              <a:rPr lang="en-US" dirty="0"/>
              <a:t>Building a Business is a Process:</a:t>
            </a:r>
            <a:r>
              <a:rPr lang="en-US" dirty="0">
                <a:solidFill>
                  <a:srgbClr val="0C1C8C"/>
                </a:solidFill>
              </a:rPr>
              <a:t>:  </a:t>
            </a:r>
            <a:r>
              <a:rPr lang="en-US" sz="3200" dirty="0"/>
              <a:t>Stochastic, iterative one, but still a process</a:t>
            </a:r>
          </a:p>
        </p:txBody>
      </p:sp>
      <p:sp>
        <p:nvSpPr>
          <p:cNvPr id="15"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8</a:t>
            </a:fld>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245016956"/>
      </p:ext>
    </p:extLst>
  </p:cSld>
  <p:clrMapOvr>
    <a:masterClrMapping/>
  </p:clrMapOvr>
  <mc:AlternateContent xmlns:mc="http://schemas.openxmlformats.org/markup-compatibility/2006" xmlns:p14="http://schemas.microsoft.com/office/powerpoint/2010/main">
    <mc:Choice Requires="p14">
      <p:transition spd="slow" p14:dur="2000" advTm="8652"/>
    </mc:Choice>
    <mc:Fallback xmlns="">
      <p:transition spd="slow" advTm="8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6182" t="23768" r="10188" b="22736"/>
          <a:stretch/>
        </p:blipFill>
        <p:spPr>
          <a:xfrm>
            <a:off x="2075893" y="2350480"/>
            <a:ext cx="5610657" cy="3057307"/>
          </a:xfrm>
          <a:prstGeom prst="rect">
            <a:avLst/>
          </a:prstGeom>
        </p:spPr>
      </p:pic>
      <p:sp>
        <p:nvSpPr>
          <p:cNvPr id="14340" name="TextBox 11"/>
          <p:cNvSpPr txBox="1">
            <a:spLocks noChangeArrowheads="1"/>
          </p:cNvSpPr>
          <p:nvPr/>
        </p:nvSpPr>
        <p:spPr bwMode="auto">
          <a:xfrm>
            <a:off x="6296025" y="5257800"/>
            <a:ext cx="2619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200" dirty="0">
                <a:solidFill>
                  <a:schemeClr val="bg1"/>
                </a:solidFill>
                <a:latin typeface="Times New Roman" pitchFamily="18" charset="0"/>
                <a:cs typeface="Times New Roman" pitchFamily="18" charset="0"/>
              </a:rPr>
              <a:t>Copyright © 2012 by Timothy L. Faley</a:t>
            </a:r>
          </a:p>
        </p:txBody>
      </p:sp>
      <p:sp>
        <p:nvSpPr>
          <p:cNvPr id="14341" name="TextBox 10"/>
          <p:cNvSpPr txBox="1">
            <a:spLocks noChangeArrowheads="1"/>
          </p:cNvSpPr>
          <p:nvPr/>
        </p:nvSpPr>
        <p:spPr bwMode="auto">
          <a:xfrm>
            <a:off x="6324600" y="4818063"/>
            <a:ext cx="938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latin typeface="Times New Roman" pitchFamily="18" charset="0"/>
                <a:cs typeface="Times New Roman" pitchFamily="18" charset="0"/>
              </a:rPr>
              <a:t>Business</a:t>
            </a:r>
          </a:p>
        </p:txBody>
      </p:sp>
      <p:sp>
        <p:nvSpPr>
          <p:cNvPr id="14343" name="TextBox 39"/>
          <p:cNvSpPr txBox="1">
            <a:spLocks noChangeArrowheads="1"/>
          </p:cNvSpPr>
          <p:nvPr/>
        </p:nvSpPr>
        <p:spPr bwMode="auto">
          <a:xfrm>
            <a:off x="5011738" y="1929825"/>
            <a:ext cx="16938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a:latin typeface="Times New Roman" pitchFamily="18" charset="0"/>
                <a:cs typeface="Times New Roman" pitchFamily="18" charset="0"/>
              </a:rPr>
              <a:t>Operationalize Business</a:t>
            </a:r>
          </a:p>
        </p:txBody>
      </p:sp>
      <p:sp>
        <p:nvSpPr>
          <p:cNvPr id="14344" name="TextBox 40"/>
          <p:cNvSpPr txBox="1">
            <a:spLocks noChangeArrowheads="1"/>
          </p:cNvSpPr>
          <p:nvPr/>
        </p:nvSpPr>
        <p:spPr bwMode="auto">
          <a:xfrm>
            <a:off x="6443663" y="2805113"/>
            <a:ext cx="17859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latin typeface="Times New Roman" pitchFamily="18" charset="0"/>
                <a:cs typeface="Times New Roman" pitchFamily="18" charset="0"/>
              </a:rPr>
              <a:t>Resource / </a:t>
            </a:r>
          </a:p>
          <a:p>
            <a:pPr eaLnBrk="1" hangingPunct="1"/>
            <a:r>
              <a:rPr lang="en-US" sz="1600" b="1" dirty="0">
                <a:latin typeface="Times New Roman" pitchFamily="18" charset="0"/>
                <a:cs typeface="Times New Roman" pitchFamily="18" charset="0"/>
              </a:rPr>
              <a:t>   Due Diligence </a:t>
            </a:r>
          </a:p>
        </p:txBody>
      </p:sp>
      <p:sp>
        <p:nvSpPr>
          <p:cNvPr id="14345" name="TextBox 41"/>
          <p:cNvSpPr txBox="1">
            <a:spLocks noChangeArrowheads="1"/>
          </p:cNvSpPr>
          <p:nvPr/>
        </p:nvSpPr>
        <p:spPr bwMode="auto">
          <a:xfrm>
            <a:off x="6915150" y="4030663"/>
            <a:ext cx="144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latin typeface="Times New Roman" pitchFamily="18" charset="0"/>
                <a:cs typeface="Times New Roman" pitchFamily="18" charset="0"/>
              </a:rPr>
              <a:t>Manage Growth </a:t>
            </a:r>
          </a:p>
        </p:txBody>
      </p:sp>
      <p:sp>
        <p:nvSpPr>
          <p:cNvPr id="14346" name="TextBox 43"/>
          <p:cNvSpPr txBox="1">
            <a:spLocks noChangeArrowheads="1"/>
          </p:cNvSpPr>
          <p:nvPr/>
        </p:nvSpPr>
        <p:spPr bwMode="auto">
          <a:xfrm>
            <a:off x="3111500" y="1974850"/>
            <a:ext cx="1216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a:latin typeface="Times New Roman" pitchFamily="18" charset="0"/>
                <a:cs typeface="Times New Roman" pitchFamily="18" charset="0"/>
              </a:rPr>
              <a:t>Business</a:t>
            </a:r>
          </a:p>
          <a:p>
            <a:pPr eaLnBrk="1" hangingPunct="1"/>
            <a:r>
              <a:rPr lang="en-US" sz="1600" b="1" dirty="0">
                <a:latin typeface="Times New Roman" pitchFamily="18" charset="0"/>
                <a:cs typeface="Times New Roman" pitchFamily="18" charset="0"/>
              </a:rPr>
              <a:t>Assessment </a:t>
            </a:r>
          </a:p>
        </p:txBody>
      </p:sp>
      <p:sp>
        <p:nvSpPr>
          <p:cNvPr id="14347" name="TextBox 57"/>
          <p:cNvSpPr txBox="1">
            <a:spLocks noChangeArrowheads="1"/>
          </p:cNvSpPr>
          <p:nvPr/>
        </p:nvSpPr>
        <p:spPr bwMode="auto">
          <a:xfrm>
            <a:off x="1774825" y="2782888"/>
            <a:ext cx="10017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a:latin typeface="Times New Roman" pitchFamily="18" charset="0"/>
                <a:cs typeface="Times New Roman" pitchFamily="18" charset="0"/>
              </a:rPr>
              <a:t>Business Design </a:t>
            </a:r>
          </a:p>
        </p:txBody>
      </p:sp>
      <p:sp>
        <p:nvSpPr>
          <p:cNvPr id="14349" name="TextBox 58"/>
          <p:cNvSpPr txBox="1">
            <a:spLocks noChangeArrowheads="1"/>
          </p:cNvSpPr>
          <p:nvPr/>
        </p:nvSpPr>
        <p:spPr bwMode="auto">
          <a:xfrm>
            <a:off x="833438" y="3922713"/>
            <a:ext cx="14430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a:latin typeface="Times New Roman" pitchFamily="18" charset="0"/>
                <a:cs typeface="Times New Roman" pitchFamily="18" charset="0"/>
              </a:rPr>
              <a:t>Opportunity</a:t>
            </a:r>
          </a:p>
          <a:p>
            <a:pPr algn="ctr" eaLnBrk="1" hangingPunct="1"/>
            <a:r>
              <a:rPr lang="en-US" sz="1600" b="1" dirty="0">
                <a:latin typeface="Times New Roman" pitchFamily="18" charset="0"/>
                <a:cs typeface="Times New Roman" pitchFamily="18" charset="0"/>
              </a:rPr>
              <a:t>Identification</a:t>
            </a:r>
          </a:p>
        </p:txBody>
      </p:sp>
      <p:sp>
        <p:nvSpPr>
          <p:cNvPr id="15" name="TextBox 14"/>
          <p:cNvSpPr txBox="1"/>
          <p:nvPr/>
        </p:nvSpPr>
        <p:spPr>
          <a:xfrm>
            <a:off x="2837181" y="4326732"/>
            <a:ext cx="2174557" cy="1384995"/>
          </a:xfrm>
          <a:prstGeom prst="rect">
            <a:avLst/>
          </a:prstGeom>
          <a:noFill/>
        </p:spPr>
        <p:txBody>
          <a:bodyPr wrap="square" rtlCol="0">
            <a:spAutoFit/>
          </a:bodyPr>
          <a:lstStyle/>
          <a:p>
            <a:pPr algn="ctr"/>
            <a:r>
              <a:rPr lang="en-US" sz="2800" b="1" dirty="0">
                <a:solidFill>
                  <a:srgbClr val="FF0000"/>
                </a:solidFill>
              </a:rPr>
              <a:t>What problem are you solving?</a:t>
            </a:r>
          </a:p>
        </p:txBody>
      </p:sp>
      <p:sp>
        <p:nvSpPr>
          <p:cNvPr id="16" name="Title 1"/>
          <p:cNvSpPr>
            <a:spLocks noGrp="1"/>
          </p:cNvSpPr>
          <p:nvPr>
            <p:ph type="title"/>
          </p:nvPr>
        </p:nvSpPr>
        <p:spPr>
          <a:xfrm>
            <a:off x="919162" y="152400"/>
            <a:ext cx="7386638" cy="1257300"/>
          </a:xfrm>
        </p:spPr>
        <p:txBody>
          <a:bodyPr/>
          <a:lstStyle/>
          <a:p>
            <a:pPr eaLnBrk="1" hangingPunct="1"/>
            <a:r>
              <a:rPr lang="en-US" dirty="0"/>
              <a:t>Building a Business is a Process:</a:t>
            </a:r>
            <a:r>
              <a:rPr lang="en-US" dirty="0">
                <a:solidFill>
                  <a:srgbClr val="0C1C8C"/>
                </a:solidFill>
              </a:rPr>
              <a:t>:  </a:t>
            </a:r>
            <a:r>
              <a:rPr lang="en-US" sz="3200" dirty="0"/>
              <a:t>Stochastic, iterative one, but still a process</a:t>
            </a:r>
          </a:p>
        </p:txBody>
      </p:sp>
      <p:sp>
        <p:nvSpPr>
          <p:cNvPr id="14"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9</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218881610"/>
      </p:ext>
    </p:extLst>
  </p:cSld>
  <p:clrMapOvr>
    <a:masterClrMapping/>
  </p:clrMapOvr>
  <mc:AlternateContent xmlns:mc="http://schemas.openxmlformats.org/markup-compatibility/2006" xmlns:p14="http://schemas.microsoft.com/office/powerpoint/2010/main">
    <mc:Choice Requires="p14">
      <p:transition spd="slow" p14:dur="2000" advTm="11697"/>
    </mc:Choice>
    <mc:Fallback xmlns="">
      <p:transition spd="slow" advTm="11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2"/>
</p:tagLst>
</file>

<file path=ppt/theme/theme1.xml><?xml version="1.0" encoding="utf-8"?>
<a:theme xmlns:a="http://schemas.openxmlformats.org/drawingml/2006/main" name="blank">
  <a:themeElements>
    <a:clrScheme name="blank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an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ank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5493</TotalTime>
  <Words>1493</Words>
  <Application>Microsoft Office PowerPoint</Application>
  <PresentationFormat>On-screen Show (4:3)</PresentationFormat>
  <Paragraphs>231</Paragraphs>
  <Slides>28</Slides>
  <Notes>20</Notes>
  <HiddenSlides>0</HiddenSlides>
  <MMClips>28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Times New Roman</vt:lpstr>
      <vt:lpstr>Wingdings</vt:lpstr>
      <vt:lpstr>blank</vt:lpstr>
      <vt:lpstr>PowerPoint Presentation</vt:lpstr>
      <vt:lpstr>PowerPoint Presentation</vt:lpstr>
      <vt:lpstr>We need more entrepreneurs….</vt:lpstr>
      <vt:lpstr>But…</vt:lpstr>
      <vt:lpstr>Revealing the...</vt:lpstr>
      <vt:lpstr>Building a Business is a Process:  Stochastic, iterative one, but still a process</vt:lpstr>
      <vt:lpstr>PowerPoint Presentation</vt:lpstr>
      <vt:lpstr>Building a Business is a Process::  Stochastic, iterative one, but still a process</vt:lpstr>
      <vt:lpstr>Building a Business is a Process::  Stochastic, iterative one, but still a process</vt:lpstr>
      <vt:lpstr>Process with two halves</vt:lpstr>
      <vt:lpstr>Capability Map:  Foundation of Discovery</vt:lpstr>
      <vt:lpstr>Let’s Start by examining the essence of a business</vt:lpstr>
      <vt:lpstr>Typical Business</vt:lpstr>
      <vt:lpstr>Multi-platform Business (ex. Google)</vt:lpstr>
      <vt:lpstr>Focusing on a Simple Business  (or the cash generating loop of a multi-platform business)</vt:lpstr>
      <vt:lpstr>Zoom In slightly for a closer look</vt:lpstr>
      <vt:lpstr>The Complete Business Model</vt:lpstr>
      <vt:lpstr>Business Assessment:  Complete quantitative business model from which a feasibility study can be derived</vt:lpstr>
      <vt:lpstr>Zoom out to see only qualitative measures</vt:lpstr>
      <vt:lpstr>Business Construct:  Specific, qualitative description</vt:lpstr>
      <vt:lpstr>Business Design:  Qualitative (only) description of the business</vt:lpstr>
      <vt:lpstr>Business Design Output:  The Business Construct</vt:lpstr>
      <vt:lpstr>Zoom Out from the Business Construct  for a broader perspective:        This is Opportunity Identification</vt:lpstr>
      <vt:lpstr>Opportunity Identification:  Broad, exploratory phase.  Grounded on organization’s capabilities.</vt:lpstr>
      <vt:lpstr>Moving Across the Arch’s Discovery Section…</vt:lpstr>
      <vt:lpstr>Zooming in and out</vt:lpstr>
      <vt:lpstr>Changing Perspective: Zooming In and Out </vt:lpstr>
      <vt:lpstr>Discussion</vt:lpstr>
    </vt:vector>
  </TitlesOfParts>
  <Company>University of Michigan Business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faley</dc:creator>
  <cp:lastModifiedBy>Tim Faley</cp:lastModifiedBy>
  <cp:revision>564</cp:revision>
  <cp:lastPrinted>2014-06-09T15:08:47Z</cp:lastPrinted>
  <dcterms:created xsi:type="dcterms:W3CDTF">2003-10-03T23:08:19Z</dcterms:created>
  <dcterms:modified xsi:type="dcterms:W3CDTF">2020-01-10T05:33:01Z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5</vt:i4>
  </property>
</Properties>
</file>