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3"/>
  </p:notesMasterIdLst>
  <p:handoutMasterIdLst>
    <p:handoutMasterId r:id="rId24"/>
  </p:handoutMasterIdLst>
  <p:sldIdLst>
    <p:sldId id="708" r:id="rId2"/>
    <p:sldId id="902" r:id="rId3"/>
    <p:sldId id="899" r:id="rId4"/>
    <p:sldId id="900" r:id="rId5"/>
    <p:sldId id="1410" r:id="rId6"/>
    <p:sldId id="1652" r:id="rId7"/>
    <p:sldId id="1623" r:id="rId8"/>
    <p:sldId id="1624" r:id="rId9"/>
    <p:sldId id="1653" r:id="rId10"/>
    <p:sldId id="1411" r:id="rId11"/>
    <p:sldId id="1654" r:id="rId12"/>
    <p:sldId id="1655" r:id="rId13"/>
    <p:sldId id="1656" r:id="rId14"/>
    <p:sldId id="1657" r:id="rId15"/>
    <p:sldId id="1658" r:id="rId16"/>
    <p:sldId id="1582" r:id="rId17"/>
    <p:sldId id="1583" r:id="rId18"/>
    <p:sldId id="1659" r:id="rId19"/>
    <p:sldId id="1660" r:id="rId20"/>
    <p:sldId id="1661" r:id="rId21"/>
    <p:sldId id="892" r:id="rId22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6E9"/>
    <a:srgbClr val="3B4445"/>
    <a:srgbClr val="D15B05"/>
    <a:srgbClr val="0C1C8C"/>
    <a:srgbClr val="0094BF"/>
    <a:srgbClr val="0000CC"/>
    <a:srgbClr val="000066"/>
    <a:srgbClr val="BDE9F9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9" autoAdjust="0"/>
    <p:restoredTop sz="94036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9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1020" y="-1754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7/30/2022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Product</a:t>
            </a:r>
            <a:r>
              <a:rPr lang="en-029" baseline="0" dirty="0"/>
              <a:t> Innovation:  You do NOT need ANY of the products you currently use. What you NEED is WHAT they DO for you.  </a:t>
            </a:r>
          </a:p>
          <a:p>
            <a:r>
              <a:rPr lang="en-029" baseline="0" dirty="0"/>
              <a:t>Henry Ford quote:  People want a “faster horse”</a:t>
            </a:r>
          </a:p>
          <a:p>
            <a:r>
              <a:rPr lang="en-029" baseline="0" dirty="0"/>
              <a:t>Apple created the iPad by asking people what they USED a laptop for… not what they wanted in a new one (too limited a scope; too narrow a DESIGN BRIEF)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2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If you are creating something new… product or a business… you are asking people to do something different. If you are asking people to change how they do things you are driving innovative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2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/>
              <a:t>(business – financially sustainable system to reproducibly solve a specific problem for a specific group of people)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1" y="109537"/>
            <a:ext cx="71834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hyperlink" Target="mailto:Tfaley@UVI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0.jpeg"/><Relationship Id="rId5" Type="http://schemas.openxmlformats.org/officeDocument/2006/relationships/hyperlink" Target="mailto:Tfaley@uvi.edu" TargetMode="External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hyperlink" Target="https://executive-ed.mit.edu/mastering-design-thinking.php?utm_source=Google&amp;utm_medium=Search&amp;utm_campaign=B-8474_ROW_GG_SE_MDT_Mar_20_Core&amp;utm_content=Design_Thinking&amp;utm_term=design%20thinking&amp;gclid=EAIaIQobChMIjvPzgr765gIV3YVaBR3-Mw3FEAAYASAAEgKlHPD_Bw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173504"/>
            <a:ext cx="6323719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4000" b="1" dirty="0">
                <a:ln w="50800"/>
                <a:solidFill>
                  <a:srgbClr val="3B4445"/>
                </a:solidFill>
              </a:rPr>
              <a:t>ENT 205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Introduction to 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Innovation and Entrepreneurship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0" y="396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  <a:hlinkClick r:id="rId5"/>
              </a:rPr>
              <a:t>Tfaley@UVI.edu</a:t>
            </a:r>
            <a:endParaRPr lang="en-029" sz="1800" b="1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576512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kern="0" dirty="0"/>
              <a:t>Session 05:</a:t>
            </a:r>
          </a:p>
          <a:p>
            <a:pPr algn="ctr"/>
            <a:r>
              <a:rPr lang="en-US" sz="2800" b="1" kern="0" dirty="0"/>
              <a:t>Design Thinking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D7CAC9-2E23-4971-9504-F8C1FE9DC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8"/>
    </mc:Choice>
    <mc:Fallback xmlns="">
      <p:transition spd="slow" advTm="1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52C1-DF24-4177-BDF8-5E8F393B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Two-Part Design Process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61AB3-DE1B-4AC2-BD69-B6684F24D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23FB1-F88C-403D-93CD-264B50DBC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7" y="1102746"/>
            <a:ext cx="7589085" cy="3557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6808BF-0B61-408D-9D03-7166E60C707D}"/>
              </a:ext>
            </a:extLst>
          </p:cNvPr>
          <p:cNvSpPr txBox="1"/>
          <p:nvPr/>
        </p:nvSpPr>
        <p:spPr>
          <a:xfrm>
            <a:off x="76200" y="4659879"/>
            <a:ext cx="4495800" cy="16004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 Find the underlying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From Initial Situation,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Zoom out to understand General Problem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Zoom in to uncover root cause of the General Problem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Identify Target Adopter with unmet needs, wants and/or desires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2828AB-6D31-4CDF-B48A-718DCCFFDFED}"/>
              </a:ext>
            </a:extLst>
          </p:cNvPr>
          <p:cNvSpPr txBox="1"/>
          <p:nvPr/>
        </p:nvSpPr>
        <p:spPr>
          <a:xfrm>
            <a:off x="4724400" y="4659879"/>
            <a:ext cx="4343399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 Craft a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From Initial solution concept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Zoom out to expand solution ideas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Consider solutions at feature, function and system levels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Zoom in on a solution that has features that creates value for the Target Adopter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1BEB330-A83C-4838-97CC-829C7462D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53"/>
    </mc:Choice>
    <mc:Fallback xmlns="">
      <p:transition spd="slow" advTm="247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B24DE-5074-4930-9E5E-23610AA0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214312"/>
            <a:ext cx="8001000" cy="700088"/>
          </a:xfrm>
        </p:spPr>
        <p:txBody>
          <a:bodyPr/>
          <a:lstStyle/>
          <a:p>
            <a:r>
              <a:rPr lang="en-US" sz="2800" dirty="0"/>
              <a:t>Diagnose (find underlying problem) </a:t>
            </a:r>
            <a:br>
              <a:rPr lang="en-US" sz="2800" dirty="0"/>
            </a:br>
            <a:r>
              <a:rPr lang="en-US" sz="2800" dirty="0"/>
              <a:t>before you Prescribe (craft a new solution)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7FC99-F16B-4B37-ACE5-FA9806BE0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current situation?</a:t>
            </a:r>
          </a:p>
          <a:p>
            <a:r>
              <a:rPr lang="en-US" dirty="0"/>
              <a:t>Zoom out (broaden your perspective) and identify a General Problem</a:t>
            </a:r>
          </a:p>
          <a:p>
            <a:pPr lvl="1"/>
            <a:r>
              <a:rPr lang="en-US" dirty="0"/>
              <a:t>We want to broaden our purview to ensure we are not focused on a symptom. We don’t want to treat the symptom, we want to treat the disease!</a:t>
            </a:r>
          </a:p>
          <a:p>
            <a:r>
              <a:rPr lang="en-US" dirty="0"/>
              <a:t>Zoom in on the General Problem to find a Root Cause </a:t>
            </a:r>
          </a:p>
          <a:p>
            <a:pPr lvl="1"/>
            <a:r>
              <a:rPr lang="en-US" dirty="0"/>
              <a:t>General Problem is too big to address, we need to narrow it to a problem we can resolve. BUT we want to resolve a smaller problem that will IMPACT the bigger General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A71C1-C918-4863-84EC-59CAE640B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B3B296-6AE4-4BD4-8FCB-FBBF4AFC1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44"/>
    </mc:Choice>
    <mc:Fallback xmlns="">
      <p:transition spd="slow" advTm="15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044F-6163-49C9-85EA-277B5BEF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Identification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AC72F3-C2E7-4233-86FE-70940CFF0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6120914" cy="35908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305D3-1C24-413A-B893-FCF342AB8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B4A2F-35D5-4549-BDBA-F01DA3190B05}"/>
              </a:ext>
            </a:extLst>
          </p:cNvPr>
          <p:cNvSpPr txBox="1"/>
          <p:nvPr/>
        </p:nvSpPr>
        <p:spPr>
          <a:xfrm>
            <a:off x="6937622" y="1981200"/>
            <a:ext cx="2130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 contributing factors to the big issue</a:t>
            </a:r>
          </a:p>
          <a:p>
            <a:r>
              <a:rPr lang="en-US" dirty="0">
                <a:solidFill>
                  <a:srgbClr val="FF0000"/>
                </a:solidFill>
              </a:rPr>
              <a:t>And PICK 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92FB9-69F5-4BBE-9364-DDA8C357FCCC}"/>
              </a:ext>
            </a:extLst>
          </p:cNvPr>
          <p:cNvSpPr txBox="1"/>
          <p:nvPr/>
        </p:nvSpPr>
        <p:spPr>
          <a:xfrm>
            <a:off x="6647584" y="3071289"/>
            <a:ext cx="1658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 contributing factors to this issue and PICK 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81E77-696E-4D34-871E-2559009BF58A}"/>
              </a:ext>
            </a:extLst>
          </p:cNvPr>
          <p:cNvSpPr txBox="1"/>
          <p:nvPr/>
        </p:nvSpPr>
        <p:spPr>
          <a:xfrm>
            <a:off x="5085484" y="4495753"/>
            <a:ext cx="3124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Continue until you have a problem you can do something about.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Who has this problem?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Who would “adopt” the innovation you would create to resolve this problem?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This is your Principal Adopter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D598CE8-40F5-4875-8094-80DC5B42B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30"/>
    </mc:Choice>
    <mc:Fallback xmlns="">
      <p:transition spd="slow" advTm="9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7965-DDE0-45B4-885A-3A2F24A6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Know Who you are designing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224D-DD57-42C9-A068-62AADA6F8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30312"/>
            <a:ext cx="7772400" cy="4876800"/>
          </a:xfrm>
        </p:spPr>
        <p:txBody>
          <a:bodyPr/>
          <a:lstStyle/>
          <a:p>
            <a:r>
              <a:rPr lang="en-US" dirty="0"/>
              <a:t>What are the Principal Adopter’s BATNO?</a:t>
            </a:r>
          </a:p>
          <a:p>
            <a:r>
              <a:rPr lang="en-US" dirty="0"/>
              <a:t>What is working and not working for them with regard to their BATNO?</a:t>
            </a:r>
          </a:p>
          <a:p>
            <a:r>
              <a:rPr lang="en-US" dirty="0"/>
              <a:t>To make sure we are thinking beyond their BATNO, we must also find out, more generally, about the problem they are using the BATNO to resolve</a:t>
            </a:r>
          </a:p>
          <a:p>
            <a:r>
              <a:rPr lang="en-US" dirty="0"/>
              <a:t>This will lead us to unmet and under-met needs, wants and desires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94715-2946-48C0-B68B-36B31AC6E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3945B2-EF4A-4D96-9CA0-7FF592A4D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4"/>
    </mc:Choice>
    <mc:Fallback xmlns="">
      <p:transition spd="slow" advTm="6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DBFF-FC74-4132-953D-FCDFD468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Adopter of our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DAEF-D455-493D-A1B7-7CBE9065E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step in Problem Identification is to pick a subset of the needs/wants/desires of the broad Principal Adopter Group</a:t>
            </a:r>
          </a:p>
          <a:p>
            <a:endParaRPr lang="en-US" dirty="0"/>
          </a:p>
          <a:p>
            <a:r>
              <a:rPr lang="en-US" dirty="0"/>
              <a:t>This subset will represent our Target Adopter</a:t>
            </a:r>
          </a:p>
          <a:p>
            <a:endParaRPr lang="en-US" dirty="0"/>
          </a:p>
          <a:p>
            <a:r>
              <a:rPr lang="en-US" dirty="0"/>
              <a:t>We now know who we are innovating for and what they need, want and/or desire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FF810-037C-4969-A908-F42F21E95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E003E3-E27F-40FD-9A0C-8DB4A553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8"/>
    </mc:Choice>
    <mc:Fallback xmlns="">
      <p:transition spd="slow" advTm="5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B222-4E61-4442-B902-D9352FFC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A0B81-9032-4DEE-BC70-81AE11655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F89DB-7D23-4763-A6CE-3E70A7EBF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97" y="1286835"/>
            <a:ext cx="4852723" cy="2274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3A007B-1EC4-43EE-8C8F-E528640CCACD}"/>
              </a:ext>
            </a:extLst>
          </p:cNvPr>
          <p:cNvSpPr txBox="1"/>
          <p:nvPr/>
        </p:nvSpPr>
        <p:spPr>
          <a:xfrm>
            <a:off x="1066800" y="3848101"/>
            <a:ext cx="6781800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2.  Craft a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From Initial solution concept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Zoom out to expand solution ideas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Consider solutions at feature, function and system levels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Zoom in on a solution that has features that creates value for the Target Adopter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8B0A85-17DE-41EB-BD6F-DB84C2982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58"/>
    </mc:Choice>
    <mc:Fallback xmlns="">
      <p:transition spd="slow" advTm="5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C8A98-8F15-4A2D-9934-BD62FD3F8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32" y="2182397"/>
            <a:ext cx="2640072" cy="26579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 rot="-2700000">
            <a:off x="5707049" y="2658722"/>
            <a:ext cx="1356051" cy="2603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761788" y="2285998"/>
            <a:ext cx="0" cy="2514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 rot="-5400000">
            <a:off x="997052" y="3325655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200" b="1" dirty="0"/>
              <a:t>Zooming In/Out</a:t>
            </a:r>
            <a:endParaRPr lang="en-US" sz="1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72" y="1773318"/>
            <a:ext cx="472034" cy="472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30" y="4743450"/>
            <a:ext cx="526316" cy="5263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6613" y="4569767"/>
            <a:ext cx="116891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029" sz="1050" b="1" dirty="0"/>
              <a:t>Current Solution</a:t>
            </a:r>
            <a:endParaRPr 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55273" y="2171701"/>
            <a:ext cx="8915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050" b="1" dirty="0"/>
              <a:t>Streamline </a:t>
            </a:r>
          </a:p>
          <a:p>
            <a:pPr algn="ctr"/>
            <a:r>
              <a:rPr lang="en-029" sz="1050" b="1" dirty="0"/>
              <a:t>connections </a:t>
            </a:r>
            <a:endParaRPr lang="en-US" sz="1050" b="1" dirty="0"/>
          </a:p>
        </p:txBody>
      </p:sp>
      <p:sp>
        <p:nvSpPr>
          <p:cNvPr id="15" name="Curved Up Arrow 14"/>
          <p:cNvSpPr/>
          <p:nvPr/>
        </p:nvSpPr>
        <p:spPr bwMode="auto">
          <a:xfrm rot="-5400000">
            <a:off x="2704186" y="2726390"/>
            <a:ext cx="1314450" cy="436321"/>
          </a:xfrm>
          <a:prstGeom prst="curved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Curved Up Arrow 18"/>
          <p:cNvSpPr/>
          <p:nvPr/>
        </p:nvSpPr>
        <p:spPr bwMode="auto">
          <a:xfrm rot="-5400000">
            <a:off x="2696212" y="3903220"/>
            <a:ext cx="1314450" cy="436321"/>
          </a:xfrm>
          <a:prstGeom prst="curved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cxnSp>
        <p:nvCxnSpPr>
          <p:cNvPr id="21" name="Elbow Connector 20"/>
          <p:cNvCxnSpPr/>
          <p:nvPr/>
        </p:nvCxnSpPr>
        <p:spPr bwMode="auto">
          <a:xfrm>
            <a:off x="3149895" y="4710225"/>
            <a:ext cx="971550" cy="3622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714073" y="4594807"/>
            <a:ext cx="936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/>
              <a:t>Feature-level</a:t>
            </a:r>
            <a:endParaRPr lang="en-US" sz="105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79786" y="3464154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/>
              <a:t>Function-level</a:t>
            </a:r>
            <a:endParaRPr lang="en-US" sz="105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31482" y="2252491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/>
              <a:t>System-level</a:t>
            </a:r>
            <a:endParaRPr lang="en-US" sz="105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116189" y="3321519"/>
            <a:ext cx="769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050" b="1" dirty="0"/>
              <a:t>Substitute</a:t>
            </a:r>
          </a:p>
          <a:p>
            <a:pPr algn="ctr"/>
            <a:r>
              <a:rPr lang="en-029" sz="1050" b="1" dirty="0"/>
              <a:t>Product</a:t>
            </a:r>
            <a:endParaRPr lang="en-US" sz="105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52867" y="4891366"/>
            <a:ext cx="2914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050" dirty="0"/>
              <a:t>Brainstorming here will give product variations of the same solution; i.e. “me too” products</a:t>
            </a:r>
            <a:endParaRPr lang="en-US" sz="1050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92AA6F0-9C73-47E5-81FB-7398B76D3958}"/>
              </a:ext>
            </a:extLst>
          </p:cNvPr>
          <p:cNvSpPr txBox="1">
            <a:spLocks/>
          </p:cNvSpPr>
          <p:nvPr/>
        </p:nvSpPr>
        <p:spPr>
          <a:xfrm>
            <a:off x="7543800" y="5657850"/>
            <a:ext cx="1428750" cy="3429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1D4DFB-05A4-4E49-8C5F-DBB9BC109519}" type="slidenum">
              <a:rPr lang="en-US" sz="900"/>
              <a:pPr algn="r">
                <a:defRPr/>
              </a:pPr>
              <a:t>16</a:t>
            </a:fld>
            <a:endParaRPr lang="en-US" sz="9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E57B7F-24EF-40FB-90AB-23054D60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Formulation: </a:t>
            </a:r>
            <a:r>
              <a:rPr lang="en-US" sz="2400" dirty="0"/>
              <a:t>Brainstorm at different levels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1A6B6-10E6-4BBE-A35E-6AF000EF32F5}"/>
              </a:ext>
            </a:extLst>
          </p:cNvPr>
          <p:cNvSpPr txBox="1"/>
          <p:nvPr/>
        </p:nvSpPr>
        <p:spPr>
          <a:xfrm>
            <a:off x="2073030" y="4800600"/>
            <a:ext cx="766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(BATNO)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4EC622-EFF9-492C-B236-C2DBB5D1E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07"/>
    </mc:Choice>
    <mc:Fallback xmlns="">
      <p:transition spd="slow" advTm="10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96200" cy="34290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7200" b="1" dirty="0"/>
              <a:t>Feature Level:  “Me Too” Products-</a:t>
            </a:r>
            <a:r>
              <a:rPr lang="en-US" sz="6400" dirty="0"/>
              <a:t>-essentially a </a:t>
            </a:r>
            <a:r>
              <a:rPr lang="en-US" sz="6400" b="1" dirty="0"/>
              <a:t>product/service </a:t>
            </a:r>
            <a:r>
              <a:rPr lang="en-US" sz="6400" dirty="0"/>
              <a:t>to those that exist, but with some advantage, such as:</a:t>
            </a:r>
          </a:p>
          <a:p>
            <a:pPr lvl="1">
              <a:defRPr/>
            </a:pPr>
            <a:r>
              <a:rPr lang="en-US" sz="6400" u="sng" dirty="0"/>
              <a:t>New Features</a:t>
            </a:r>
            <a:r>
              <a:rPr lang="en-US" sz="6400" dirty="0"/>
              <a:t>. Increased convenience (ex. new delivery mechanism to user, Netflix vs. Blockbuster)</a:t>
            </a:r>
          </a:p>
          <a:p>
            <a:pPr lvl="1">
              <a:defRPr/>
            </a:pPr>
            <a:r>
              <a:rPr lang="en-US" sz="6400" dirty="0"/>
              <a:t>Inherent </a:t>
            </a:r>
            <a:r>
              <a:rPr lang="en-US" sz="6400" u="sng" dirty="0"/>
              <a:t>cost advantage</a:t>
            </a:r>
            <a:r>
              <a:rPr lang="en-US" sz="6400" dirty="0"/>
              <a:t>s over incumbents, such as:</a:t>
            </a:r>
          </a:p>
          <a:p>
            <a:pPr lvl="2">
              <a:defRPr/>
            </a:pPr>
            <a:r>
              <a:rPr lang="en-US" sz="4400" dirty="0"/>
              <a:t>Lower capital requirements</a:t>
            </a:r>
          </a:p>
          <a:p>
            <a:pPr lvl="2">
              <a:defRPr/>
            </a:pPr>
            <a:r>
              <a:rPr lang="en-US" sz="4400" dirty="0"/>
              <a:t>Lower raw material costs</a:t>
            </a:r>
          </a:p>
          <a:p>
            <a:pPr lvl="2">
              <a:defRPr/>
            </a:pPr>
            <a:r>
              <a:rPr lang="en-US" sz="4400" dirty="0"/>
              <a:t>Economy of scale (ex. Using the internet to get economy of scale for services)</a:t>
            </a:r>
          </a:p>
          <a:p>
            <a:pPr>
              <a:defRPr/>
            </a:pPr>
            <a:r>
              <a:rPr lang="en-US" sz="7200" b="1" dirty="0"/>
              <a:t>Function Level: Substitute product </a:t>
            </a:r>
            <a:r>
              <a:rPr lang="en-US" sz="6400" b="1" dirty="0"/>
              <a:t>(different solution for same need)</a:t>
            </a:r>
          </a:p>
          <a:p>
            <a:pPr lvl="1">
              <a:defRPr/>
            </a:pPr>
            <a:r>
              <a:rPr lang="en-US" sz="6400" dirty="0"/>
              <a:t>Better, faster, cheaper, more convenient than existing product/service</a:t>
            </a:r>
          </a:p>
          <a:p>
            <a:pPr lvl="1">
              <a:defRPr/>
            </a:pPr>
            <a:r>
              <a:rPr lang="en-US" sz="6400" dirty="0"/>
              <a:t>(ex: MP3 players vs. CD players)</a:t>
            </a:r>
          </a:p>
          <a:p>
            <a:pPr lvl="1">
              <a:defRPr/>
            </a:pPr>
            <a:r>
              <a:rPr lang="en-US" sz="6400" dirty="0"/>
              <a:t>Better addresses an emerging or previously unidentified or underserved market segment than existing offerings (ex: cell phones vs. land-lines)</a:t>
            </a:r>
          </a:p>
          <a:p>
            <a:pPr lvl="1">
              <a:defRPr/>
            </a:pPr>
            <a:r>
              <a:rPr lang="en-US" sz="6400" dirty="0"/>
              <a:t>Change forms:  “Product as a service” or “Service as a product”  (Pandora vs iTunes)</a:t>
            </a:r>
          </a:p>
          <a:p>
            <a:pPr>
              <a:defRPr/>
            </a:pPr>
            <a:r>
              <a:rPr lang="en-US" sz="7200" b="1" dirty="0"/>
              <a:t>System Level: Streamline connections </a:t>
            </a:r>
            <a:r>
              <a:rPr lang="en-US" sz="6400" b="1" dirty="0"/>
              <a:t>– creating efficiencies between existing business segments</a:t>
            </a:r>
          </a:p>
          <a:p>
            <a:pPr lvl="1">
              <a:defRPr/>
            </a:pPr>
            <a:r>
              <a:rPr lang="en-US" sz="6400" dirty="0"/>
              <a:t>Ebay bringing buyers and sellers together, reducing the cost of customer acquisition for sellers, and increasing convenience for buyers</a:t>
            </a:r>
          </a:p>
          <a:p>
            <a:pPr lvl="1">
              <a:defRPr/>
            </a:pPr>
            <a:r>
              <a:rPr lang="en-US" sz="6400" dirty="0"/>
              <a:t>Most apps are this:  Uber and Lyft apps makes it easier for a taxi seeker to find taxi service</a:t>
            </a:r>
          </a:p>
          <a:p>
            <a:pPr lvl="1">
              <a:defRPr/>
            </a:pPr>
            <a:endParaRPr lang="en-US" sz="1000" dirty="0"/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36869" name="Title 5"/>
          <p:cNvSpPr>
            <a:spLocks noGrp="1"/>
          </p:cNvSpPr>
          <p:nvPr>
            <p:ph type="title"/>
          </p:nvPr>
        </p:nvSpPr>
        <p:spPr>
          <a:xfrm>
            <a:off x="1143000" y="228600"/>
            <a:ext cx="5844779" cy="525066"/>
          </a:xfrm>
        </p:spPr>
        <p:txBody>
          <a:bodyPr/>
          <a:lstStyle/>
          <a:p>
            <a:r>
              <a:rPr lang="en-US" dirty="0"/>
              <a:t>Generic Solution Approaches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72250" y="5657850"/>
            <a:ext cx="1428750" cy="342900"/>
          </a:xfrm>
        </p:spPr>
        <p:txBody>
          <a:bodyPr/>
          <a:lstStyle/>
          <a:p>
            <a:pPr algn="r">
              <a:defRPr/>
            </a:pPr>
            <a:fld id="{FCDF6C1F-3F1C-4213-B9BF-B551DBAB487C}" type="slidenum">
              <a:rPr lang="en-US" smtClean="0"/>
              <a:pPr algn="r">
                <a:defRPr/>
              </a:pPr>
              <a:t>17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43771B-2D68-4BEB-882E-5530D7887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01"/>
    </mc:Choice>
    <mc:Fallback xmlns="">
      <p:transition spd="slow" advTm="13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DAA9-BE29-4ADF-9600-1FBBCD28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Value Proposition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752674-30F4-4FCE-885A-AFF6B0F4D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3450"/>
            <a:ext cx="7955280" cy="15298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5C122-7CD6-4372-874B-61C57A28A6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09E84-9F0C-4A83-BC6C-DD4936BD3355}"/>
              </a:ext>
            </a:extLst>
          </p:cNvPr>
          <p:cNvSpPr txBox="1"/>
          <p:nvPr/>
        </p:nvSpPr>
        <p:spPr>
          <a:xfrm>
            <a:off x="2590800" y="1857137"/>
            <a:ext cx="7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Target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9CC6D-0279-4A25-95A1-0CAED50EE3F2}"/>
              </a:ext>
            </a:extLst>
          </p:cNvPr>
          <p:cNvSpPr txBox="1"/>
          <p:nvPr/>
        </p:nvSpPr>
        <p:spPr>
          <a:xfrm>
            <a:off x="0" y="3733800"/>
            <a:ext cx="5572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You need evidence here.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What makes you think you have identified the adopter’s need?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(Hint: Customer Interviews or what we’ll call IFI’s – Interview for Insight)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E8E39C-C33D-4F0E-98FD-24296D0C369B}"/>
              </a:ext>
            </a:extLst>
          </p:cNvPr>
          <p:cNvCxnSpPr/>
          <p:nvPr/>
        </p:nvCxnSpPr>
        <p:spPr bwMode="auto">
          <a:xfrm flipV="1">
            <a:off x="2362200" y="3124200"/>
            <a:ext cx="228600" cy="519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BCD849-936A-4616-B62B-8F80F3E03134}"/>
              </a:ext>
            </a:extLst>
          </p:cNvPr>
          <p:cNvCxnSpPr>
            <a:cxnSpLocks/>
          </p:cNvCxnSpPr>
          <p:nvPr/>
        </p:nvCxnSpPr>
        <p:spPr bwMode="auto">
          <a:xfrm flipV="1">
            <a:off x="7086600" y="3937256"/>
            <a:ext cx="103094" cy="682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6B40592-0030-47AA-9E04-6B63976E17A4}"/>
              </a:ext>
            </a:extLst>
          </p:cNvPr>
          <p:cNvSpPr/>
          <p:nvPr/>
        </p:nvSpPr>
        <p:spPr bwMode="auto">
          <a:xfrm rot="5400000">
            <a:off x="6981513" y="2651538"/>
            <a:ext cx="438773" cy="2057400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52E43-B96D-436F-8B63-004756004A00}"/>
              </a:ext>
            </a:extLst>
          </p:cNvPr>
          <p:cNvSpPr txBox="1"/>
          <p:nvPr/>
        </p:nvSpPr>
        <p:spPr>
          <a:xfrm>
            <a:off x="3901873" y="4705180"/>
            <a:ext cx="4607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You also need evidence here.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That evidence is:</a:t>
            </a:r>
          </a:p>
          <a:p>
            <a:pPr marL="342900" indent="-342900" algn="ctr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Your Capabilities (see session 04)</a:t>
            </a:r>
          </a:p>
          <a:p>
            <a:pPr marL="342900" indent="-342900" algn="ctr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 precise product/service features you will be creating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2E685A-8ED2-4DEA-A263-13D7DE556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72464"/>
            <a:ext cx="1219200" cy="902601"/>
          </a:xfrm>
          <a:prstGeom prst="rect">
            <a:avLst/>
          </a:prstGeom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4081C0CA-653E-4562-91FD-6B3FF8D72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6477000"/>
            <a:ext cx="1905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86"/>
    </mc:Choice>
    <mc:Fallback xmlns="">
      <p:transition spd="slow" advTm="32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D361-8470-4B2B-A580-4A62EB0D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readings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54435F-19F6-41D3-8A7B-C9C39419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5715000" cy="2667000"/>
          </a:xfrm>
        </p:spPr>
        <p:txBody>
          <a:bodyPr/>
          <a:lstStyle/>
          <a:p>
            <a:r>
              <a:rPr lang="en-US" dirty="0"/>
              <a:t>See Chapters 3 and 4 of the manuscript for </a:t>
            </a:r>
            <a:r>
              <a:rPr lang="en-US" i="1" dirty="0"/>
              <a:t>The Innovation Pyramid</a:t>
            </a:r>
            <a:r>
              <a:rPr lang="en-US" dirty="0"/>
              <a:t> (Published in January 2021) for details and examples.</a:t>
            </a:r>
          </a:p>
          <a:p>
            <a:r>
              <a:rPr lang="en-US" dirty="0"/>
              <a:t>Those chapters are on the course Blackboard site in the “Readings” folder.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CAC31-F8BA-41BB-9595-22B5B7D28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D45F899-D2CC-489F-9B67-DDF526072B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77000"/>
            <a:ext cx="1905001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3661EE-0D2B-45D4-B18E-B07BF0B71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98176"/>
            <a:ext cx="170884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8"/>
    </mc:Choice>
    <mc:Fallback xmlns="">
      <p:transition spd="slow" advTm="4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42" y="1143000"/>
            <a:ext cx="8763000" cy="4876800"/>
          </a:xfrm>
        </p:spPr>
        <p:txBody>
          <a:bodyPr/>
          <a:lstStyle/>
          <a:p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More than something new (invention)</a:t>
            </a:r>
          </a:p>
          <a:p>
            <a:pPr lvl="1"/>
            <a:r>
              <a:rPr lang="en-US" dirty="0"/>
              <a:t>Something new that has impact</a:t>
            </a:r>
            <a:r>
              <a:rPr lang="en-US" baseline="30000" dirty="0"/>
              <a:t>(1)</a:t>
            </a:r>
          </a:p>
          <a:p>
            <a:pPr lvl="1"/>
            <a:r>
              <a:rPr lang="en-US" dirty="0"/>
              <a:t>Perceived as “new” by the adopter</a:t>
            </a:r>
            <a:r>
              <a:rPr lang="en-US" baseline="30000" dirty="0"/>
              <a:t>(2)</a:t>
            </a:r>
          </a:p>
          <a:p>
            <a:pPr lvl="1"/>
            <a:endParaRPr lang="en-US" baseline="30000" dirty="0"/>
          </a:p>
          <a:p>
            <a:r>
              <a:rPr lang="en-US" dirty="0"/>
              <a:t>Commercial Perspective</a:t>
            </a:r>
          </a:p>
          <a:p>
            <a:pPr lvl="1"/>
            <a:r>
              <a:rPr lang="en-US" dirty="0"/>
              <a:t> “Research </a:t>
            </a:r>
            <a:r>
              <a:rPr lang="en-US" altLang="en-US" dirty="0"/>
              <a:t>is the transformation of money into knowledge.     	 </a:t>
            </a:r>
            <a:r>
              <a:rPr lang="en-US" altLang="en-US" sz="2400" dirty="0"/>
              <a:t>Innovation is the transformation of knowledge into money.”</a:t>
            </a:r>
          </a:p>
          <a:p>
            <a:pPr eaLnBrk="1" hangingPunct="1">
              <a:buNone/>
            </a:pPr>
            <a:r>
              <a:rPr lang="en-US" altLang="en-US" sz="2400" dirty="0"/>
              <a:t>			</a:t>
            </a:r>
            <a:r>
              <a:rPr lang="en-US" altLang="en-US" sz="2000" i="1" dirty="0"/>
              <a:t>-- Dr. Geoffrey Nicholson, 3M</a:t>
            </a:r>
          </a:p>
          <a:p>
            <a:pPr lvl="1"/>
            <a:endParaRPr lang="en-US" dirty="0"/>
          </a:p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867400"/>
            <a:ext cx="9067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Ref: (1): Anthony, Scott (2012), </a:t>
            </a:r>
            <a:r>
              <a:rPr lang="en-US" sz="1100" u="sng" dirty="0"/>
              <a:t>The Little Black Book of Innovation: How it Works, How to Do it</a:t>
            </a:r>
            <a:r>
              <a:rPr lang="en-US" sz="1100" dirty="0"/>
              <a:t>, Harvard Business School Publishing Corporation</a:t>
            </a:r>
          </a:p>
          <a:p>
            <a:r>
              <a:rPr lang="en-US" sz="1100" dirty="0"/>
              <a:t>(2) Rogers, Everett (1995) </a:t>
            </a:r>
            <a:r>
              <a:rPr lang="en-US" sz="1100" u="sng" dirty="0"/>
              <a:t>Diffusion of Innovation </a:t>
            </a:r>
            <a:r>
              <a:rPr lang="en-US" sz="1100" dirty="0"/>
              <a:t>(5</a:t>
            </a:r>
            <a:r>
              <a:rPr lang="en-US" sz="1100" baseline="30000" dirty="0"/>
              <a:t>th</a:t>
            </a:r>
            <a:r>
              <a:rPr lang="en-US" sz="1100" dirty="0"/>
              <a:t> edition), p 12. “perception of ‘new’ by the adopter,” Free Press.</a:t>
            </a:r>
          </a:p>
          <a:p>
            <a:endParaRPr lang="en-US" sz="11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Innovation? (from Session 00B)</a:t>
            </a:r>
          </a:p>
        </p:txBody>
      </p:sp>
      <p:pic>
        <p:nvPicPr>
          <p:cNvPr id="7" name="Picture 7" descr="C:\Users\900084062\AppData\Local\Microsoft\Windows\Temporary Internet Files\Content.IE5\XKBHEKTB\question-mark[2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/>
          <a:stretch/>
        </p:blipFill>
        <p:spPr bwMode="auto">
          <a:xfrm>
            <a:off x="990600" y="997526"/>
            <a:ext cx="1430694" cy="113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0320376-75AF-4778-999F-41FD8A0B9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38"/>
    </mc:Choice>
    <mc:Fallback xmlns="">
      <p:transition spd="slow" advTm="82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5ECF-FBC0-49DF-A8B9-F1BEF089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Thinking is People-centric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6635A-14EC-4480-B308-3BA4D4A70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8686799" cy="4876800"/>
          </a:xfrm>
        </p:spPr>
        <p:txBody>
          <a:bodyPr/>
          <a:lstStyle/>
          <a:p>
            <a:r>
              <a:rPr lang="en-US" dirty="0"/>
              <a:t>Problem Identification is the start</a:t>
            </a:r>
          </a:p>
          <a:p>
            <a:pPr lvl="1"/>
            <a:r>
              <a:rPr lang="en-US" dirty="0"/>
              <a:t>This will require research and use of the DOC Process</a:t>
            </a:r>
          </a:p>
          <a:p>
            <a:pPr lvl="1"/>
            <a:r>
              <a:rPr lang="en-US" dirty="0"/>
              <a:t>What </a:t>
            </a:r>
            <a:r>
              <a:rPr lang="en-US" b="1" dirty="0"/>
              <a:t>evidence</a:t>
            </a:r>
            <a:r>
              <a:rPr lang="en-US" dirty="0"/>
              <a:t> do you have that supports this?</a:t>
            </a:r>
          </a:p>
          <a:p>
            <a:pPr lvl="1"/>
            <a:endParaRPr lang="en-US" dirty="0"/>
          </a:p>
          <a:p>
            <a:r>
              <a:rPr lang="en-US" dirty="0"/>
              <a:t>Solution Formulation follows Problem Identification</a:t>
            </a:r>
          </a:p>
          <a:p>
            <a:pPr lvl="1"/>
            <a:r>
              <a:rPr lang="en-US" dirty="0"/>
              <a:t>This will require use of the DOC Process</a:t>
            </a:r>
          </a:p>
          <a:p>
            <a:pPr lvl="1"/>
            <a:r>
              <a:rPr lang="en-US" dirty="0"/>
              <a:t>What </a:t>
            </a:r>
            <a:r>
              <a:rPr lang="en-US" b="1" dirty="0"/>
              <a:t>evidence</a:t>
            </a:r>
            <a:r>
              <a:rPr lang="en-US" dirty="0"/>
              <a:t> do you have that this creates value? </a:t>
            </a:r>
          </a:p>
          <a:p>
            <a:pPr lvl="1"/>
            <a:endParaRPr lang="en-US" dirty="0"/>
          </a:p>
          <a:p>
            <a:r>
              <a:rPr lang="en-US" dirty="0"/>
              <a:t>The “test” to know when you are done is when you can state a clear </a:t>
            </a:r>
            <a:r>
              <a:rPr lang="en-US" b="1" dirty="0"/>
              <a:t>“value proposition” </a:t>
            </a:r>
            <a:r>
              <a:rPr lang="en-US" dirty="0"/>
              <a:t>(slide 18)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8F6BC-8AF8-494F-BE11-A88FB572CC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F681F8-2131-4908-AEF1-500C0682E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5618199"/>
            <a:ext cx="3733800" cy="71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541B2E3C-341E-43AC-A58F-828F82996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22"/>
    </mc:Choice>
    <mc:Fallback xmlns="">
      <p:transition spd="slow" advTm="11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What do you find confusing?</a:t>
            </a:r>
          </a:p>
          <a:p>
            <a:endParaRPr lang="en-US" dirty="0"/>
          </a:p>
          <a:p>
            <a:r>
              <a:rPr lang="en-US" dirty="0"/>
              <a:t>What questions do you have?</a:t>
            </a:r>
          </a:p>
          <a:p>
            <a:endParaRPr lang="en-US" dirty="0"/>
          </a:p>
          <a:p>
            <a:r>
              <a:rPr lang="en-US" dirty="0"/>
              <a:t>E-mail me.</a:t>
            </a:r>
          </a:p>
          <a:p>
            <a:pPr lvl="1"/>
            <a:r>
              <a:rPr lang="en-US" dirty="0">
                <a:hlinkClick r:id="rId5"/>
              </a:rPr>
              <a:t>Tfaley@uvi.edu</a:t>
            </a:r>
            <a:endParaRPr lang="en-US" dirty="0"/>
          </a:p>
          <a:p>
            <a:pPr lvl="1"/>
            <a:r>
              <a:rPr lang="en-US" dirty="0"/>
              <a:t>Make sure you put “ENT 205” in the SUBJECT LINE of the e-mail!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8FDFF42-4609-48CF-B338-5C25F6867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2"/>
    </mc:Choice>
    <mc:Fallback xmlns="">
      <p:transition spd="slow" advTm="3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38112"/>
            <a:ext cx="8163719" cy="700088"/>
          </a:xfrm>
        </p:spPr>
        <p:txBody>
          <a:bodyPr/>
          <a:lstStyle/>
          <a:p>
            <a:r>
              <a:rPr lang="en-US" dirty="0"/>
              <a:t>Innovation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134351" cy="38279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B97A5B-1710-4149-AFC2-9E0FEDD8C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2"/>
    </mc:Choice>
    <mc:Fallback xmlns="">
      <p:transition spd="slow" advTm="1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6796"/>
            <a:ext cx="7265946" cy="3902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Innovative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8EB76B-883D-4BD3-8B0A-6E05BB629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44"/>
    </mc:Choice>
    <mc:Fallback xmlns="">
      <p:transition spd="slow" advTm="4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6F3A0-2ACC-4107-9EF2-0D48A5C8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Impactful Problem Solving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2BC7-E92F-4D01-979A-87B2E1D00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DDE05-2197-4EAB-8CB0-7DA87A86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41228"/>
            <a:ext cx="8839200" cy="4876800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(1) Identify the </a:t>
            </a:r>
            <a:r>
              <a:rPr lang="en-US" i="1" dirty="0"/>
              <a:t>real underlying</a:t>
            </a:r>
            <a:r>
              <a:rPr lang="en-US" dirty="0"/>
              <a:t> Problem </a:t>
            </a:r>
          </a:p>
          <a:p>
            <a:pPr marL="0" indent="0">
              <a:buNone/>
            </a:pPr>
            <a:r>
              <a:rPr lang="en-US" dirty="0"/>
              <a:t>      (Diagnose)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(2) Formulate a unique Solution to the problem</a:t>
            </a:r>
          </a:p>
          <a:p>
            <a:pPr marL="0" indent="0">
              <a:buNone/>
            </a:pPr>
            <a:r>
              <a:rPr lang="en-US" dirty="0"/>
              <a:t>     (Prescribe)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(3) </a:t>
            </a:r>
            <a:r>
              <a:rPr lang="en-US" b="1" dirty="0"/>
              <a:t>Execute </a:t>
            </a:r>
            <a:r>
              <a:rPr lang="en-US" dirty="0"/>
              <a:t>that solution</a:t>
            </a:r>
          </a:p>
          <a:p>
            <a:pPr marL="0" indent="0">
              <a:buNone/>
            </a:pPr>
            <a:r>
              <a:rPr lang="en-US" dirty="0"/>
              <a:t>      * This is a MANAGMENT process</a:t>
            </a:r>
          </a:p>
          <a:p>
            <a:pPr marL="0" indent="0">
              <a:buNone/>
            </a:pPr>
            <a:r>
              <a:rPr lang="en-US" dirty="0"/>
              <a:t>          (in this course we will focus on DESIGN)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9AEF9-CD1A-4C3F-93C7-73B15CB5C767}"/>
              </a:ext>
            </a:extLst>
          </p:cNvPr>
          <p:cNvSpPr/>
          <p:nvPr/>
        </p:nvSpPr>
        <p:spPr bwMode="auto">
          <a:xfrm>
            <a:off x="4876800" y="1189890"/>
            <a:ext cx="1295400" cy="457200"/>
          </a:xfrm>
          <a:prstGeom prst="rect">
            <a:avLst/>
          </a:prstGeom>
          <a:solidFill>
            <a:srgbClr val="FFFF00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92EC5D-CB72-4B6F-9BFF-E7744BC84F7D}"/>
              </a:ext>
            </a:extLst>
          </p:cNvPr>
          <p:cNvSpPr/>
          <p:nvPr/>
        </p:nvSpPr>
        <p:spPr bwMode="auto">
          <a:xfrm>
            <a:off x="3657600" y="2736937"/>
            <a:ext cx="1295400" cy="457200"/>
          </a:xfrm>
          <a:prstGeom prst="rect">
            <a:avLst/>
          </a:prstGeom>
          <a:solidFill>
            <a:srgbClr val="FFFF00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828A6-AB31-4F33-83D1-E68FACFB7A42}"/>
              </a:ext>
            </a:extLst>
          </p:cNvPr>
          <p:cNvSpPr/>
          <p:nvPr/>
        </p:nvSpPr>
        <p:spPr bwMode="auto">
          <a:xfrm>
            <a:off x="768263" y="4260937"/>
            <a:ext cx="1295400" cy="457200"/>
          </a:xfrm>
          <a:prstGeom prst="rect">
            <a:avLst/>
          </a:prstGeom>
          <a:solidFill>
            <a:srgbClr val="FFFF00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42C2685-3EBC-44AD-B860-D36E5B6B7508}"/>
              </a:ext>
            </a:extLst>
          </p:cNvPr>
          <p:cNvSpPr/>
          <p:nvPr/>
        </p:nvSpPr>
        <p:spPr bwMode="auto">
          <a:xfrm>
            <a:off x="7696200" y="1177762"/>
            <a:ext cx="304800" cy="266877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63500-4880-45F8-BC12-3C2D0EA8175D}"/>
              </a:ext>
            </a:extLst>
          </p:cNvPr>
          <p:cNvSpPr txBox="1"/>
          <p:nvPr/>
        </p:nvSpPr>
        <p:spPr>
          <a:xfrm>
            <a:off x="8033712" y="232984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99290C-7DCA-44B0-87E2-89C285543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80"/>
    </mc:Choice>
    <mc:Fallback xmlns="">
      <p:transition spd="slow" advTm="9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98A0-F49A-4C82-A79E-500FB3A0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Design-thinking is people-centric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0ED9A-5DD6-4B52-B48B-E46C2E0AF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3733800"/>
          </a:xfrm>
        </p:spPr>
        <p:txBody>
          <a:bodyPr/>
          <a:lstStyle/>
          <a:p>
            <a:r>
              <a:rPr lang="en-US" dirty="0"/>
              <a:t>Design Thinking is an approach to problem solving that starts with understanding the solution adopter’s needs. </a:t>
            </a:r>
          </a:p>
          <a:p>
            <a:pPr lvl="1"/>
            <a:r>
              <a:rPr lang="en-US" dirty="0"/>
              <a:t>This is the importance of empathy and being able to see things from someone else’s point-of-view</a:t>
            </a:r>
          </a:p>
          <a:p>
            <a:endParaRPr lang="en-US" dirty="0"/>
          </a:p>
          <a:p>
            <a:r>
              <a:rPr lang="en-US" dirty="0"/>
              <a:t>People have Problems</a:t>
            </a:r>
          </a:p>
          <a:p>
            <a:pPr lvl="1"/>
            <a:r>
              <a:rPr lang="en-US" dirty="0"/>
              <a:t>There is NO problem without a person that has it</a:t>
            </a:r>
          </a:p>
          <a:p>
            <a:pPr lvl="1"/>
            <a:endParaRPr lang="en-US" dirty="0"/>
          </a:p>
          <a:p>
            <a:r>
              <a:rPr lang="en-US" dirty="0"/>
              <a:t>People adopt solutions to resolve their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526E9-C49B-49CC-A8F1-0D0A76725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ABD23-E78F-40F2-80DE-B99CC40D11C1}"/>
              </a:ext>
            </a:extLst>
          </p:cNvPr>
          <p:cNvSpPr txBox="1"/>
          <p:nvPr/>
        </p:nvSpPr>
        <p:spPr>
          <a:xfrm>
            <a:off x="228600" y="575920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Ref: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https://executive-ed.mit.edu/mastering-design-thinking.php?utm_source=Google&amp;utm_medium=Search&amp;utm_campaign=B-8474_ROW_GG_SE_MDT_Mar_20_Core&amp;utm_content=Design_Thinking&amp;utm_term=design%20thinking&amp;gclid=EAIaIQobChMIjvPzgr765gIV3YVaBR3-Mw3FEAAYASAAEgKlHPD_BwE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4E71BB-2E8D-497E-BBFC-1D7C64153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81"/>
    </mc:Choice>
    <mc:Fallback xmlns="">
      <p:transition spd="slow" advTm="11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F25F-F09E-4119-B38B-657EACA2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= Impactful Problem-solving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2B85D-1932-4C83-804A-AC0DA067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5812104" cy="3488114"/>
          </a:xfrm>
        </p:spPr>
        <p:txBody>
          <a:bodyPr/>
          <a:lstStyle/>
          <a:p>
            <a:r>
              <a:rPr lang="en-US" dirty="0"/>
              <a:t>No Person, No Problem</a:t>
            </a:r>
          </a:p>
          <a:p>
            <a:endParaRPr lang="en-US" dirty="0"/>
          </a:p>
          <a:p>
            <a:r>
              <a:rPr lang="en-US" dirty="0"/>
              <a:t>No adoption, No Impact</a:t>
            </a:r>
          </a:p>
          <a:p>
            <a:endParaRPr lang="en-US" dirty="0"/>
          </a:p>
          <a:p>
            <a:r>
              <a:rPr lang="en-US" dirty="0"/>
              <a:t>No Impact, No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60D8-6092-4CB0-9EEB-52B0A1C95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3676AD-5416-488D-8D56-1E6472642C57}"/>
              </a:ext>
            </a:extLst>
          </p:cNvPr>
          <p:cNvGrpSpPr/>
          <p:nvPr/>
        </p:nvGrpSpPr>
        <p:grpSpPr>
          <a:xfrm>
            <a:off x="2514600" y="3962400"/>
            <a:ext cx="4755181" cy="2178844"/>
            <a:chOff x="2560019" y="3901046"/>
            <a:chExt cx="4755181" cy="2178844"/>
          </a:xfrm>
        </p:grpSpPr>
        <p:pic>
          <p:nvPicPr>
            <p:cNvPr id="1030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4F84D46F-614A-44B9-8693-2B295AB51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8" r="33091"/>
            <a:stretch/>
          </p:blipFill>
          <p:spPr bwMode="auto">
            <a:xfrm>
              <a:off x="2560019" y="3901046"/>
              <a:ext cx="988193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2BB3D054-6C97-49B9-8832-5A0E24EC5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09"/>
            <a:stretch/>
          </p:blipFill>
          <p:spPr bwMode="auto">
            <a:xfrm flipH="1">
              <a:off x="6231729" y="3901046"/>
              <a:ext cx="1083471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innovation clipart black and white">
              <a:extLst>
                <a:ext uri="{FF2B5EF4-FFF2-40B4-BE49-F238E27FC236}">
                  <a16:creationId xmlns:a16="http://schemas.microsoft.com/office/drawing/2014/main" id="{6EDB53EE-4253-4507-9720-1D515D06F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139" y="4251089"/>
              <a:ext cx="1498651" cy="1478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Left-Right 7">
              <a:extLst>
                <a:ext uri="{FF2B5EF4-FFF2-40B4-BE49-F238E27FC236}">
                  <a16:creationId xmlns:a16="http://schemas.microsoft.com/office/drawing/2014/main" id="{87EF2380-8A50-4637-9AE4-108F1F07464E}"/>
                </a:ext>
              </a:extLst>
            </p:cNvPr>
            <p:cNvSpPr/>
            <p:nvPr/>
          </p:nvSpPr>
          <p:spPr bwMode="auto">
            <a:xfrm>
              <a:off x="3366151" y="4838068"/>
              <a:ext cx="718988" cy="304800"/>
            </a:xfrm>
            <a:prstGeom prst="leftRightArrow">
              <a:avLst/>
            </a:prstGeom>
            <a:solidFill>
              <a:srgbClr val="EE5904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Arrow: Left-Right 13">
              <a:extLst>
                <a:ext uri="{FF2B5EF4-FFF2-40B4-BE49-F238E27FC236}">
                  <a16:creationId xmlns:a16="http://schemas.microsoft.com/office/drawing/2014/main" id="{722E23F7-9BE5-4BEE-B0F0-938B0948B111}"/>
                </a:ext>
              </a:extLst>
            </p:cNvPr>
            <p:cNvSpPr/>
            <p:nvPr/>
          </p:nvSpPr>
          <p:spPr bwMode="auto">
            <a:xfrm>
              <a:off x="5619274" y="4838068"/>
              <a:ext cx="718988" cy="304800"/>
            </a:xfrm>
            <a:prstGeom prst="leftRightArrow">
              <a:avLst/>
            </a:prstGeom>
            <a:solidFill>
              <a:srgbClr val="EE5904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2872C2-DB4F-4754-9628-90668F869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7"/>
    </mc:Choice>
    <mc:Fallback xmlns="">
      <p:transition spd="slow" advTm="3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7853-5217-41E7-80CB-DE42E9A7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A42A9-AD10-48F1-BAB6-319004A84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3581400"/>
          </a:xfrm>
        </p:spPr>
        <p:txBody>
          <a:bodyPr/>
          <a:lstStyle/>
          <a:p>
            <a:r>
              <a:rPr lang="en-US" dirty="0"/>
              <a:t>Impactful Problem-solving that leverages something new</a:t>
            </a:r>
          </a:p>
          <a:p>
            <a:pPr lvl="1"/>
            <a:r>
              <a:rPr lang="en-US" dirty="0"/>
              <a:t>New Product</a:t>
            </a:r>
          </a:p>
          <a:p>
            <a:pPr lvl="1"/>
            <a:r>
              <a:rPr lang="en-US" dirty="0"/>
              <a:t>New Service</a:t>
            </a:r>
          </a:p>
          <a:p>
            <a:pPr lvl="1"/>
            <a:r>
              <a:rPr lang="en-US" dirty="0"/>
              <a:t>New Approach</a:t>
            </a:r>
          </a:p>
          <a:p>
            <a:pPr lvl="1"/>
            <a:r>
              <a:rPr lang="en-US" dirty="0"/>
              <a:t>New….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0A4F6-77F1-4D15-92D2-0CED360CD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7DA3A3-251D-4EFF-B91F-FC1161548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7"/>
    </mc:Choice>
    <mc:Fallback xmlns="">
      <p:transition spd="slow" advTm="20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A837-8471-477F-8DEF-A3E75025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Best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F90C3-D95F-4CC4-BB8D-FE0701CCB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7772400" cy="4876800"/>
          </a:xfrm>
        </p:spPr>
        <p:txBody>
          <a:bodyPr/>
          <a:lstStyle/>
          <a:p>
            <a:r>
              <a:rPr lang="en-US" dirty="0"/>
              <a:t>People are coping with their problems now</a:t>
            </a:r>
          </a:p>
          <a:p>
            <a:pPr lvl="1"/>
            <a:r>
              <a:rPr lang="en-US" dirty="0"/>
              <a:t>They already HAVE solutions to their problems</a:t>
            </a:r>
          </a:p>
          <a:p>
            <a:pPr lvl="2"/>
            <a:r>
              <a:rPr lang="en-US" dirty="0"/>
              <a:t>These solutions may not be very good, but people are doing </a:t>
            </a:r>
            <a:r>
              <a:rPr lang="en-US" i="1" dirty="0"/>
              <a:t>something</a:t>
            </a:r>
          </a:p>
          <a:p>
            <a:pPr lvl="1"/>
            <a:endParaRPr lang="en-US" i="1" dirty="0"/>
          </a:p>
          <a:p>
            <a:r>
              <a:rPr lang="en-US" dirty="0"/>
              <a:t>The best option people have today to cope with their problems is:</a:t>
            </a:r>
          </a:p>
          <a:p>
            <a:pPr lvl="1"/>
            <a:r>
              <a:rPr lang="en-US" dirty="0"/>
              <a:t>BATNO:  Best Alternative To a New Option</a:t>
            </a:r>
          </a:p>
          <a:p>
            <a:pPr lvl="1"/>
            <a:r>
              <a:rPr lang="en-US" dirty="0"/>
              <a:t>The innovation that we hope to create will hopefully be their NEW Option. But since it does not yet exist, their best alternative is whatever they are doing 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48D18-C324-4FFA-8B35-A1FF802FB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AD3FC9-A5E0-444D-8353-0610033A4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75"/>
    </mc:Choice>
    <mc:Fallback xmlns="">
      <p:transition spd="slow" advTm="98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5864</TotalTime>
  <Words>1516</Words>
  <Application>Microsoft Office PowerPoint</Application>
  <PresentationFormat>On-screen Show (4:3)</PresentationFormat>
  <Paragraphs>191</Paragraphs>
  <Slides>21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Wingdings</vt:lpstr>
      <vt:lpstr>blank</vt:lpstr>
      <vt:lpstr>PowerPoint Presentation</vt:lpstr>
      <vt:lpstr>What is Innovation? (from Session 00B)</vt:lpstr>
      <vt:lpstr>Innovation Methodology</vt:lpstr>
      <vt:lpstr>Driving Innovative Change</vt:lpstr>
      <vt:lpstr>Impactful Problem Solving</vt:lpstr>
      <vt:lpstr>Design-thinking is people-centric</vt:lpstr>
      <vt:lpstr>Innovation = Impactful Problem-solving</vt:lpstr>
      <vt:lpstr>Innovation is…</vt:lpstr>
      <vt:lpstr>Current Best Solution</vt:lpstr>
      <vt:lpstr>Two-Part Design Process </vt:lpstr>
      <vt:lpstr>Diagnose (find underlying problem)  before you Prescribe (craft a new solution)</vt:lpstr>
      <vt:lpstr>Problem Identification</vt:lpstr>
      <vt:lpstr>Now you Know Who you are designing for</vt:lpstr>
      <vt:lpstr>Target Adopter of our Innovation</vt:lpstr>
      <vt:lpstr>Solution Formulation</vt:lpstr>
      <vt:lpstr>Solution Formulation: Brainstorm at different levels</vt:lpstr>
      <vt:lpstr>Generic Solution Approaches</vt:lpstr>
      <vt:lpstr>Create a Value Proposition</vt:lpstr>
      <vt:lpstr>Examples in readings</vt:lpstr>
      <vt:lpstr>Design Thinking is People-centric Design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609</cp:revision>
  <cp:lastPrinted>2014-06-09T15:08:47Z</cp:lastPrinted>
  <dcterms:created xsi:type="dcterms:W3CDTF">2003-10-03T23:08:19Z</dcterms:created>
  <dcterms:modified xsi:type="dcterms:W3CDTF">2022-07-30T05:09:54Z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