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18"/>
  </p:notesMasterIdLst>
  <p:handoutMasterIdLst>
    <p:handoutMasterId r:id="rId19"/>
  </p:handoutMasterIdLst>
  <p:sldIdLst>
    <p:sldId id="1078" r:id="rId2"/>
    <p:sldId id="1011" r:id="rId3"/>
    <p:sldId id="1080" r:id="rId4"/>
    <p:sldId id="1081" r:id="rId5"/>
    <p:sldId id="1014" r:id="rId6"/>
    <p:sldId id="1015" r:id="rId7"/>
    <p:sldId id="1051" r:id="rId8"/>
    <p:sldId id="1016" r:id="rId9"/>
    <p:sldId id="1082" r:id="rId10"/>
    <p:sldId id="1083" r:id="rId11"/>
    <p:sldId id="1084" r:id="rId12"/>
    <p:sldId id="1045" r:id="rId13"/>
    <p:sldId id="1018" r:id="rId14"/>
    <p:sldId id="1019" r:id="rId15"/>
    <p:sldId id="1020" r:id="rId16"/>
    <p:sldId id="1079" r:id="rId17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C8C"/>
    <a:srgbClr val="BDE9F9"/>
    <a:srgbClr val="52A6E9"/>
    <a:srgbClr val="3B4445"/>
    <a:srgbClr val="D15B05"/>
    <a:srgbClr val="0094BF"/>
    <a:srgbClr val="0000CC"/>
    <a:srgbClr val="000066"/>
    <a:srgbClr val="E9F3FD"/>
    <a:srgbClr val="8AC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8" autoAdjust="0"/>
    <p:restoredTop sz="94646" autoAdjust="0"/>
  </p:normalViewPr>
  <p:slideViewPr>
    <p:cSldViewPr>
      <p:cViewPr varScale="1">
        <p:scale>
          <a:sx n="57" d="100"/>
          <a:sy n="57" d="100"/>
        </p:scale>
        <p:origin x="1238" y="31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2" y="77896"/>
            <a:ext cx="3841281" cy="619971"/>
          </a:xfrm>
          <a:prstGeom prst="rect">
            <a:avLst/>
          </a:prstGeom>
        </p:spPr>
        <p:txBody>
          <a:bodyPr vert="horz" lIns="93465" tIns="46733" rIns="93465" bIns="46733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6" y="8841739"/>
            <a:ext cx="3057053" cy="465773"/>
          </a:xfrm>
          <a:prstGeom prst="rect">
            <a:avLst/>
          </a:prstGeom>
        </p:spPr>
        <p:txBody>
          <a:bodyPr vert="horz" lIns="93465" tIns="46733" rIns="93465" bIns="46733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610" tIns="46305" rIns="92610" bIns="46305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7/30/2022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6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1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41739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6" y="8841739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56807" indent="-291079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64319" indent="-232864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30046" indent="-232864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95773" indent="-232864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61502" indent="-23286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3027229" indent="-23286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92957" indent="-23286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958684" indent="-23286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30C345D-4AFE-4BE5-9676-7A5FAFA0B861}" type="slidenum">
              <a:rPr lang="en-US" sz="1200">
                <a:latin typeface="Arial" pitchFamily="34" charset="0"/>
              </a:rPr>
              <a:pPr/>
              <a:t>6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0435" y="4421824"/>
            <a:ext cx="5172393" cy="41890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59640" indent="-292169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68677" indent="-233735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36148" indent="-233735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103619" indent="-233735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71089" indent="-23373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3038560" indent="-23373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506031" indent="-23373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973502" indent="-23373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6CE6E17-7284-48D7-B2EA-5AE412D1CF55}" type="slidenum">
              <a:rPr lang="en-US" sz="1200">
                <a:latin typeface="Arial" pitchFamily="34" charset="0"/>
              </a:rPr>
              <a:pPr/>
              <a:t>14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 userDrawn="1">
            <p:ph type="sldNum" sz="quarter" idx="12"/>
          </p:nvPr>
        </p:nvSpPr>
        <p:spPr>
          <a:xfrm>
            <a:off x="8534400" y="6553200"/>
            <a:ext cx="609600" cy="304800"/>
          </a:xfrm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1961CA80-5175-4925-A9EB-F79BE3401ADB}" type="slidenum">
              <a:rPr lang="en-US" sz="1200" smtClean="0">
                <a:solidFill>
                  <a:schemeClr val="tx2"/>
                </a:solidFill>
              </a:rPr>
              <a:pPr eaLnBrk="1" hangingPunct="1">
                <a:defRPr/>
              </a:pPr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1387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0" y="109537"/>
            <a:ext cx="816371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"/>
            <a:ext cx="914402" cy="919163"/>
          </a:xfrm>
          <a:prstGeom prst="rect">
            <a:avLst/>
          </a:prstGeom>
        </p:spPr>
      </p:pic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19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by Timothy L. Faley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1" r:id="rId13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hyperlink" Target="mailto:Tfaley@uvi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hyperlink" Target="http://www.fbi.gov/hq/lab/fsc/backissu/jan2002/images/sahnif2s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2286000"/>
          </a:xfrm>
          <a:prstGeom prst="rect">
            <a:avLst/>
          </a:prstGeom>
          <a:gradFill flip="none" rotWithShape="1">
            <a:gsLst>
              <a:gs pos="57000">
                <a:srgbClr val="52A6E9"/>
              </a:gs>
              <a:gs pos="99000">
                <a:srgbClr val="3B4445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2286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429161"/>
            <a:ext cx="123783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029" sz="4000" b="1" dirty="0">
                <a:ln w="50800"/>
                <a:solidFill>
                  <a:srgbClr val="3B4445"/>
                </a:solidFill>
              </a:rPr>
              <a:t>ENT</a:t>
            </a:r>
          </a:p>
          <a:p>
            <a:pPr algn="ctr"/>
            <a:r>
              <a:rPr lang="en-029" sz="4000" b="1" dirty="0">
                <a:ln w="50800"/>
                <a:solidFill>
                  <a:srgbClr val="3B4445"/>
                </a:solidFill>
              </a:rPr>
              <a:t>205</a:t>
            </a:r>
            <a:endParaRPr lang="en-US" sz="4000" b="1" dirty="0">
              <a:ln w="50800"/>
              <a:solidFill>
                <a:srgbClr val="3B4445"/>
              </a:solidFill>
            </a:endParaRPr>
          </a:p>
        </p:txBody>
      </p:sp>
      <p:sp>
        <p:nvSpPr>
          <p:cNvPr id="9" name="Subtitle 5"/>
          <p:cNvSpPr txBox="1">
            <a:spLocks/>
          </p:cNvSpPr>
          <p:nvPr/>
        </p:nvSpPr>
        <p:spPr bwMode="auto">
          <a:xfrm>
            <a:off x="0" y="41148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r>
              <a:rPr lang="en-029" sz="1800" dirty="0">
                <a:solidFill>
                  <a:srgbClr val="3B4445"/>
                </a:solidFill>
              </a:rPr>
              <a:t>Tfaley@uvi.edu</a:t>
            </a:r>
            <a:endParaRPr lang="en-US" sz="1800" dirty="0">
              <a:solidFill>
                <a:srgbClr val="3B4445"/>
              </a:solidFill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0" y="2652712"/>
            <a:ext cx="91440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kern="0" dirty="0"/>
              <a:t>Session 03:</a:t>
            </a:r>
          </a:p>
          <a:p>
            <a:pPr algn="ctr"/>
            <a:r>
              <a:rPr lang="en-US" sz="2800" kern="0" dirty="0"/>
              <a:t>Knowledge-based Process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3639"/>
            <a:ext cx="1371600" cy="1974361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F0BDB8E-6F3C-4066-9CC1-E6439A374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77000"/>
            <a:ext cx="838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5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6"/>
    </mc:Choice>
    <mc:Fallback xmlns="">
      <p:transition spd="slow" advTm="8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366EC-443E-4886-82C3-FB77183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are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C59A3-0707-4C10-833B-DF2DE522C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Ideas… whether product/service/business ideas are nothing more than a set of assumptions (un-supported beliefs). </a:t>
            </a:r>
          </a:p>
          <a:p>
            <a:pPr lvl="1"/>
            <a:r>
              <a:rPr lang="en-US" dirty="0"/>
              <a:t>Beliefs that:</a:t>
            </a:r>
          </a:p>
          <a:p>
            <a:pPr lvl="2"/>
            <a:r>
              <a:rPr lang="en-US" dirty="0"/>
              <a:t>We can produce the product/service</a:t>
            </a:r>
          </a:p>
          <a:p>
            <a:pPr lvl="2"/>
            <a:r>
              <a:rPr lang="en-US" dirty="0"/>
              <a:t>We can create value for a specific set of customers/adopters</a:t>
            </a:r>
          </a:p>
          <a:p>
            <a:pPr lvl="2"/>
            <a:r>
              <a:rPr lang="en-US" dirty="0"/>
              <a:t>We can capture a significant share of the value we create</a:t>
            </a:r>
          </a:p>
          <a:p>
            <a:pPr lvl="2"/>
            <a:r>
              <a:rPr lang="en-US" dirty="0"/>
              <a:t>We have a complete business model</a:t>
            </a:r>
          </a:p>
          <a:p>
            <a:pPr lvl="2"/>
            <a:r>
              <a:rPr lang="en-US" dirty="0"/>
              <a:t>…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Where’s the evidence to support all this?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5CFA5-0338-445C-9D77-845AED234C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A5848EA-A61D-42C8-925E-91C697DB9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6400798"/>
            <a:ext cx="1905001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3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42"/>
    </mc:Choice>
    <mc:Fallback xmlns="">
      <p:transition spd="slow" advTm="66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2413-8124-4F25-89E0-BDB83BE12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D94FD-DCBF-4A4B-AB75-9068CE06C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Ideas are easy, execution is hard (costs time/money)</a:t>
            </a:r>
          </a:p>
          <a:p>
            <a:r>
              <a:rPr lang="en-US" dirty="0"/>
              <a:t>We need to make sure our assumptions are well-founded</a:t>
            </a:r>
          </a:p>
          <a:p>
            <a:r>
              <a:rPr lang="en-US" dirty="0"/>
              <a:t>We need “tools” to evaluate ideas</a:t>
            </a:r>
          </a:p>
          <a:p>
            <a:pPr lvl="1"/>
            <a:r>
              <a:rPr lang="en-US" dirty="0"/>
              <a:t>This course introduces a number of “tools” or “frameworks” that allow us to evaluate the assumptions innovators and entrepreneurs make</a:t>
            </a:r>
          </a:p>
          <a:p>
            <a:pPr lvl="2"/>
            <a:r>
              <a:rPr lang="en-US" dirty="0"/>
              <a:t>We can use these “tools,” along with appropriate evidence to reach conclusions / make judgements. </a:t>
            </a:r>
          </a:p>
          <a:p>
            <a:pPr lvl="2"/>
            <a:r>
              <a:rPr lang="en-US" dirty="0"/>
              <a:t>This is data-based evaluation, not “gut feel”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4D0ED-8300-4C32-B8A3-F0852B5D6A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8468ED8-71DC-4F6B-8D44-6E87704FAF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81"/>
    </mc:Choice>
    <mc:Fallback xmlns="">
      <p:transition spd="slow" advTm="87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980281" y="290512"/>
            <a:ext cx="7183438" cy="700088"/>
          </a:xfrm>
        </p:spPr>
        <p:txBody>
          <a:bodyPr/>
          <a:lstStyle/>
          <a:p>
            <a:r>
              <a:rPr lang="en-US" sz="2800" dirty="0"/>
              <a:t>Getting from Conjecture to Reality</a:t>
            </a:r>
            <a:br>
              <a:rPr lang="en-US" dirty="0"/>
            </a:br>
            <a:r>
              <a:rPr lang="en-US" dirty="0"/>
              <a:t>Which column?</a:t>
            </a:r>
          </a:p>
        </p:txBody>
      </p:sp>
      <p:sp>
        <p:nvSpPr>
          <p:cNvPr id="10243" name="Content Placeholder 4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2819400" cy="4876800"/>
          </a:xfrm>
        </p:spPr>
        <p:txBody>
          <a:bodyPr/>
          <a:lstStyle/>
          <a:p>
            <a:r>
              <a:rPr lang="en-US" dirty="0"/>
              <a:t>Thing we </a:t>
            </a:r>
            <a:r>
              <a:rPr lang="en-US" i="1" dirty="0"/>
              <a:t>want</a:t>
            </a:r>
            <a:r>
              <a:rPr lang="en-US" dirty="0"/>
              <a:t> to know</a:t>
            </a:r>
          </a:p>
        </p:txBody>
      </p:sp>
      <p:sp>
        <p:nvSpPr>
          <p:cNvPr id="10244" name="Content Placeholder 5"/>
          <p:cNvSpPr>
            <a:spLocks noGrp="1"/>
          </p:cNvSpPr>
          <p:nvPr>
            <p:ph sz="half" idx="2"/>
          </p:nvPr>
        </p:nvSpPr>
        <p:spPr>
          <a:xfrm>
            <a:off x="3048000" y="1295400"/>
            <a:ext cx="2743200" cy="4876800"/>
          </a:xfrm>
        </p:spPr>
        <p:txBody>
          <a:bodyPr/>
          <a:lstStyle/>
          <a:p>
            <a:r>
              <a:rPr lang="en-US" dirty="0"/>
              <a:t>Things we </a:t>
            </a:r>
            <a:r>
              <a:rPr lang="en-US" i="1" dirty="0"/>
              <a:t>think</a:t>
            </a:r>
            <a:r>
              <a:rPr lang="en-US" dirty="0"/>
              <a:t> we know.</a:t>
            </a:r>
          </a:p>
          <a:p>
            <a:pPr lvl="1"/>
            <a:r>
              <a:rPr lang="en-US" dirty="0"/>
              <a:t>Belief or data supported?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</a:t>
            </a:r>
          </a:p>
        </p:txBody>
      </p:sp>
      <p:sp>
        <p:nvSpPr>
          <p:cNvPr id="10" name="Striped Right Arrow 9"/>
          <p:cNvSpPr/>
          <p:nvPr/>
        </p:nvSpPr>
        <p:spPr bwMode="auto">
          <a:xfrm>
            <a:off x="2057400" y="4419600"/>
            <a:ext cx="4876800" cy="990600"/>
          </a:xfrm>
          <a:prstGeom prst="striped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52" name="TextBox 10"/>
          <p:cNvSpPr txBox="1">
            <a:spLocks noChangeArrowheads="1"/>
          </p:cNvSpPr>
          <p:nvPr/>
        </p:nvSpPr>
        <p:spPr bwMode="auto">
          <a:xfrm>
            <a:off x="2710695" y="4714845"/>
            <a:ext cx="3570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b="1" dirty="0"/>
              <a:t>Goal is to move things this way</a:t>
            </a:r>
          </a:p>
        </p:txBody>
      </p:sp>
      <p:sp>
        <p:nvSpPr>
          <p:cNvPr id="10248" name="Rectangle 12"/>
          <p:cNvSpPr>
            <a:spLocks noChangeArrowheads="1"/>
          </p:cNvSpPr>
          <p:nvPr/>
        </p:nvSpPr>
        <p:spPr bwMode="auto">
          <a:xfrm>
            <a:off x="304800" y="1295400"/>
            <a:ext cx="8458200" cy="2895600"/>
          </a:xfrm>
          <a:prstGeom prst="rect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0249" name="Straight Connector 14"/>
          <p:cNvCxnSpPr>
            <a:cxnSpLocks noChangeShapeType="1"/>
          </p:cNvCxnSpPr>
          <p:nvPr/>
        </p:nvCxnSpPr>
        <p:spPr bwMode="auto">
          <a:xfrm rot="5400000">
            <a:off x="1600200" y="2743200"/>
            <a:ext cx="28956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0" name="Straight Connector 15"/>
          <p:cNvCxnSpPr>
            <a:cxnSpLocks noChangeShapeType="1"/>
          </p:cNvCxnSpPr>
          <p:nvPr/>
        </p:nvCxnSpPr>
        <p:spPr bwMode="auto">
          <a:xfrm rot="5400000">
            <a:off x="4419600" y="2743200"/>
            <a:ext cx="28956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5867400" y="1295400"/>
            <a:ext cx="2819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Things we </a:t>
            </a:r>
            <a:r>
              <a:rPr lang="en-US" i="1" kern="0" dirty="0"/>
              <a:t>know</a:t>
            </a:r>
            <a:r>
              <a:rPr lang="en-US" kern="0" dirty="0"/>
              <a:t> we know</a:t>
            </a:r>
          </a:p>
          <a:p>
            <a:pPr lvl="1"/>
            <a:r>
              <a:rPr lang="en-US" kern="0" dirty="0"/>
              <a:t>Data supported</a:t>
            </a:r>
          </a:p>
          <a:p>
            <a:pPr lvl="1"/>
            <a:r>
              <a:rPr lang="en-US" kern="0" dirty="0"/>
              <a:t>…</a:t>
            </a:r>
          </a:p>
          <a:p>
            <a:pPr lvl="1"/>
            <a:r>
              <a:rPr lang="en-US" kern="0" dirty="0"/>
              <a:t>…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E4934A-0A03-455A-9438-98A3DA286DEC}"/>
              </a:ext>
            </a:extLst>
          </p:cNvPr>
          <p:cNvSpPr txBox="1"/>
          <p:nvPr/>
        </p:nvSpPr>
        <p:spPr>
          <a:xfrm>
            <a:off x="1591684" y="5448373"/>
            <a:ext cx="5884431" cy="338554"/>
          </a:xfrm>
          <a:prstGeom prst="rect">
            <a:avLst/>
          </a:prstGeom>
          <a:noFill/>
          <a:ln>
            <a:solidFill>
              <a:srgbClr val="0C1C8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Moving from “assumptions/beliefs” to evidence-based knowledge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F28D0F1-B939-4EAE-BBA7-DD47F6F0E6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363348"/>
            <a:ext cx="1828800" cy="49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18"/>
    </mc:Choice>
    <mc:Fallback xmlns="">
      <p:transition spd="slow" advTm="5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BBF60B8-4F26-41F7-BF38-54695B40FCE2}" type="slidenum">
              <a:rPr lang="en-US" sz="1200" smtClean="0">
                <a:solidFill>
                  <a:schemeClr val="folHlink"/>
                </a:solidFill>
              </a:rPr>
              <a:pPr/>
              <a:t>13</a:t>
            </a:fld>
            <a:endParaRPr lang="en-US" sz="1200">
              <a:solidFill>
                <a:schemeClr val="folHlink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27747"/>
            <a:ext cx="6379029" cy="685800"/>
          </a:xfrm>
        </p:spPr>
        <p:txBody>
          <a:bodyPr/>
          <a:lstStyle/>
          <a:p>
            <a:r>
              <a:rPr lang="en-US" dirty="0"/>
              <a:t>Two Classes of Knowledge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143000"/>
            <a:ext cx="7696200" cy="4876800"/>
          </a:xfrm>
        </p:spPr>
        <p:txBody>
          <a:bodyPr/>
          <a:lstStyle/>
          <a:p>
            <a:r>
              <a:rPr lang="en-US" sz="3200" dirty="0"/>
              <a:t>Tacit</a:t>
            </a:r>
          </a:p>
          <a:p>
            <a:pPr lvl="1"/>
            <a:r>
              <a:rPr lang="en-US" sz="2800" dirty="0"/>
              <a:t>We know, but have difficulty explaining</a:t>
            </a:r>
          </a:p>
          <a:p>
            <a:endParaRPr lang="en-US" sz="3200" dirty="0"/>
          </a:p>
          <a:p>
            <a:r>
              <a:rPr lang="en-US" sz="3200" dirty="0"/>
              <a:t>Explicit</a:t>
            </a:r>
          </a:p>
          <a:p>
            <a:pPr lvl="1"/>
            <a:r>
              <a:rPr lang="en-US" sz="2800" dirty="0"/>
              <a:t>Books, journals, lecture notes, etc.</a:t>
            </a:r>
          </a:p>
          <a:p>
            <a:pPr lvl="1"/>
            <a:r>
              <a:rPr lang="en-US" sz="2800" dirty="0"/>
              <a:t>In other words, things we can “google”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D1170103-4417-4758-9907-0B1CEAFBC7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905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6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70"/>
    </mc:Choice>
    <mc:Fallback xmlns="">
      <p:transition spd="slow" advTm="66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0F2E64-8FA7-45C6-AD87-5E43BA64071C}" type="slidenum">
              <a:rPr lang="en-US" sz="1200" smtClean="0">
                <a:solidFill>
                  <a:schemeClr val="folHlink"/>
                </a:solidFill>
              </a:rPr>
              <a:pPr/>
              <a:t>14</a:t>
            </a:fld>
            <a:endParaRPr lang="en-US" sz="1200">
              <a:solidFill>
                <a:schemeClr val="folHlink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705600" cy="762000"/>
          </a:xfrm>
        </p:spPr>
        <p:txBody>
          <a:bodyPr/>
          <a:lstStyle/>
          <a:p>
            <a:r>
              <a:rPr lang="en-US" dirty="0"/>
              <a:t>The Knowledge Yield Issue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95700" y="1143000"/>
            <a:ext cx="4716463" cy="15922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dirty="0"/>
              <a:t>	90% of what you need to know is not written down, it is inside peoples heads (tacit knowledge)</a:t>
            </a:r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277938"/>
            <a:ext cx="22002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2590800" y="2971800"/>
            <a:ext cx="530066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400" dirty="0"/>
              <a:t>	90% of what is inside peoples heads they can’t tell you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25A75565-570F-44AE-B4D9-6AC61FFE56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00800"/>
            <a:ext cx="1905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5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4"/>
    </mc:Choice>
    <mc:Fallback xmlns="">
      <p:transition spd="slow" advTm="1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4215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33C5148-B51C-4F15-A58B-36D975EE6699}" type="slidenum">
              <a:rPr lang="en-US" sz="1200" smtClean="0">
                <a:solidFill>
                  <a:schemeClr val="folHlink"/>
                </a:solidFill>
              </a:rPr>
              <a:pPr/>
              <a:t>15</a:t>
            </a:fld>
            <a:endParaRPr lang="en-US" sz="1200">
              <a:solidFill>
                <a:schemeClr val="folHlink"/>
              </a:solidFill>
            </a:endParaRP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Tacit Knowledge …</a:t>
            </a:r>
          </a:p>
        </p:txBody>
      </p:sp>
      <p:sp>
        <p:nvSpPr>
          <p:cNvPr id="2355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4876800"/>
          </a:xfrm>
        </p:spPr>
        <p:txBody>
          <a:bodyPr/>
          <a:lstStyle/>
          <a:p>
            <a:r>
              <a:rPr lang="en-US" dirty="0">
                <a:ea typeface="SimSun" pitchFamily="2" charset="-122"/>
              </a:rPr>
              <a:t>This is where the good stuff lies</a:t>
            </a:r>
            <a:r>
              <a:rPr lang="en-US" dirty="0">
                <a:latin typeface="Arial" pitchFamily="34" charset="0"/>
                <a:ea typeface="SimSun" pitchFamily="2" charset="-122"/>
              </a:rPr>
              <a:t>…</a:t>
            </a:r>
            <a:r>
              <a:rPr lang="en-US" dirty="0">
                <a:ea typeface="SimSun" pitchFamily="2" charset="-122"/>
              </a:rPr>
              <a:t>. But how do you get at it?</a:t>
            </a:r>
          </a:p>
          <a:p>
            <a:pPr lvl="1"/>
            <a:r>
              <a:rPr lang="en-US" dirty="0">
                <a:latin typeface="Arial" pitchFamily="34" charset="0"/>
                <a:ea typeface="SimSun" pitchFamily="2" charset="-122"/>
              </a:rPr>
              <a:t>“</a:t>
            </a:r>
            <a:r>
              <a:rPr lang="en-US" dirty="0">
                <a:ea typeface="SimSun" pitchFamily="2" charset="-122"/>
              </a:rPr>
              <a:t>The future is already here, it is just not evenly distributed</a:t>
            </a:r>
            <a:r>
              <a:rPr lang="en-US" dirty="0">
                <a:latin typeface="Arial" pitchFamily="34" charset="0"/>
                <a:ea typeface="SimSun" pitchFamily="2" charset="-122"/>
              </a:rPr>
              <a:t>”</a:t>
            </a:r>
            <a:r>
              <a:rPr lang="en-US" dirty="0">
                <a:ea typeface="SimSun" pitchFamily="2" charset="-122"/>
              </a:rPr>
              <a:t>  -- William Gibson (science fiction author)</a:t>
            </a:r>
          </a:p>
          <a:p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C371D03-A1EB-4856-8C68-571705F610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6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77"/>
    </mc:Choice>
    <mc:Fallback xmlns="">
      <p:transition spd="slow" advTm="59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143000"/>
            <a:ext cx="5257800" cy="4876800"/>
          </a:xfrm>
        </p:spPr>
        <p:txBody>
          <a:bodyPr/>
          <a:lstStyle/>
          <a:p>
            <a:r>
              <a:rPr lang="en-US" dirty="0"/>
              <a:t>What do you find confusing?</a:t>
            </a:r>
          </a:p>
          <a:p>
            <a:endParaRPr lang="en-US" dirty="0"/>
          </a:p>
          <a:p>
            <a:r>
              <a:rPr lang="en-US" dirty="0"/>
              <a:t>What questions do you have?</a:t>
            </a:r>
          </a:p>
          <a:p>
            <a:endParaRPr lang="en-US" dirty="0"/>
          </a:p>
          <a:p>
            <a:r>
              <a:rPr lang="en-US" dirty="0"/>
              <a:t>E-mail me.</a:t>
            </a:r>
          </a:p>
          <a:p>
            <a:pPr lvl="1"/>
            <a:r>
              <a:rPr lang="en-US" dirty="0">
                <a:hlinkClick r:id="rId4"/>
              </a:rPr>
              <a:t>Tfaley@uvi.edu</a:t>
            </a:r>
            <a:endParaRPr lang="en-US" dirty="0"/>
          </a:p>
          <a:p>
            <a:pPr lvl="1"/>
            <a:r>
              <a:rPr lang="en-US" dirty="0"/>
              <a:t>Make sure to put “ENT 205” in the </a:t>
            </a:r>
            <a:r>
              <a:rPr lang="en-US" b="1" dirty="0"/>
              <a:t>subject line </a:t>
            </a:r>
            <a:r>
              <a:rPr lang="en-US" dirty="0"/>
              <a:t>of the e-mail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122" name="Picture 2" descr="C:\Users\900084062\AppData\Local\Microsoft\Windows\Temporary Internet Files\Content.IE5\4H4LWR5A\pic-of-a-question-mark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5333" r="13565" b="11834"/>
          <a:stretch/>
        </p:blipFill>
        <p:spPr bwMode="auto">
          <a:xfrm>
            <a:off x="6324600" y="1524000"/>
            <a:ext cx="2514600" cy="36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DBDA83EA-A963-49C5-9F01-689E451A5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00800"/>
            <a:ext cx="1752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85"/>
    </mc:Choice>
    <mc:Fallback xmlns="">
      <p:transition spd="slow" advTm="41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Innovation &amp; Business Discovery</a:t>
            </a:r>
            <a:br>
              <a:rPr lang="en-US" dirty="0"/>
            </a:br>
            <a:r>
              <a:rPr lang="en-US" dirty="0"/>
              <a:t>is a Knowledge Process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Finding evidence to support assumptions</a:t>
            </a:r>
          </a:p>
          <a:p>
            <a:r>
              <a:rPr lang="en-US" dirty="0"/>
              <a:t>Using Frameworks to leverage the evidence to make judgements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A523213-CB67-4D53-B7C3-F58296F228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386512"/>
            <a:ext cx="1143000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8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92"/>
    </mc:Choice>
    <mc:Fallback xmlns="">
      <p:transition spd="slow" advTm="70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Inductive, not Deductive Reasoning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Deductive reasoning is what you learned in geometry or logic</a:t>
            </a:r>
          </a:p>
          <a:p>
            <a:pPr lvl="1"/>
            <a:r>
              <a:rPr lang="en-US" dirty="0"/>
              <a:t>If A is True and B is true, then C must be true</a:t>
            </a:r>
          </a:p>
          <a:p>
            <a:pPr lvl="1"/>
            <a:r>
              <a:rPr lang="en-US" dirty="0"/>
              <a:t>If Mary is taller than Paul, and Paul is taller than Fred, then Mary must be taller than Fred</a:t>
            </a:r>
          </a:p>
          <a:p>
            <a:pPr lvl="1"/>
            <a:endParaRPr lang="en-US" dirty="0"/>
          </a:p>
          <a:p>
            <a:r>
              <a:rPr lang="en-US" dirty="0"/>
              <a:t>Inductive Reasoning</a:t>
            </a:r>
          </a:p>
          <a:p>
            <a:pPr lvl="1"/>
            <a:r>
              <a:rPr lang="en-US" dirty="0"/>
              <a:t>Start with an assumption – i.e. a hypothesis</a:t>
            </a:r>
          </a:p>
          <a:p>
            <a:pPr lvl="1"/>
            <a:r>
              <a:rPr lang="en-US" dirty="0"/>
              <a:t>If the data collected is inconsistent with they hypothesis, then you must change the hypothesis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2376A0A9-1B33-4AA2-B641-3088A97DD5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353174"/>
            <a:ext cx="182880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8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10"/>
    </mc:Choice>
    <mc:Fallback xmlns="">
      <p:transition spd="slow" advTm="16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Talking to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Elicitations with people (interviews, IFI’s Interviewing for Insight) are engagements in order to gather information</a:t>
            </a:r>
          </a:p>
          <a:p>
            <a:pPr lvl="1"/>
            <a:r>
              <a:rPr lang="en-US" dirty="0"/>
              <a:t>We may “think” we know what people think (that’s our hypothesis)</a:t>
            </a:r>
          </a:p>
          <a:p>
            <a:pPr lvl="1"/>
            <a:r>
              <a:rPr lang="en-US" dirty="0"/>
              <a:t>We need to ask exploratory questions to see if their answers are consistent (or not) with our hypothesis (inductive reasoning)</a:t>
            </a:r>
          </a:p>
          <a:p>
            <a:pPr lvl="1"/>
            <a:r>
              <a:rPr lang="en-US" dirty="0"/>
              <a:t>Direct questions yield direct answers, but maybe not truthful ones – because the information we seek may be tacit (not explicit)… more on this in later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4F90D469-03D5-4C65-84F0-8589394771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798"/>
            <a:ext cx="18288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48"/>
    </mc:Choice>
    <mc:Fallback xmlns="">
      <p:transition spd="slow" advTm="13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4215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E3DBCD1-87DB-4581-A9D8-BEA586488D61}" type="slidenum">
              <a:rPr lang="en-US" sz="1200" smtClean="0">
                <a:solidFill>
                  <a:schemeClr val="folHlink"/>
                </a:solidFill>
              </a:rPr>
              <a:pPr/>
              <a:t>5</a:t>
            </a:fld>
            <a:endParaRPr lang="en-US" sz="1200">
              <a:solidFill>
                <a:schemeClr val="folHlink"/>
              </a:solidFill>
            </a:endParaRPr>
          </a:p>
        </p:txBody>
      </p:sp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APCFB Model</a:t>
            </a:r>
          </a:p>
        </p:txBody>
      </p:sp>
      <p:pic>
        <p:nvPicPr>
          <p:cNvPr id="27652" name="Picture 6" descr="sahnif2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lum bright="60000" contras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19200"/>
            <a:ext cx="48815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3" name="Group 26"/>
          <p:cNvGrpSpPr>
            <a:grpSpLocks/>
          </p:cNvGrpSpPr>
          <p:nvPr/>
        </p:nvGrpSpPr>
        <p:grpSpPr bwMode="auto">
          <a:xfrm>
            <a:off x="381000" y="2743200"/>
            <a:ext cx="1295400" cy="1066800"/>
            <a:chOff x="576" y="2352"/>
            <a:chExt cx="816" cy="672"/>
          </a:xfrm>
        </p:grpSpPr>
        <p:sp>
          <p:nvSpPr>
            <p:cNvPr id="27672" name="AutoShape 7"/>
            <p:cNvSpPr>
              <a:spLocks noChangeArrowheads="1"/>
            </p:cNvSpPr>
            <p:nvPr/>
          </p:nvSpPr>
          <p:spPr bwMode="auto">
            <a:xfrm>
              <a:off x="576" y="2352"/>
              <a:ext cx="816" cy="672"/>
            </a:xfrm>
            <a:prstGeom prst="irregularSeal1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6808" tIns="48404" rIns="96808" bIns="48404" anchor="ctr">
              <a:spAutoFit/>
            </a:bodyPr>
            <a:lstStyle/>
            <a:p>
              <a:endParaRPr lang="en-US"/>
            </a:p>
          </p:txBody>
        </p:sp>
        <p:sp>
          <p:nvSpPr>
            <p:cNvPr id="27673" name="Text Box 8"/>
            <p:cNvSpPr txBox="1">
              <a:spLocks noChangeArrowheads="1"/>
            </p:cNvSpPr>
            <p:nvPr/>
          </p:nvSpPr>
          <p:spPr bwMode="auto">
            <a:xfrm>
              <a:off x="683" y="2571"/>
              <a:ext cx="60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808" tIns="48404" rIns="96808" bIns="48404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 b="1">
                  <a:latin typeface="Arial" pitchFamily="34" charset="0"/>
                </a:rPr>
                <a:t>EVENT</a:t>
              </a:r>
            </a:p>
          </p:txBody>
        </p:sp>
      </p:grpSp>
      <p:sp>
        <p:nvSpPr>
          <p:cNvPr id="27654" name="Line 9"/>
          <p:cNvSpPr>
            <a:spLocks noChangeShapeType="1"/>
          </p:cNvSpPr>
          <p:nvPr/>
        </p:nvSpPr>
        <p:spPr bwMode="auto">
          <a:xfrm flipH="1" flipV="1">
            <a:off x="4419600" y="5029200"/>
            <a:ext cx="1905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808" tIns="48404" rIns="96808" bIns="48404">
            <a:spAutoFit/>
          </a:bodyPr>
          <a:lstStyle/>
          <a:p>
            <a:endParaRPr lang="en-US"/>
          </a:p>
        </p:txBody>
      </p:sp>
      <p:sp>
        <p:nvSpPr>
          <p:cNvPr id="27655" name="Rectangle 10"/>
          <p:cNvSpPr>
            <a:spLocks noChangeArrowheads="1"/>
          </p:cNvSpPr>
          <p:nvPr/>
        </p:nvSpPr>
        <p:spPr bwMode="auto">
          <a:xfrm>
            <a:off x="4343400" y="2160588"/>
            <a:ext cx="339725" cy="203041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6808" tIns="48404" rIns="96808" bIns="48404" anchor="ctr">
            <a:spAutoFit/>
          </a:bodyPr>
          <a:lstStyle/>
          <a:p>
            <a:pPr algn="ctr"/>
            <a:r>
              <a:rPr lang="en-US" sz="1800">
                <a:latin typeface="Arial" pitchFamily="34" charset="0"/>
              </a:rPr>
              <a:t>F</a:t>
            </a:r>
          </a:p>
          <a:p>
            <a:pPr algn="ctr"/>
            <a:r>
              <a:rPr lang="en-US" sz="1800">
                <a:latin typeface="Arial" pitchFamily="34" charset="0"/>
              </a:rPr>
              <a:t>i</a:t>
            </a:r>
          </a:p>
          <a:p>
            <a:pPr algn="ctr"/>
            <a:r>
              <a:rPr lang="en-US" sz="1800">
                <a:latin typeface="Arial" pitchFamily="34" charset="0"/>
              </a:rPr>
              <a:t>l</a:t>
            </a:r>
          </a:p>
          <a:p>
            <a:pPr algn="ctr"/>
            <a:r>
              <a:rPr lang="en-US" sz="1800">
                <a:latin typeface="Arial" pitchFamily="34" charset="0"/>
              </a:rPr>
              <a:t>t</a:t>
            </a:r>
          </a:p>
          <a:p>
            <a:pPr algn="ctr"/>
            <a:r>
              <a:rPr lang="en-US" sz="1800">
                <a:latin typeface="Arial" pitchFamily="34" charset="0"/>
              </a:rPr>
              <a:t>e</a:t>
            </a:r>
          </a:p>
          <a:p>
            <a:pPr algn="ctr"/>
            <a:r>
              <a:rPr lang="en-US" sz="1800">
                <a:latin typeface="Arial" pitchFamily="34" charset="0"/>
              </a:rPr>
              <a:t>r</a:t>
            </a:r>
          </a:p>
          <a:p>
            <a:pPr algn="ctr"/>
            <a:r>
              <a:rPr lang="en-US" sz="1800">
                <a:latin typeface="Arial" pitchFamily="34" charset="0"/>
              </a:rPr>
              <a:t>s</a:t>
            </a:r>
          </a:p>
        </p:txBody>
      </p:sp>
      <p:sp>
        <p:nvSpPr>
          <p:cNvPr id="27656" name="Rectangle 11"/>
          <p:cNvSpPr>
            <a:spLocks noChangeArrowheads="1"/>
          </p:cNvSpPr>
          <p:nvPr/>
        </p:nvSpPr>
        <p:spPr bwMode="auto">
          <a:xfrm>
            <a:off x="5029200" y="2984500"/>
            <a:ext cx="1412875" cy="3825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6808" tIns="48404" rIns="96808" bIns="48404" anchor="ctr">
            <a:spAutoFit/>
          </a:bodyPr>
          <a:lstStyle/>
          <a:p>
            <a:pPr algn="ctr"/>
            <a:r>
              <a:rPr lang="en-US" sz="1800" b="1">
                <a:latin typeface="Arial" pitchFamily="34" charset="0"/>
              </a:rPr>
              <a:t>P</a:t>
            </a:r>
            <a:r>
              <a:rPr lang="en-US" sz="1800">
                <a:latin typeface="Arial" pitchFamily="34" charset="0"/>
              </a:rPr>
              <a:t>erceptions</a:t>
            </a:r>
          </a:p>
        </p:txBody>
      </p:sp>
      <p:sp>
        <p:nvSpPr>
          <p:cNvPr id="27657" name="Line 12"/>
          <p:cNvSpPr>
            <a:spLocks noChangeShapeType="1"/>
          </p:cNvSpPr>
          <p:nvPr/>
        </p:nvSpPr>
        <p:spPr bwMode="auto">
          <a:xfrm>
            <a:off x="4648200" y="3175000"/>
            <a:ext cx="4254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808" tIns="48404" rIns="96808" bIns="48404">
            <a:spAutoFit/>
          </a:bodyPr>
          <a:lstStyle/>
          <a:p>
            <a:endParaRPr lang="en-US"/>
          </a:p>
        </p:txBody>
      </p:sp>
      <p:sp>
        <p:nvSpPr>
          <p:cNvPr id="27658" name="Text Box 13"/>
          <p:cNvSpPr txBox="1">
            <a:spLocks noChangeArrowheads="1"/>
          </p:cNvSpPr>
          <p:nvPr/>
        </p:nvSpPr>
        <p:spPr bwMode="auto">
          <a:xfrm>
            <a:off x="7391400" y="2057400"/>
            <a:ext cx="1580501" cy="175974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6808" tIns="48404" rIns="96808" bIns="48404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 dirty="0">
                <a:latin typeface="Arial" pitchFamily="34" charset="0"/>
              </a:rPr>
              <a:t>A</a:t>
            </a:r>
            <a:r>
              <a:rPr lang="en-US" sz="1800" dirty="0">
                <a:latin typeface="Arial" pitchFamily="34" charset="0"/>
              </a:rPr>
              <a:t>ssumptions</a:t>
            </a:r>
          </a:p>
          <a:p>
            <a:r>
              <a:rPr lang="en-US" sz="1800" dirty="0">
                <a:latin typeface="Arial" pitchFamily="34" charset="0"/>
              </a:rPr>
              <a:t>Expectations</a:t>
            </a:r>
          </a:p>
          <a:p>
            <a:r>
              <a:rPr lang="en-US" sz="1800" dirty="0">
                <a:latin typeface="Arial" pitchFamily="34" charset="0"/>
              </a:rPr>
              <a:t>Beliefs</a:t>
            </a:r>
          </a:p>
          <a:p>
            <a:r>
              <a:rPr lang="en-US" sz="1800" dirty="0">
                <a:latin typeface="Arial" pitchFamily="34" charset="0"/>
              </a:rPr>
              <a:t>Values</a:t>
            </a:r>
          </a:p>
          <a:p>
            <a:r>
              <a:rPr lang="en-US" sz="1800" dirty="0">
                <a:latin typeface="Arial" pitchFamily="34" charset="0"/>
              </a:rPr>
              <a:t>…</a:t>
            </a:r>
          </a:p>
          <a:p>
            <a:r>
              <a:rPr lang="en-US" sz="1800" dirty="0">
                <a:latin typeface="Arial" pitchFamily="34" charset="0"/>
              </a:rPr>
              <a:t>i.e.: </a:t>
            </a:r>
            <a:r>
              <a:rPr lang="en-US" sz="1800" b="1" dirty="0">
                <a:latin typeface="Arial" pitchFamily="34" charset="0"/>
              </a:rPr>
              <a:t>Mindset!</a:t>
            </a:r>
          </a:p>
        </p:txBody>
      </p:sp>
      <p:sp>
        <p:nvSpPr>
          <p:cNvPr id="27659" name="Line 14"/>
          <p:cNvSpPr>
            <a:spLocks noChangeShapeType="1"/>
          </p:cNvSpPr>
          <p:nvPr/>
        </p:nvSpPr>
        <p:spPr bwMode="auto">
          <a:xfrm flipH="1">
            <a:off x="6477000" y="31750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808" tIns="48404" rIns="96808" bIns="48404">
            <a:spAutoFit/>
          </a:bodyPr>
          <a:lstStyle/>
          <a:p>
            <a:endParaRPr lang="en-US"/>
          </a:p>
        </p:txBody>
      </p:sp>
      <p:grpSp>
        <p:nvGrpSpPr>
          <p:cNvPr id="27660" name="Group 28"/>
          <p:cNvGrpSpPr>
            <a:grpSpLocks/>
          </p:cNvGrpSpPr>
          <p:nvPr/>
        </p:nvGrpSpPr>
        <p:grpSpPr bwMode="auto">
          <a:xfrm>
            <a:off x="5673725" y="3200400"/>
            <a:ext cx="2403475" cy="2452688"/>
            <a:chOff x="2592" y="2064"/>
            <a:chExt cx="1492" cy="1545"/>
          </a:xfrm>
        </p:grpSpPr>
        <p:sp>
          <p:nvSpPr>
            <p:cNvPr id="27665" name="Line 18"/>
            <p:cNvSpPr>
              <a:spLocks noChangeShapeType="1"/>
            </p:cNvSpPr>
            <p:nvPr/>
          </p:nvSpPr>
          <p:spPr bwMode="auto">
            <a:xfrm>
              <a:off x="3349" y="2784"/>
              <a:ext cx="0" cy="1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808" tIns="48404" rIns="96808" bIns="48404">
              <a:spAutoFit/>
            </a:bodyPr>
            <a:lstStyle/>
            <a:p>
              <a:endParaRPr lang="en-US"/>
            </a:p>
          </p:txBody>
        </p:sp>
        <p:grpSp>
          <p:nvGrpSpPr>
            <p:cNvPr id="27666" name="Group 27"/>
            <p:cNvGrpSpPr>
              <a:grpSpLocks/>
            </p:cNvGrpSpPr>
            <p:nvPr/>
          </p:nvGrpSpPr>
          <p:grpSpPr bwMode="auto">
            <a:xfrm>
              <a:off x="2592" y="2064"/>
              <a:ext cx="1492" cy="1545"/>
              <a:chOff x="3648" y="2016"/>
              <a:chExt cx="1492" cy="1545"/>
            </a:xfrm>
          </p:grpSpPr>
          <p:sp>
            <p:nvSpPr>
              <p:cNvPr id="27667" name="Line 15"/>
              <p:cNvSpPr>
                <a:spLocks noChangeShapeType="1"/>
              </p:cNvSpPr>
              <p:nvPr/>
            </p:nvSpPr>
            <p:spPr bwMode="auto">
              <a:xfrm>
                <a:off x="4405" y="2016"/>
                <a:ext cx="0" cy="47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6808" tIns="48404" rIns="96808" bIns="48404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668" name="Text Box 16"/>
              <p:cNvSpPr txBox="1">
                <a:spLocks noChangeArrowheads="1"/>
              </p:cNvSpPr>
              <p:nvPr/>
            </p:nvSpPr>
            <p:spPr bwMode="auto">
              <a:xfrm>
                <a:off x="3648" y="2496"/>
                <a:ext cx="1492" cy="24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6808" tIns="48404" rIns="96808" bIns="48404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1800">
                    <a:latin typeface="Arial" pitchFamily="34" charset="0"/>
                  </a:rPr>
                  <a:t>Defense Mechanisms</a:t>
                </a:r>
              </a:p>
            </p:txBody>
          </p:sp>
          <p:sp>
            <p:nvSpPr>
              <p:cNvPr id="27669" name="Text Box 17"/>
              <p:cNvSpPr txBox="1">
                <a:spLocks noChangeArrowheads="1"/>
              </p:cNvSpPr>
              <p:nvPr/>
            </p:nvSpPr>
            <p:spPr bwMode="auto">
              <a:xfrm>
                <a:off x="3948" y="2928"/>
                <a:ext cx="901" cy="24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6808" tIns="48404" rIns="96808" bIns="48404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1800" b="1">
                    <a:latin typeface="Arial" pitchFamily="34" charset="0"/>
                  </a:rPr>
                  <a:t>C</a:t>
                </a:r>
                <a:r>
                  <a:rPr lang="en-US" sz="1800">
                    <a:latin typeface="Arial" pitchFamily="34" charset="0"/>
                  </a:rPr>
                  <a:t>onclusions</a:t>
                </a:r>
              </a:p>
            </p:txBody>
          </p:sp>
          <p:sp>
            <p:nvSpPr>
              <p:cNvPr id="27670" name="Text Box 19"/>
              <p:cNvSpPr txBox="1">
                <a:spLocks noChangeArrowheads="1"/>
              </p:cNvSpPr>
              <p:nvPr/>
            </p:nvSpPr>
            <p:spPr bwMode="auto">
              <a:xfrm>
                <a:off x="4068" y="3320"/>
                <a:ext cx="664" cy="24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6808" tIns="48404" rIns="96808" bIns="48404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1800" b="1">
                    <a:latin typeface="Arial" pitchFamily="34" charset="0"/>
                  </a:rPr>
                  <a:t>F</a:t>
                </a:r>
                <a:r>
                  <a:rPr lang="en-US" sz="1800">
                    <a:latin typeface="Arial" pitchFamily="34" charset="0"/>
                  </a:rPr>
                  <a:t>eelings</a:t>
                </a:r>
              </a:p>
            </p:txBody>
          </p:sp>
          <p:sp>
            <p:nvSpPr>
              <p:cNvPr id="27671" name="Line 20"/>
              <p:cNvSpPr>
                <a:spLocks noChangeShapeType="1"/>
              </p:cNvSpPr>
              <p:nvPr/>
            </p:nvSpPr>
            <p:spPr bwMode="auto">
              <a:xfrm>
                <a:off x="4405" y="3156"/>
                <a:ext cx="0" cy="1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6808" tIns="48404" rIns="96808" bIns="48404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7661" name="Text Box 21"/>
          <p:cNvSpPr txBox="1">
            <a:spLocks noChangeArrowheads="1"/>
          </p:cNvSpPr>
          <p:nvPr/>
        </p:nvSpPr>
        <p:spPr bwMode="auto">
          <a:xfrm>
            <a:off x="3733800" y="4876800"/>
            <a:ext cx="714375" cy="382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808" tIns="48404" rIns="96808" bIns="48404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latin typeface="Arial" pitchFamily="34" charset="0"/>
              </a:rPr>
              <a:t>Filter</a:t>
            </a:r>
          </a:p>
        </p:txBody>
      </p:sp>
      <p:sp>
        <p:nvSpPr>
          <p:cNvPr id="27662" name="Line 22"/>
          <p:cNvSpPr>
            <a:spLocks noChangeShapeType="1"/>
          </p:cNvSpPr>
          <p:nvPr/>
        </p:nvSpPr>
        <p:spPr bwMode="auto">
          <a:xfrm>
            <a:off x="1828800" y="3171825"/>
            <a:ext cx="2381250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808" tIns="48404" rIns="96808" bIns="48404">
            <a:spAutoFit/>
          </a:bodyPr>
          <a:lstStyle/>
          <a:p>
            <a:endParaRPr lang="en-US"/>
          </a:p>
        </p:txBody>
      </p:sp>
      <p:sp>
        <p:nvSpPr>
          <p:cNvPr id="27663" name="Line 23"/>
          <p:cNvSpPr>
            <a:spLocks noChangeShapeType="1"/>
          </p:cNvSpPr>
          <p:nvPr/>
        </p:nvSpPr>
        <p:spPr bwMode="auto">
          <a:xfrm flipH="1" flipV="1">
            <a:off x="2057400" y="5029200"/>
            <a:ext cx="1616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808" tIns="48404" rIns="96808" bIns="48404">
            <a:spAutoFit/>
          </a:bodyPr>
          <a:lstStyle/>
          <a:p>
            <a:endParaRPr lang="en-US"/>
          </a:p>
        </p:txBody>
      </p:sp>
      <p:sp>
        <p:nvSpPr>
          <p:cNvPr id="27664" name="Text Box 24"/>
          <p:cNvSpPr txBox="1">
            <a:spLocks noChangeArrowheads="1"/>
          </p:cNvSpPr>
          <p:nvPr/>
        </p:nvSpPr>
        <p:spPr bwMode="auto">
          <a:xfrm>
            <a:off x="914400" y="4495800"/>
            <a:ext cx="1120775" cy="1206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6808" tIns="48404" rIns="96808" bIns="48404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>
                <a:latin typeface="Arial" pitchFamily="34" charset="0"/>
              </a:rPr>
              <a:t>B</a:t>
            </a:r>
            <a:r>
              <a:rPr lang="en-US" sz="1800">
                <a:latin typeface="Arial" pitchFamily="34" charset="0"/>
              </a:rPr>
              <a:t>ehavior</a:t>
            </a:r>
          </a:p>
          <a:p>
            <a:r>
              <a:rPr lang="en-US" sz="1800">
                <a:latin typeface="Arial" pitchFamily="34" charset="0"/>
              </a:rPr>
              <a:t>Doing</a:t>
            </a:r>
          </a:p>
          <a:p>
            <a:r>
              <a:rPr lang="en-US" sz="1800">
                <a:latin typeface="Arial" pitchFamily="34" charset="0"/>
              </a:rPr>
              <a:t>Saying</a:t>
            </a:r>
          </a:p>
          <a:p>
            <a:r>
              <a:rPr lang="en-US" sz="1800">
                <a:latin typeface="Arial" pitchFamily="34" charset="0"/>
              </a:rPr>
              <a:t>Moving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77E0AAD-DA46-4817-8D71-657B224F68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6426198"/>
            <a:ext cx="1757363" cy="43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8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24"/>
    </mc:Choice>
    <mc:Fallback xmlns="">
      <p:transition spd="slow" advTm="8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4215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DB69F1-D108-4C1C-8947-319CC57DA27C}" type="slidenum">
              <a:rPr lang="en-US" sz="1200" smtClean="0">
                <a:solidFill>
                  <a:schemeClr val="folHlink"/>
                </a:solidFill>
              </a:rPr>
              <a:pPr/>
              <a:t>6</a:t>
            </a:fld>
            <a:endParaRPr lang="en-US" sz="1200">
              <a:solidFill>
                <a:schemeClr val="folHlink"/>
              </a:solidFill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Cognitive Dissonance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222375"/>
            <a:ext cx="8229600" cy="4629150"/>
          </a:xfrm>
        </p:spPr>
        <p:txBody>
          <a:bodyPr/>
          <a:lstStyle/>
          <a:p>
            <a:r>
              <a:rPr lang="en-US"/>
              <a:t>Cognitive dissonance is a psychological phenomenon which refers to the discomfort felt at a discrepancy between what you already know or believe, and new information or interpretation. </a:t>
            </a:r>
          </a:p>
          <a:p>
            <a:endParaRPr lang="en-US"/>
          </a:p>
          <a:p>
            <a:r>
              <a:rPr lang="en-US"/>
              <a:t>If you receive information (data) contrary to your knowledge or beliefs you have two choices: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1AA761A-C6B6-47F7-B775-342CC0258F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6477000"/>
            <a:ext cx="178276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13"/>
    </mc:Choice>
    <mc:Fallback xmlns="">
      <p:transition spd="slow" advTm="74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Dissonance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Options</a:t>
            </a:r>
          </a:p>
          <a:p>
            <a:endParaRPr lang="en-US" dirty="0"/>
          </a:p>
          <a:p>
            <a:pPr lvl="1"/>
            <a:r>
              <a:rPr lang="en-US" dirty="0"/>
              <a:t>Change your perception / beliefs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Disregard the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43000" y="2057400"/>
            <a:ext cx="4800600" cy="2133600"/>
            <a:chOff x="1143000" y="2057400"/>
            <a:chExt cx="4800600" cy="2133600"/>
          </a:xfrm>
        </p:grpSpPr>
        <p:sp>
          <p:nvSpPr>
            <p:cNvPr id="5" name="Oval 4"/>
            <p:cNvSpPr/>
            <p:nvPr/>
          </p:nvSpPr>
          <p:spPr bwMode="auto">
            <a:xfrm>
              <a:off x="1143000" y="3124200"/>
              <a:ext cx="3124200" cy="10668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1143000" y="2057400"/>
              <a:ext cx="4800600" cy="6858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flipH="1">
              <a:off x="1143000" y="2209800"/>
              <a:ext cx="4800600" cy="6858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TextBox 9"/>
          <p:cNvSpPr txBox="1"/>
          <p:nvPr/>
        </p:nvSpPr>
        <p:spPr>
          <a:xfrm>
            <a:off x="5105401" y="3198911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Contrary to the “Scientific Method” taught in school, this is what people tend to choose!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This is Cognitive Dissonance!</a:t>
            </a:r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53D12C69-0978-4B93-9A97-1A692C0386C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55150"/>
            <a:ext cx="1828800" cy="402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264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20"/>
    </mc:Choice>
    <mc:Fallback xmlns="">
      <p:transition spd="slow" advTm="10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4215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8511FB-D095-4D09-8225-8D3FBD4409D5}" type="slidenum">
              <a:rPr lang="en-US" sz="1200" smtClean="0">
                <a:solidFill>
                  <a:schemeClr val="folHlink"/>
                </a:solidFill>
              </a:rPr>
              <a:pPr/>
              <a:t>8</a:t>
            </a:fld>
            <a:endParaRPr lang="en-US" sz="1200">
              <a:solidFill>
                <a:schemeClr val="folHlink"/>
              </a:solidFill>
            </a:endParaRP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Truth &amp; Belief</a:t>
            </a:r>
          </a:p>
        </p:txBody>
      </p:sp>
      <p:sp>
        <p:nvSpPr>
          <p:cNvPr id="9220" name="Rectangle 15"/>
          <p:cNvSpPr>
            <a:spLocks noChangeArrowheads="1"/>
          </p:cNvSpPr>
          <p:nvPr/>
        </p:nvSpPr>
        <p:spPr bwMode="auto">
          <a:xfrm>
            <a:off x="762000" y="1905000"/>
            <a:ext cx="3733800" cy="37338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Rectangle 16"/>
          <p:cNvSpPr>
            <a:spLocks noChangeArrowheads="1"/>
          </p:cNvSpPr>
          <p:nvPr/>
        </p:nvSpPr>
        <p:spPr bwMode="auto">
          <a:xfrm>
            <a:off x="4495800" y="1905000"/>
            <a:ext cx="3733800" cy="3733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Oval 17"/>
          <p:cNvSpPr>
            <a:spLocks noChangeArrowheads="1"/>
          </p:cNvSpPr>
          <p:nvPr/>
        </p:nvSpPr>
        <p:spPr bwMode="auto">
          <a:xfrm>
            <a:off x="3429000" y="2362200"/>
            <a:ext cx="3048000" cy="30480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Text Box 18"/>
          <p:cNvSpPr txBox="1">
            <a:spLocks noChangeArrowheads="1"/>
          </p:cNvSpPr>
          <p:nvPr/>
        </p:nvSpPr>
        <p:spPr bwMode="auto">
          <a:xfrm>
            <a:off x="0" y="15240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/>
              <a:t>Things that are Untrue</a:t>
            </a:r>
          </a:p>
        </p:txBody>
      </p:sp>
      <p:sp>
        <p:nvSpPr>
          <p:cNvPr id="9224" name="Text Box 20"/>
          <p:cNvSpPr txBox="1">
            <a:spLocks noChangeArrowheads="1"/>
          </p:cNvSpPr>
          <p:nvPr/>
        </p:nvSpPr>
        <p:spPr bwMode="auto">
          <a:xfrm>
            <a:off x="6096000" y="1524000"/>
            <a:ext cx="2222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/>
              <a:t>Things that are True</a:t>
            </a:r>
          </a:p>
        </p:txBody>
      </p:sp>
      <p:sp>
        <p:nvSpPr>
          <p:cNvPr id="9225" name="Line 21"/>
          <p:cNvSpPr>
            <a:spLocks noChangeShapeType="1"/>
          </p:cNvSpPr>
          <p:nvPr/>
        </p:nvSpPr>
        <p:spPr bwMode="auto">
          <a:xfrm>
            <a:off x="5181600" y="4114800"/>
            <a:ext cx="1371600" cy="20574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Text Box 22"/>
          <p:cNvSpPr txBox="1">
            <a:spLocks noChangeArrowheads="1"/>
          </p:cNvSpPr>
          <p:nvPr/>
        </p:nvSpPr>
        <p:spPr bwMode="auto">
          <a:xfrm>
            <a:off x="6553200" y="6096000"/>
            <a:ext cx="1489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Things we believe</a:t>
            </a:r>
          </a:p>
        </p:txBody>
      </p:sp>
      <p:sp>
        <p:nvSpPr>
          <p:cNvPr id="9227" name="Line 23"/>
          <p:cNvSpPr>
            <a:spLocks noChangeShapeType="1"/>
          </p:cNvSpPr>
          <p:nvPr/>
        </p:nvSpPr>
        <p:spPr bwMode="auto">
          <a:xfrm flipV="1">
            <a:off x="3581400" y="2395538"/>
            <a:ext cx="1524000" cy="881062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Line 24"/>
          <p:cNvSpPr>
            <a:spLocks noChangeShapeType="1"/>
          </p:cNvSpPr>
          <p:nvPr/>
        </p:nvSpPr>
        <p:spPr bwMode="auto">
          <a:xfrm flipV="1">
            <a:off x="3505200" y="2460625"/>
            <a:ext cx="1905000" cy="1100138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Line 25"/>
          <p:cNvSpPr>
            <a:spLocks noChangeShapeType="1"/>
          </p:cNvSpPr>
          <p:nvPr/>
        </p:nvSpPr>
        <p:spPr bwMode="auto">
          <a:xfrm flipV="1">
            <a:off x="3429000" y="2568575"/>
            <a:ext cx="2209800" cy="1277938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Line 26"/>
          <p:cNvSpPr>
            <a:spLocks noChangeShapeType="1"/>
          </p:cNvSpPr>
          <p:nvPr/>
        </p:nvSpPr>
        <p:spPr bwMode="auto">
          <a:xfrm flipV="1">
            <a:off x="3505200" y="2676525"/>
            <a:ext cx="2362200" cy="136525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" name="Line 27"/>
          <p:cNvSpPr>
            <a:spLocks noChangeShapeType="1"/>
          </p:cNvSpPr>
          <p:nvPr/>
        </p:nvSpPr>
        <p:spPr bwMode="auto">
          <a:xfrm flipV="1">
            <a:off x="3505200" y="2828925"/>
            <a:ext cx="2514600" cy="145415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" name="Line 28"/>
          <p:cNvSpPr>
            <a:spLocks noChangeShapeType="1"/>
          </p:cNvSpPr>
          <p:nvPr/>
        </p:nvSpPr>
        <p:spPr bwMode="auto">
          <a:xfrm flipV="1">
            <a:off x="3657600" y="3025775"/>
            <a:ext cx="2438400" cy="14097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" name="Line 29"/>
          <p:cNvSpPr>
            <a:spLocks noChangeShapeType="1"/>
          </p:cNvSpPr>
          <p:nvPr/>
        </p:nvSpPr>
        <p:spPr bwMode="auto">
          <a:xfrm flipV="1">
            <a:off x="3657600" y="3178175"/>
            <a:ext cx="2590800" cy="1497013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4" name="Line 30"/>
          <p:cNvSpPr>
            <a:spLocks noChangeShapeType="1"/>
          </p:cNvSpPr>
          <p:nvPr/>
        </p:nvSpPr>
        <p:spPr bwMode="auto">
          <a:xfrm flipV="1">
            <a:off x="3810000" y="3373438"/>
            <a:ext cx="2514600" cy="1455737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5" name="Line 31"/>
          <p:cNvSpPr>
            <a:spLocks noChangeShapeType="1"/>
          </p:cNvSpPr>
          <p:nvPr/>
        </p:nvSpPr>
        <p:spPr bwMode="auto">
          <a:xfrm flipV="1">
            <a:off x="3962400" y="3614738"/>
            <a:ext cx="2362200" cy="136525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6" name="Line 32"/>
          <p:cNvSpPr>
            <a:spLocks noChangeShapeType="1"/>
          </p:cNvSpPr>
          <p:nvPr/>
        </p:nvSpPr>
        <p:spPr bwMode="auto">
          <a:xfrm flipV="1">
            <a:off x="4191000" y="3767138"/>
            <a:ext cx="2286000" cy="1322387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7" name="Line 33"/>
          <p:cNvSpPr>
            <a:spLocks noChangeShapeType="1"/>
          </p:cNvSpPr>
          <p:nvPr/>
        </p:nvSpPr>
        <p:spPr bwMode="auto">
          <a:xfrm flipV="1">
            <a:off x="4419600" y="4006850"/>
            <a:ext cx="2057400" cy="119062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8" name="Line 34"/>
          <p:cNvSpPr>
            <a:spLocks noChangeShapeType="1"/>
          </p:cNvSpPr>
          <p:nvPr/>
        </p:nvSpPr>
        <p:spPr bwMode="auto">
          <a:xfrm flipV="1">
            <a:off x="4572000" y="4264025"/>
            <a:ext cx="1828800" cy="108585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9" name="Line 35"/>
          <p:cNvSpPr>
            <a:spLocks noChangeShapeType="1"/>
          </p:cNvSpPr>
          <p:nvPr/>
        </p:nvSpPr>
        <p:spPr bwMode="auto">
          <a:xfrm flipV="1">
            <a:off x="4953000" y="4576763"/>
            <a:ext cx="1371600" cy="79375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0" name="Text Box 37"/>
          <p:cNvSpPr txBox="1">
            <a:spLocks noChangeArrowheads="1"/>
          </p:cNvSpPr>
          <p:nvPr/>
        </p:nvSpPr>
        <p:spPr bwMode="auto">
          <a:xfrm>
            <a:off x="228600" y="5867400"/>
            <a:ext cx="5353050" cy="40481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/>
              <a:t>What do we know VERSUS  what we think we know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42DBEBD1-F29C-481A-817E-148011E7D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752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4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08"/>
    </mc:Choice>
    <mc:Fallback xmlns="">
      <p:transition spd="slow" advTm="6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0A1031-0E74-40E8-A099-7AC829B28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Innovators &amp; Entrepreneurs Believe: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544F8-524E-4762-8A4C-07E0366AF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have great ideas for</a:t>
            </a:r>
          </a:p>
          <a:p>
            <a:pPr lvl="1"/>
            <a:r>
              <a:rPr lang="en-US" dirty="0"/>
              <a:t>New Products</a:t>
            </a:r>
          </a:p>
          <a:p>
            <a:pPr lvl="1"/>
            <a:r>
              <a:rPr lang="en-US" dirty="0"/>
              <a:t>New Services</a:t>
            </a:r>
          </a:p>
          <a:p>
            <a:pPr lvl="1"/>
            <a:r>
              <a:rPr lang="en-US" dirty="0"/>
              <a:t>New Business</a:t>
            </a:r>
          </a:p>
          <a:p>
            <a:pPr lvl="1"/>
            <a:endParaRPr lang="en-US" dirty="0"/>
          </a:p>
          <a:p>
            <a:r>
              <a:rPr lang="en-US" dirty="0"/>
              <a:t>How do we “know” these beliefs are true?</a:t>
            </a:r>
          </a:p>
          <a:p>
            <a:pPr lvl="1"/>
            <a:r>
              <a:rPr lang="en-US" dirty="0"/>
              <a:t>We need EVIDENCE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576BA5-4D2E-4300-B66C-4E0B178872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895EF288-57BF-4F7F-AE6F-949AC4B05F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2"/>
    </mc:Choice>
    <mc:Fallback xmlns="">
      <p:transition spd="slow" advTm="4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"/>
</p:tagLst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6063</TotalTime>
  <Words>758</Words>
  <Application>Microsoft Office PowerPoint</Application>
  <PresentationFormat>On-screen Show (4:3)</PresentationFormat>
  <Paragraphs>138</Paragraphs>
  <Slides>16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Times New Roman</vt:lpstr>
      <vt:lpstr>Wingdings</vt:lpstr>
      <vt:lpstr>blank</vt:lpstr>
      <vt:lpstr>PowerPoint Presentation</vt:lpstr>
      <vt:lpstr>Innovation &amp; Business Discovery is a Knowledge Process</vt:lpstr>
      <vt:lpstr>Inductive, not Deductive Reasoning</vt:lpstr>
      <vt:lpstr>Talking to people</vt:lpstr>
      <vt:lpstr>APCFB Model</vt:lpstr>
      <vt:lpstr>Cognitive Dissonance</vt:lpstr>
      <vt:lpstr>Cognitive Dissonance</vt:lpstr>
      <vt:lpstr>Truth &amp; Belief</vt:lpstr>
      <vt:lpstr>Innovators &amp; Entrepreneurs Believe:</vt:lpstr>
      <vt:lpstr>Ideas are assumptions</vt:lpstr>
      <vt:lpstr>Supporting Evidence</vt:lpstr>
      <vt:lpstr>Getting from Conjecture to Reality Which column?</vt:lpstr>
      <vt:lpstr>Two Classes of Knowledge</vt:lpstr>
      <vt:lpstr>The Knowledge Yield Issue</vt:lpstr>
      <vt:lpstr>Tacit Knowledge …</vt:lpstr>
      <vt:lpstr>Questions?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618</cp:revision>
  <cp:lastPrinted>2014-06-09T15:08:47Z</cp:lastPrinted>
  <dcterms:created xsi:type="dcterms:W3CDTF">2003-10-03T23:08:19Z</dcterms:created>
  <dcterms:modified xsi:type="dcterms:W3CDTF">2022-07-30T04:58:32Z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