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2"/>
  </p:notesMasterIdLst>
  <p:handoutMasterIdLst>
    <p:handoutMasterId r:id="rId13"/>
  </p:handoutMasterIdLst>
  <p:sldIdLst>
    <p:sldId id="708" r:id="rId2"/>
    <p:sldId id="1677" r:id="rId3"/>
    <p:sldId id="1724" r:id="rId4"/>
    <p:sldId id="1575" r:id="rId5"/>
    <p:sldId id="900" r:id="rId6"/>
    <p:sldId id="1681" r:id="rId7"/>
    <p:sldId id="1578" r:id="rId8"/>
    <p:sldId id="1726" r:id="rId9"/>
    <p:sldId id="1873" r:id="rId10"/>
    <p:sldId id="892" r:id="rId11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C8C"/>
    <a:srgbClr val="52A6E9"/>
    <a:srgbClr val="3B4445"/>
    <a:srgbClr val="D15B05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046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36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7/30/2022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(business – financially sustainable system to reproducibly solve a specific problem for a specific group of people)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jpeg"/><Relationship Id="rId5" Type="http://schemas.openxmlformats.org/officeDocument/2006/relationships/hyperlink" Target="mailto:Tfaley@uvi.edu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73504"/>
            <a:ext cx="6323719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9525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514600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kern="0" dirty="0"/>
              <a:t>Session 2:</a:t>
            </a:r>
          </a:p>
          <a:p>
            <a:pPr algn="ctr"/>
            <a:r>
              <a:rPr lang="en-US" sz="2800" b="1" kern="0" dirty="0"/>
              <a:t>Managing Ideas: Divergent and Convergent Thinking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708956-DBC3-44FB-B561-DB3702AD3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8"/>
    </mc:Choice>
    <mc:Fallback xmlns="">
      <p:transition spd="slow" advTm="3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What do you find confusing?</a:t>
            </a:r>
          </a:p>
          <a:p>
            <a:endParaRPr lang="en-US" dirty="0"/>
          </a:p>
          <a:p>
            <a:r>
              <a:rPr lang="en-US" dirty="0"/>
              <a:t>What questions do you have?</a:t>
            </a:r>
          </a:p>
          <a:p>
            <a:endParaRPr lang="en-US" dirty="0"/>
          </a:p>
          <a:p>
            <a:r>
              <a:rPr lang="en-US" dirty="0"/>
              <a:t>E-mail me.</a:t>
            </a:r>
          </a:p>
          <a:p>
            <a:pPr lvl="1"/>
            <a:r>
              <a:rPr lang="en-US" dirty="0">
                <a:hlinkClick r:id="rId5"/>
              </a:rPr>
              <a:t>Tfaley@uvi.edu</a:t>
            </a:r>
            <a:endParaRPr lang="en-US" dirty="0"/>
          </a:p>
          <a:p>
            <a:pPr lvl="1"/>
            <a:r>
              <a:rPr lang="en-US" dirty="0"/>
              <a:t>Make sure you put “ENT 205” in the SUBJECT LINE of the e-mail!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D2B8F7-4AF8-4A88-AE0F-89E1CF907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2"/>
    </mc:Choice>
    <mc:Fallback xmlns="">
      <p:transition spd="slow" advTm="6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6F3D07-F323-4D88-94F4-CB1DECBED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Diverge-Organize-Converge:</a:t>
            </a:r>
            <a:br>
              <a:rPr lang="en-US" dirty="0"/>
            </a:br>
            <a:r>
              <a:rPr lang="en-US" dirty="0"/>
              <a:t>The DOC Process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10D0B5-6C6D-4FBD-85B3-33376F035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83B4E-BE73-4E9D-84A7-90B0DDB9B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5C828E-7250-4EA8-80C8-416D38592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8"/>
    </mc:Choice>
    <mc:Fallback xmlns="">
      <p:transition spd="slow" advTm="2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12-Point Star 4"/>
          <p:cNvSpPr/>
          <p:nvPr/>
        </p:nvSpPr>
        <p:spPr bwMode="auto">
          <a:xfrm>
            <a:off x="1314450" y="2171700"/>
            <a:ext cx="1885950" cy="1885950"/>
          </a:xfrm>
          <a:prstGeom prst="star12">
            <a:avLst/>
          </a:prstGeom>
          <a:solidFill>
            <a:srgbClr val="B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 rot="20135554">
            <a:off x="1607250" y="276352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dirty="0"/>
              <a:t>Broaden</a:t>
            </a:r>
          </a:p>
          <a:p>
            <a:pPr algn="ctr"/>
            <a:r>
              <a:rPr lang="en-029" sz="1800" dirty="0"/>
              <a:t>Possibilities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1320529" y="1488757"/>
            <a:ext cx="7048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029" sz="800" b="1" dirty="0"/>
          </a:p>
          <a:p>
            <a:pPr algn="ctr"/>
            <a:r>
              <a:rPr lang="en-029" sz="1800" b="1" dirty="0"/>
              <a:t>D</a:t>
            </a:r>
            <a:r>
              <a:rPr lang="en-029" sz="1600" b="1" dirty="0"/>
              <a:t>ivergent Thinking                     </a:t>
            </a:r>
            <a:r>
              <a:rPr lang="en-029" sz="1800" b="1" dirty="0"/>
              <a:t>O</a:t>
            </a:r>
            <a:r>
              <a:rPr lang="en-029" sz="1600" b="1" dirty="0"/>
              <a:t>rganize                   </a:t>
            </a:r>
            <a:r>
              <a:rPr lang="en-029" sz="1800" b="1" dirty="0"/>
              <a:t>C</a:t>
            </a:r>
            <a:r>
              <a:rPr lang="en-029" sz="1600" b="1" dirty="0"/>
              <a:t>onvergent Thinking</a:t>
            </a:r>
          </a:p>
        </p:txBody>
      </p:sp>
      <p:sp>
        <p:nvSpPr>
          <p:cNvPr id="8" name="Notched Right Arrow 7"/>
          <p:cNvSpPr/>
          <p:nvPr/>
        </p:nvSpPr>
        <p:spPr bwMode="auto">
          <a:xfrm>
            <a:off x="3257550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" name="Notched Right Arrow 10"/>
          <p:cNvSpPr/>
          <p:nvPr/>
        </p:nvSpPr>
        <p:spPr bwMode="auto">
          <a:xfrm>
            <a:off x="5375639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6515100" y="235416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800" dirty="0"/>
              <a:t>Prioritize</a:t>
            </a:r>
            <a:endParaRPr lang="en-US" sz="1050" dirty="0"/>
          </a:p>
        </p:txBody>
      </p:sp>
      <p:sp>
        <p:nvSpPr>
          <p:cNvPr id="15" name="16-Point Star 14"/>
          <p:cNvSpPr/>
          <p:nvPr/>
        </p:nvSpPr>
        <p:spPr bwMode="auto">
          <a:xfrm>
            <a:off x="4030735" y="2713536"/>
            <a:ext cx="457200" cy="401140"/>
          </a:xfrm>
          <a:prstGeom prst="star16">
            <a:avLst/>
          </a:prstGeom>
          <a:solidFill>
            <a:srgbClr val="009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6" name="16-Point Star 15"/>
          <p:cNvSpPr/>
          <p:nvPr/>
        </p:nvSpPr>
        <p:spPr bwMode="auto">
          <a:xfrm>
            <a:off x="4579077" y="2771231"/>
            <a:ext cx="457200" cy="401140"/>
          </a:xfrm>
          <a:prstGeom prst="star16">
            <a:avLst/>
          </a:prstGeom>
          <a:solidFill>
            <a:srgbClr val="6BAB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7" name="16-Point Star 16"/>
          <p:cNvSpPr/>
          <p:nvPr/>
        </p:nvSpPr>
        <p:spPr bwMode="auto">
          <a:xfrm>
            <a:off x="4224011" y="3120327"/>
            <a:ext cx="457200" cy="401140"/>
          </a:xfrm>
          <a:prstGeom prst="star1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8" name="16-Point Star 17"/>
          <p:cNvSpPr/>
          <p:nvPr/>
        </p:nvSpPr>
        <p:spPr bwMode="auto">
          <a:xfrm>
            <a:off x="4639289" y="3293673"/>
            <a:ext cx="457200" cy="401140"/>
          </a:xfrm>
          <a:prstGeom prst="star16">
            <a:avLst/>
          </a:prstGeom>
          <a:solidFill>
            <a:srgbClr val="612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16-Point Star 18"/>
          <p:cNvSpPr/>
          <p:nvPr/>
        </p:nvSpPr>
        <p:spPr bwMode="auto">
          <a:xfrm>
            <a:off x="3993125" y="3478320"/>
            <a:ext cx="457200" cy="401140"/>
          </a:xfrm>
          <a:prstGeom prst="star16">
            <a:avLst/>
          </a:prstGeom>
          <a:solidFill>
            <a:srgbClr val="AF1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0" name="TextBox 19"/>
          <p:cNvSpPr txBox="1"/>
          <p:nvPr/>
        </p:nvSpPr>
        <p:spPr>
          <a:xfrm>
            <a:off x="6399466" y="2805886"/>
            <a:ext cx="1184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</a:t>
            </a:r>
            <a:endParaRPr lang="en-US" sz="10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719CE-6E46-4588-B6F6-F35C63D253AF}"/>
              </a:ext>
            </a:extLst>
          </p:cNvPr>
          <p:cNvSpPr txBox="1"/>
          <p:nvPr/>
        </p:nvSpPr>
        <p:spPr>
          <a:xfrm>
            <a:off x="4903014" y="4490414"/>
            <a:ext cx="1983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Convergent Thinking Steps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94132-B015-4973-9EC9-0DFB09503F8F}"/>
              </a:ext>
            </a:extLst>
          </p:cNvPr>
          <p:cNvGrpSpPr/>
          <p:nvPr/>
        </p:nvGrpSpPr>
        <p:grpSpPr>
          <a:xfrm flipV="1">
            <a:off x="1531816" y="4191000"/>
            <a:ext cx="6953575" cy="283327"/>
            <a:chOff x="1531817" y="4793910"/>
            <a:chExt cx="5682006" cy="285750"/>
          </a:xfrm>
        </p:grpSpPr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80A87A0E-6712-4757-A04E-C2212956B60E}"/>
                </a:ext>
              </a:extLst>
            </p:cNvPr>
            <p:cNvSpPr/>
            <p:nvPr/>
          </p:nvSpPr>
          <p:spPr bwMode="auto">
            <a:xfrm rot="16200000">
              <a:off x="5670773" y="3536610"/>
              <a:ext cx="285750" cy="2800350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09B761B5-7D76-45D4-B7D5-BED942868D1D}"/>
                </a:ext>
              </a:extLst>
            </p:cNvPr>
            <p:cNvSpPr/>
            <p:nvPr/>
          </p:nvSpPr>
          <p:spPr bwMode="auto">
            <a:xfrm rot="16200000">
              <a:off x="2789117" y="3536610"/>
              <a:ext cx="285750" cy="2800350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F1C04B-124C-441A-9407-CF4122F15929}"/>
              </a:ext>
            </a:extLst>
          </p:cNvPr>
          <p:cNvSpPr txBox="1"/>
          <p:nvPr/>
        </p:nvSpPr>
        <p:spPr>
          <a:xfrm>
            <a:off x="2021358" y="4490414"/>
            <a:ext cx="1865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Divergent Thinking Steps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41D895-1D17-4E96-BC12-36F02891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DOC Process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1D1BDC-813D-4215-8ADD-86C9B59714C6}"/>
              </a:ext>
            </a:extLst>
          </p:cNvPr>
          <p:cNvSpPr txBox="1"/>
          <p:nvPr/>
        </p:nvSpPr>
        <p:spPr>
          <a:xfrm>
            <a:off x="1371600" y="4991099"/>
            <a:ext cx="2052485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Divergent Thinking: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 Fast!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thinking!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judgement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bad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Listen and build off each other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Goal is to produce MANY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D331B-CDD7-4BCF-A3B2-E31C76CF1C1E}"/>
              </a:ext>
            </a:extLst>
          </p:cNvPr>
          <p:cNvSpPr txBox="1"/>
          <p:nvPr/>
        </p:nvSpPr>
        <p:spPr>
          <a:xfrm>
            <a:off x="3790984" y="4991099"/>
            <a:ext cx="224644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Organize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Combine/Classify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Create Connections between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Uncover underlying Causes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Lots of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Research Required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029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83D06-64D2-43BD-9A36-6DDB3AE1669F}"/>
              </a:ext>
            </a:extLst>
          </p:cNvPr>
          <p:cNvSpPr txBox="1"/>
          <p:nvPr/>
        </p:nvSpPr>
        <p:spPr>
          <a:xfrm>
            <a:off x="6446533" y="4991099"/>
            <a:ext cx="163066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Convergent Thinking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Determine Criteria </a:t>
            </a:r>
          </a:p>
          <a:p>
            <a:pPr lvl="1"/>
            <a:r>
              <a:rPr lang="en-029" sz="1050" dirty="0">
                <a:cs typeface="Times New Roman" panose="02020603050405020304" pitchFamily="18" charset="0"/>
              </a:rPr>
              <a:t>for ranking (what is your measure of “best”?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Discuss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Choose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2DFD75-D33E-4567-BA2A-0CBD481A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83" y="2809853"/>
            <a:ext cx="611172" cy="6111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BD30A0-B6C4-425E-A148-E16E733FEE21}"/>
              </a:ext>
            </a:extLst>
          </p:cNvPr>
          <p:cNvSpPr txBox="1"/>
          <p:nvPr/>
        </p:nvSpPr>
        <p:spPr>
          <a:xfrm>
            <a:off x="7350145" y="3544550"/>
            <a:ext cx="1135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Choose</a:t>
            </a:r>
          </a:p>
          <a:p>
            <a:pPr algn="ctr"/>
            <a:r>
              <a:rPr lang="en-US" sz="1050" dirty="0"/>
              <a:t>The “Best”</a:t>
            </a:r>
          </a:p>
          <a:p>
            <a:pPr algn="ctr"/>
            <a:r>
              <a:rPr lang="en-US" sz="1050" dirty="0"/>
              <a:t>Or</a:t>
            </a:r>
          </a:p>
          <a:p>
            <a:pPr algn="ctr"/>
            <a:r>
              <a:rPr lang="en-US" sz="1050" dirty="0"/>
              <a:t>“Most Impactful”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039DF5-6DE4-4EC6-B466-46C3431A6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94"/>
    </mc:Choice>
    <mc:Fallback xmlns="">
      <p:transition spd="slow" advTm="19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Divergent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1650" y="1714500"/>
            <a:ext cx="5829300" cy="3657600"/>
          </a:xfrm>
        </p:spPr>
        <p:txBody>
          <a:bodyPr/>
          <a:lstStyle/>
          <a:p>
            <a:r>
              <a:rPr lang="en-US" dirty="0"/>
              <a:t>Expand IDEAS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Explosion: 8 Points 5"/>
          <p:cNvSpPr/>
          <p:nvPr/>
        </p:nvSpPr>
        <p:spPr bwMode="auto">
          <a:xfrm>
            <a:off x="2277092" y="3486150"/>
            <a:ext cx="171450" cy="17145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7" name="Explosion: 8 Points 6"/>
          <p:cNvSpPr/>
          <p:nvPr/>
        </p:nvSpPr>
        <p:spPr bwMode="auto">
          <a:xfrm>
            <a:off x="3768029" y="2514600"/>
            <a:ext cx="2343150" cy="2286000"/>
          </a:xfrm>
          <a:prstGeom prst="irregularSeal1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503338" y="2714625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2528215" y="3571875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07877" y="3764961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(one idea)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2297" y="4855517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(Many, Many Ideas)</a:t>
            </a:r>
          </a:p>
        </p:txBody>
      </p:sp>
      <p:sp>
        <p:nvSpPr>
          <p:cNvPr id="11" name="TextBox 10"/>
          <p:cNvSpPr txBox="1"/>
          <p:nvPr/>
        </p:nvSpPr>
        <p:spPr>
          <a:xfrm rot="19272038">
            <a:off x="2295878" y="2861408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Divergent Thinking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ADC71FB-0601-4142-BE2F-2A3F5D83A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496ACD-34D3-4D2C-95F6-7DC0A6D73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4"/>
    </mc:Choice>
    <mc:Fallback xmlns="">
      <p:transition spd="slow" advTm="3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Divergent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Those ideas could be related to….</a:t>
            </a:r>
          </a:p>
          <a:p>
            <a:pPr lvl="1"/>
            <a:r>
              <a:rPr lang="en-US" dirty="0"/>
              <a:t>The Problem</a:t>
            </a:r>
          </a:p>
          <a:p>
            <a:pPr lvl="1"/>
            <a:r>
              <a:rPr lang="en-US" dirty="0"/>
              <a:t>The Solution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Finding a “GREAT” idea, means sifting through lots and lots of ideas.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6FE7B7-6F51-469A-8FDA-4D7A20CED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1"/>
    </mc:Choice>
    <mc:Fallback xmlns="">
      <p:transition spd="slow" advTm="3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16-Point Star 14"/>
          <p:cNvSpPr/>
          <p:nvPr/>
        </p:nvSpPr>
        <p:spPr bwMode="auto">
          <a:xfrm>
            <a:off x="3823615" y="1636153"/>
            <a:ext cx="457200" cy="401140"/>
          </a:xfrm>
          <a:prstGeom prst="star16">
            <a:avLst/>
          </a:prstGeom>
          <a:solidFill>
            <a:srgbClr val="009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6" name="16-Point Star 15"/>
          <p:cNvSpPr/>
          <p:nvPr/>
        </p:nvSpPr>
        <p:spPr bwMode="auto">
          <a:xfrm>
            <a:off x="4371957" y="1693848"/>
            <a:ext cx="457200" cy="401140"/>
          </a:xfrm>
          <a:prstGeom prst="star16">
            <a:avLst/>
          </a:prstGeom>
          <a:solidFill>
            <a:srgbClr val="6BAB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7" name="16-Point Star 16"/>
          <p:cNvSpPr/>
          <p:nvPr/>
        </p:nvSpPr>
        <p:spPr bwMode="auto">
          <a:xfrm>
            <a:off x="4016891" y="2042944"/>
            <a:ext cx="457200" cy="401140"/>
          </a:xfrm>
          <a:prstGeom prst="star1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8" name="16-Point Star 17"/>
          <p:cNvSpPr/>
          <p:nvPr/>
        </p:nvSpPr>
        <p:spPr bwMode="auto">
          <a:xfrm>
            <a:off x="4432169" y="2216290"/>
            <a:ext cx="457200" cy="401140"/>
          </a:xfrm>
          <a:prstGeom prst="star16">
            <a:avLst/>
          </a:prstGeom>
          <a:solidFill>
            <a:srgbClr val="612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16-Point Star 18"/>
          <p:cNvSpPr/>
          <p:nvPr/>
        </p:nvSpPr>
        <p:spPr bwMode="auto">
          <a:xfrm>
            <a:off x="3786005" y="2400937"/>
            <a:ext cx="457200" cy="401140"/>
          </a:xfrm>
          <a:prstGeom prst="star16">
            <a:avLst/>
          </a:prstGeom>
          <a:solidFill>
            <a:srgbClr val="AF1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DA66AC-5954-4B32-BE41-5D91D88B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Organize: Transition/Synthesis Step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AB548-E165-4262-93AF-CF46F37034DF}"/>
              </a:ext>
            </a:extLst>
          </p:cNvPr>
          <p:cNvSpPr txBox="1"/>
          <p:nvPr/>
        </p:nvSpPr>
        <p:spPr>
          <a:xfrm>
            <a:off x="3505200" y="3124200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200" b="1" dirty="0"/>
              <a:t>Organize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Categorize: Combine/Classify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Create Connections between ideas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sz="1200" dirty="0"/>
              <a:t>Inside the categorizes and between them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Uncover underlying Causes if possible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Lots of discussion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200" dirty="0"/>
              <a:t>Research (</a:t>
            </a:r>
            <a:r>
              <a:rPr lang="en-029" sz="1200" b="1" dirty="0"/>
              <a:t>primary &amp; secondary research</a:t>
            </a:r>
            <a:r>
              <a:rPr lang="en-029" sz="1200" dirty="0"/>
              <a:t>) needed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9312E1-D16C-47C1-B278-D79BA7776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8"/>
    </mc:Choice>
    <mc:Fallback xmlns="">
      <p:transition spd="slow" advTm="4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Convergent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219200"/>
            <a:ext cx="5924550" cy="3657600"/>
          </a:xfrm>
        </p:spPr>
        <p:txBody>
          <a:bodyPr/>
          <a:lstStyle/>
          <a:p>
            <a:r>
              <a:rPr lang="en-US" dirty="0"/>
              <a:t>Narrow and select the “Best” or “Most Impactful” 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4744065" y="2423191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446687" y="3820235"/>
            <a:ext cx="13676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(Organized Concepts)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7064" y="3820235"/>
            <a:ext cx="11352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The “Best”</a:t>
            </a:r>
          </a:p>
          <a:p>
            <a:pPr algn="ctr"/>
            <a:r>
              <a:rPr lang="en-US" sz="1050" dirty="0"/>
              <a:t>Or</a:t>
            </a:r>
          </a:p>
          <a:p>
            <a:pPr algn="ctr"/>
            <a:r>
              <a:rPr lang="en-US" sz="1050" dirty="0"/>
              <a:t>“Most Impactful”</a:t>
            </a:r>
          </a:p>
        </p:txBody>
      </p:sp>
      <p:sp>
        <p:nvSpPr>
          <p:cNvPr id="17" name="TextBox 16"/>
          <p:cNvSpPr txBox="1"/>
          <p:nvPr/>
        </p:nvSpPr>
        <p:spPr>
          <a:xfrm rot="2270895">
            <a:off x="4612747" y="2517136"/>
            <a:ext cx="1337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Convergent Thinking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4701637" y="3273541"/>
            <a:ext cx="1085850" cy="8572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8A486CE-974E-4B46-98C4-DC53CA1BA813}"/>
              </a:ext>
            </a:extLst>
          </p:cNvPr>
          <p:cNvSpPr txBox="1">
            <a:spLocks/>
          </p:cNvSpPr>
          <p:nvPr/>
        </p:nvSpPr>
        <p:spPr>
          <a:xfrm>
            <a:off x="7543799" y="6477000"/>
            <a:ext cx="1428750" cy="3429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E1D4DFB-05A4-4E49-8C5F-DBB9BC109519}" type="slidenum">
              <a:rPr lang="en-US" sz="900"/>
              <a:pPr algn="r">
                <a:defRPr/>
              </a:pPr>
              <a:t>7</a:t>
            </a:fld>
            <a:endParaRPr lang="en-US" sz="9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D95C53-D095-4906-840E-F1CC12AC9A4B}"/>
              </a:ext>
            </a:extLst>
          </p:cNvPr>
          <p:cNvGrpSpPr/>
          <p:nvPr/>
        </p:nvGrpSpPr>
        <p:grpSpPr>
          <a:xfrm>
            <a:off x="3598273" y="2571626"/>
            <a:ext cx="1103364" cy="1165924"/>
            <a:chOff x="3993125" y="2713536"/>
            <a:chExt cx="1103364" cy="1165924"/>
          </a:xfrm>
        </p:grpSpPr>
        <p:sp>
          <p:nvSpPr>
            <p:cNvPr id="19" name="16-Point Star 14">
              <a:extLst>
                <a:ext uri="{FF2B5EF4-FFF2-40B4-BE49-F238E27FC236}">
                  <a16:creationId xmlns:a16="http://schemas.microsoft.com/office/drawing/2014/main" id="{9DE753F6-25E1-4956-8838-48B2DE09EAB2}"/>
                </a:ext>
              </a:extLst>
            </p:cNvPr>
            <p:cNvSpPr/>
            <p:nvPr/>
          </p:nvSpPr>
          <p:spPr bwMode="auto">
            <a:xfrm>
              <a:off x="4030735" y="2713536"/>
              <a:ext cx="457200" cy="401140"/>
            </a:xfrm>
            <a:prstGeom prst="star16">
              <a:avLst/>
            </a:prstGeom>
            <a:solidFill>
              <a:srgbClr val="0094B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0" name="16-Point Star 15">
              <a:extLst>
                <a:ext uri="{FF2B5EF4-FFF2-40B4-BE49-F238E27FC236}">
                  <a16:creationId xmlns:a16="http://schemas.microsoft.com/office/drawing/2014/main" id="{700FF79B-B08E-4ED6-8F04-FC83DBCB4E4E}"/>
                </a:ext>
              </a:extLst>
            </p:cNvPr>
            <p:cNvSpPr/>
            <p:nvPr/>
          </p:nvSpPr>
          <p:spPr bwMode="auto">
            <a:xfrm>
              <a:off x="4579077" y="2771231"/>
              <a:ext cx="457200" cy="401140"/>
            </a:xfrm>
            <a:prstGeom prst="star16">
              <a:avLst/>
            </a:prstGeom>
            <a:solidFill>
              <a:srgbClr val="6BAB4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1" name="16-Point Star 16">
              <a:extLst>
                <a:ext uri="{FF2B5EF4-FFF2-40B4-BE49-F238E27FC236}">
                  <a16:creationId xmlns:a16="http://schemas.microsoft.com/office/drawing/2014/main" id="{A7FE5D6B-84EB-4C0A-A1DD-1980A286C202}"/>
                </a:ext>
              </a:extLst>
            </p:cNvPr>
            <p:cNvSpPr/>
            <p:nvPr/>
          </p:nvSpPr>
          <p:spPr bwMode="auto">
            <a:xfrm>
              <a:off x="4224011" y="3120327"/>
              <a:ext cx="457200" cy="401140"/>
            </a:xfrm>
            <a:prstGeom prst="star16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2" name="16-Point Star 17">
              <a:extLst>
                <a:ext uri="{FF2B5EF4-FFF2-40B4-BE49-F238E27FC236}">
                  <a16:creationId xmlns:a16="http://schemas.microsoft.com/office/drawing/2014/main" id="{0E9CDA35-C070-41CD-9F57-D554FAFCA66F}"/>
                </a:ext>
              </a:extLst>
            </p:cNvPr>
            <p:cNvSpPr/>
            <p:nvPr/>
          </p:nvSpPr>
          <p:spPr bwMode="auto">
            <a:xfrm>
              <a:off x="4639289" y="3293673"/>
              <a:ext cx="457200" cy="401140"/>
            </a:xfrm>
            <a:prstGeom prst="star16">
              <a:avLst/>
            </a:prstGeom>
            <a:solidFill>
              <a:srgbClr val="6123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3" name="16-Point Star 18">
              <a:extLst>
                <a:ext uri="{FF2B5EF4-FFF2-40B4-BE49-F238E27FC236}">
                  <a16:creationId xmlns:a16="http://schemas.microsoft.com/office/drawing/2014/main" id="{842757F8-6DEB-4BD8-9C5E-153E88CF87F7}"/>
                </a:ext>
              </a:extLst>
            </p:cNvPr>
            <p:cNvSpPr/>
            <p:nvPr/>
          </p:nvSpPr>
          <p:spPr bwMode="auto">
            <a:xfrm>
              <a:off x="3993125" y="3478320"/>
              <a:ext cx="457200" cy="401140"/>
            </a:xfrm>
            <a:prstGeom prst="star16">
              <a:avLst/>
            </a:prstGeom>
            <a:solidFill>
              <a:srgbClr val="AF119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AA9D4E-8E5E-4407-9083-02D461191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7" y="2786648"/>
            <a:ext cx="914634" cy="914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29B63B-DF3F-4B17-8370-934EE82034DD}"/>
              </a:ext>
            </a:extLst>
          </p:cNvPr>
          <p:cNvSpPr/>
          <p:nvPr/>
        </p:nvSpPr>
        <p:spPr>
          <a:xfrm>
            <a:off x="5105400" y="43434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For Problem Identification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Which of the “root causes” has the most</a:t>
            </a:r>
          </a:p>
          <a:p>
            <a:pPr lvl="1"/>
            <a:r>
              <a:rPr lang="en-029" dirty="0"/>
              <a:t>     impact on the overall General Concern </a:t>
            </a:r>
          </a:p>
          <a:p>
            <a:pPr lvl="1"/>
            <a:r>
              <a:rPr lang="en-029" dirty="0"/>
              <a:t>     or Specific Issue?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For Solution Formulation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Is it addressing an underlying cause?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029" dirty="0"/>
              <a:t>Is it connected to multiple causes?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Fix Criteria for ranking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Discuss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dirty="0"/>
              <a:t>Choose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D38E1A-D5A3-42BB-80C9-FEC9269C8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1"/>
    </mc:Choice>
    <mc:Fallback xmlns="">
      <p:transition spd="slow" advTm="14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12-Point Star 4"/>
          <p:cNvSpPr/>
          <p:nvPr/>
        </p:nvSpPr>
        <p:spPr bwMode="auto">
          <a:xfrm>
            <a:off x="1314450" y="2171700"/>
            <a:ext cx="1885950" cy="1885950"/>
          </a:xfrm>
          <a:prstGeom prst="star12">
            <a:avLst/>
          </a:prstGeom>
          <a:solidFill>
            <a:srgbClr val="B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 rot="20135554">
            <a:off x="1607250" y="276352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dirty="0"/>
              <a:t>Broaden</a:t>
            </a:r>
          </a:p>
          <a:p>
            <a:pPr algn="ctr"/>
            <a:r>
              <a:rPr lang="en-029" sz="1800" dirty="0"/>
              <a:t>Possibilities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1320529" y="1488757"/>
            <a:ext cx="7048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029" sz="800" b="1" dirty="0"/>
          </a:p>
          <a:p>
            <a:pPr algn="ctr"/>
            <a:r>
              <a:rPr lang="en-029" sz="1800" b="1" dirty="0"/>
              <a:t>D</a:t>
            </a:r>
            <a:r>
              <a:rPr lang="en-029" sz="1600" b="1" dirty="0"/>
              <a:t>ivergent Thinking                     </a:t>
            </a:r>
            <a:r>
              <a:rPr lang="en-029" sz="1800" b="1" dirty="0"/>
              <a:t>O</a:t>
            </a:r>
            <a:r>
              <a:rPr lang="en-029" sz="1600" b="1" dirty="0"/>
              <a:t>rganize                   </a:t>
            </a:r>
            <a:r>
              <a:rPr lang="en-029" sz="1800" b="1" dirty="0"/>
              <a:t>C</a:t>
            </a:r>
            <a:r>
              <a:rPr lang="en-029" sz="1600" b="1" dirty="0"/>
              <a:t>onvergent Thinking</a:t>
            </a:r>
          </a:p>
        </p:txBody>
      </p:sp>
      <p:sp>
        <p:nvSpPr>
          <p:cNvPr id="8" name="Notched Right Arrow 7"/>
          <p:cNvSpPr/>
          <p:nvPr/>
        </p:nvSpPr>
        <p:spPr bwMode="auto">
          <a:xfrm>
            <a:off x="3257550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" name="Notched Right Arrow 10"/>
          <p:cNvSpPr/>
          <p:nvPr/>
        </p:nvSpPr>
        <p:spPr bwMode="auto">
          <a:xfrm>
            <a:off x="5375639" y="2971800"/>
            <a:ext cx="628650" cy="285750"/>
          </a:xfrm>
          <a:prstGeom prst="notchedRightArrow">
            <a:avLst/>
          </a:prstGeom>
          <a:solidFill>
            <a:srgbClr val="D15B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6515100" y="235416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800" dirty="0"/>
              <a:t>Prioritize</a:t>
            </a:r>
            <a:endParaRPr lang="en-US" sz="1050" dirty="0"/>
          </a:p>
        </p:txBody>
      </p:sp>
      <p:sp>
        <p:nvSpPr>
          <p:cNvPr id="15" name="16-Point Star 14"/>
          <p:cNvSpPr/>
          <p:nvPr/>
        </p:nvSpPr>
        <p:spPr bwMode="auto">
          <a:xfrm>
            <a:off x="4030735" y="2713536"/>
            <a:ext cx="457200" cy="401140"/>
          </a:xfrm>
          <a:prstGeom prst="star16">
            <a:avLst/>
          </a:prstGeom>
          <a:solidFill>
            <a:srgbClr val="009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6" name="16-Point Star 15"/>
          <p:cNvSpPr/>
          <p:nvPr/>
        </p:nvSpPr>
        <p:spPr bwMode="auto">
          <a:xfrm>
            <a:off x="4579077" y="2771231"/>
            <a:ext cx="457200" cy="401140"/>
          </a:xfrm>
          <a:prstGeom prst="star16">
            <a:avLst/>
          </a:prstGeom>
          <a:solidFill>
            <a:srgbClr val="6BAB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7" name="16-Point Star 16"/>
          <p:cNvSpPr/>
          <p:nvPr/>
        </p:nvSpPr>
        <p:spPr bwMode="auto">
          <a:xfrm>
            <a:off x="4224011" y="3120327"/>
            <a:ext cx="457200" cy="401140"/>
          </a:xfrm>
          <a:prstGeom prst="star1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8" name="16-Point Star 17"/>
          <p:cNvSpPr/>
          <p:nvPr/>
        </p:nvSpPr>
        <p:spPr bwMode="auto">
          <a:xfrm>
            <a:off x="4639289" y="3293673"/>
            <a:ext cx="457200" cy="401140"/>
          </a:xfrm>
          <a:prstGeom prst="star16">
            <a:avLst/>
          </a:prstGeom>
          <a:solidFill>
            <a:srgbClr val="6123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9" name="16-Point Star 18"/>
          <p:cNvSpPr/>
          <p:nvPr/>
        </p:nvSpPr>
        <p:spPr bwMode="auto">
          <a:xfrm>
            <a:off x="3993125" y="3478320"/>
            <a:ext cx="457200" cy="401140"/>
          </a:xfrm>
          <a:prstGeom prst="star16">
            <a:avLst/>
          </a:prstGeom>
          <a:solidFill>
            <a:srgbClr val="AF119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0" name="TextBox 19"/>
          <p:cNvSpPr txBox="1"/>
          <p:nvPr/>
        </p:nvSpPr>
        <p:spPr>
          <a:xfrm>
            <a:off x="6399466" y="2805886"/>
            <a:ext cx="1184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___________</a:t>
            </a:r>
          </a:p>
          <a:p>
            <a:pPr marL="257175" indent="-257175">
              <a:buAutoNum type="arabicPeriod"/>
            </a:pPr>
            <a:r>
              <a:rPr lang="en-029" sz="1050" dirty="0"/>
              <a:t>_________</a:t>
            </a:r>
            <a:endParaRPr lang="en-US" sz="10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719CE-6E46-4588-B6F6-F35C63D253AF}"/>
              </a:ext>
            </a:extLst>
          </p:cNvPr>
          <p:cNvSpPr txBox="1"/>
          <p:nvPr/>
        </p:nvSpPr>
        <p:spPr>
          <a:xfrm>
            <a:off x="4903014" y="4490414"/>
            <a:ext cx="1983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Convergent Thinking Steps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94132-B015-4973-9EC9-0DFB09503F8F}"/>
              </a:ext>
            </a:extLst>
          </p:cNvPr>
          <p:cNvGrpSpPr/>
          <p:nvPr/>
        </p:nvGrpSpPr>
        <p:grpSpPr>
          <a:xfrm flipV="1">
            <a:off x="1531816" y="4191000"/>
            <a:ext cx="6953575" cy="283327"/>
            <a:chOff x="1531817" y="4793910"/>
            <a:chExt cx="5682006" cy="285750"/>
          </a:xfrm>
        </p:grpSpPr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80A87A0E-6712-4757-A04E-C2212956B60E}"/>
                </a:ext>
              </a:extLst>
            </p:cNvPr>
            <p:cNvSpPr/>
            <p:nvPr/>
          </p:nvSpPr>
          <p:spPr bwMode="auto">
            <a:xfrm rot="16200000">
              <a:off x="5670773" y="3536610"/>
              <a:ext cx="285750" cy="2800350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09B761B5-7D76-45D4-B7D5-BED942868D1D}"/>
                </a:ext>
              </a:extLst>
            </p:cNvPr>
            <p:cNvSpPr/>
            <p:nvPr/>
          </p:nvSpPr>
          <p:spPr bwMode="auto">
            <a:xfrm rot="16200000">
              <a:off x="2789117" y="3536610"/>
              <a:ext cx="285750" cy="2800350"/>
            </a:xfrm>
            <a:prstGeom prst="rightBrace">
              <a:avLst>
                <a:gd name="adj1" fmla="val 138333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DF1C04B-124C-441A-9407-CF4122F15929}"/>
              </a:ext>
            </a:extLst>
          </p:cNvPr>
          <p:cNvSpPr txBox="1"/>
          <p:nvPr/>
        </p:nvSpPr>
        <p:spPr>
          <a:xfrm>
            <a:off x="2021358" y="4490414"/>
            <a:ext cx="1865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Divergent Thinking Steps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41D895-1D17-4E96-BC12-36F02891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 Process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1D1BDC-813D-4215-8ADD-86C9B59714C6}"/>
              </a:ext>
            </a:extLst>
          </p:cNvPr>
          <p:cNvSpPr txBox="1"/>
          <p:nvPr/>
        </p:nvSpPr>
        <p:spPr>
          <a:xfrm>
            <a:off x="1371600" y="4991099"/>
            <a:ext cx="2052485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Divergent Thinking: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 Fast!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thinking!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judgement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NO bad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Listen and build off each other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Goal is to produce MANY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D331B-CDD7-4BCF-A3B2-E31C76CF1C1E}"/>
              </a:ext>
            </a:extLst>
          </p:cNvPr>
          <p:cNvSpPr txBox="1"/>
          <p:nvPr/>
        </p:nvSpPr>
        <p:spPr>
          <a:xfrm>
            <a:off x="3790984" y="4991099"/>
            <a:ext cx="224644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Organize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Combine/Classify concepts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Create Connections between ideas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Uncover underlying Causes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Lots of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/>
              <a:t>Research Required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029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83D06-64D2-43BD-9A36-6DDB3AE1669F}"/>
              </a:ext>
            </a:extLst>
          </p:cNvPr>
          <p:cNvSpPr txBox="1"/>
          <p:nvPr/>
        </p:nvSpPr>
        <p:spPr>
          <a:xfrm>
            <a:off x="6446533" y="4991099"/>
            <a:ext cx="163066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050" b="1" dirty="0">
                <a:cs typeface="Times New Roman" panose="02020603050405020304" pitchFamily="18" charset="0"/>
              </a:rPr>
              <a:t>Convergent Thinking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Determine Criteria </a:t>
            </a:r>
          </a:p>
          <a:p>
            <a:pPr lvl="1"/>
            <a:r>
              <a:rPr lang="en-029" sz="1050" dirty="0">
                <a:cs typeface="Times New Roman" panose="02020603050405020304" pitchFamily="18" charset="0"/>
              </a:rPr>
              <a:t>for ranking (what is your measure of “best”?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Discuss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029" sz="1050" dirty="0">
                <a:cs typeface="Times New Roman" panose="02020603050405020304" pitchFamily="18" charset="0"/>
              </a:rPr>
              <a:t>Choose</a:t>
            </a:r>
            <a:endParaRPr lang="en-US" sz="1050" dirty="0"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2DFD75-D33E-4567-BA2A-0CBD481A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83" y="2809853"/>
            <a:ext cx="611172" cy="6111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BD30A0-B6C4-425E-A148-E16E733FEE21}"/>
              </a:ext>
            </a:extLst>
          </p:cNvPr>
          <p:cNvSpPr txBox="1"/>
          <p:nvPr/>
        </p:nvSpPr>
        <p:spPr>
          <a:xfrm>
            <a:off x="7350145" y="3544550"/>
            <a:ext cx="1135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Choose</a:t>
            </a:r>
          </a:p>
          <a:p>
            <a:pPr algn="ctr"/>
            <a:r>
              <a:rPr lang="en-US" sz="1050" dirty="0"/>
              <a:t>The “Best”</a:t>
            </a:r>
          </a:p>
          <a:p>
            <a:pPr algn="ctr"/>
            <a:r>
              <a:rPr lang="en-US" sz="1050" dirty="0"/>
              <a:t>Or</a:t>
            </a:r>
          </a:p>
          <a:p>
            <a:pPr algn="ctr"/>
            <a:r>
              <a:rPr lang="en-US" sz="1050" dirty="0"/>
              <a:t>“Most Impactful”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878948-337D-4BDD-A27E-F02D56EC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6"/>
    </mc:Choice>
    <mc:Fallback xmlns="">
      <p:transition spd="slow" advTm="1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A198-FF83-4C56-B94D-5682D3DD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and Solution Spaces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4C240B-8B6D-4CBB-B6D7-E45FB2570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0" y="2301936"/>
            <a:ext cx="7966002" cy="3733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58EB-1643-49CE-9D96-6251DD375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DBD15-16B2-4D64-82FA-245030B43836}"/>
              </a:ext>
            </a:extLst>
          </p:cNvPr>
          <p:cNvSpPr txBox="1"/>
          <p:nvPr/>
        </p:nvSpPr>
        <p:spPr>
          <a:xfrm flipH="1">
            <a:off x="1066800" y="990600"/>
            <a:ext cx="7366282" cy="830997"/>
          </a:xfrm>
          <a:prstGeom prst="rect">
            <a:avLst/>
          </a:prstGeom>
          <a:solidFill>
            <a:srgbClr val="FFCD23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Aim is to perform separate DOC Process on both Problem Identification  and the Solution Formulation  and have the convergence of the two connect. May require several iterations.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5B75B-9EBD-4F45-8AF5-A682B5CE9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0"/>
    </mc:Choice>
    <mc:Fallback xmlns="">
      <p:transition spd="slow" advTm="8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5737</TotalTime>
  <Words>492</Words>
  <Application>Microsoft Office PowerPoint</Application>
  <PresentationFormat>On-screen Show (4:3)</PresentationFormat>
  <Paragraphs>136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Wingdings</vt:lpstr>
      <vt:lpstr>blank</vt:lpstr>
      <vt:lpstr>PowerPoint Presentation</vt:lpstr>
      <vt:lpstr>Diverge-Organize-Converge: The DOC Process</vt:lpstr>
      <vt:lpstr>Overview of the DOC Process</vt:lpstr>
      <vt:lpstr>Divergent Thinking </vt:lpstr>
      <vt:lpstr>Divergent Thinking </vt:lpstr>
      <vt:lpstr>Organize: Transition/Synthesis Step</vt:lpstr>
      <vt:lpstr>Convergent Thinking </vt:lpstr>
      <vt:lpstr>DOC Process</vt:lpstr>
      <vt:lpstr>Problem and Solution Spaces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594</cp:revision>
  <cp:lastPrinted>2014-06-09T15:08:47Z</cp:lastPrinted>
  <dcterms:created xsi:type="dcterms:W3CDTF">2003-10-03T23:08:19Z</dcterms:created>
  <dcterms:modified xsi:type="dcterms:W3CDTF">2022-07-30T04:56:51Z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