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27"/>
  </p:notesMasterIdLst>
  <p:handoutMasterIdLst>
    <p:handoutMasterId r:id="rId28"/>
  </p:handoutMasterIdLst>
  <p:sldIdLst>
    <p:sldId id="708" r:id="rId2"/>
    <p:sldId id="1644" r:id="rId3"/>
    <p:sldId id="1304" r:id="rId4"/>
    <p:sldId id="1645" r:id="rId5"/>
    <p:sldId id="1646" r:id="rId6"/>
    <p:sldId id="1647" r:id="rId7"/>
    <p:sldId id="1648" r:id="rId8"/>
    <p:sldId id="1649" r:id="rId9"/>
    <p:sldId id="1651" r:id="rId10"/>
    <p:sldId id="1652" r:id="rId11"/>
    <p:sldId id="1656" r:id="rId12"/>
    <p:sldId id="1280" r:id="rId13"/>
    <p:sldId id="1940" r:id="rId14"/>
    <p:sldId id="1941" r:id="rId15"/>
    <p:sldId id="849" r:id="rId16"/>
    <p:sldId id="868" r:id="rId17"/>
    <p:sldId id="869" r:id="rId18"/>
    <p:sldId id="870" r:id="rId19"/>
    <p:sldId id="871" r:id="rId20"/>
    <p:sldId id="872" r:id="rId21"/>
    <p:sldId id="873" r:id="rId22"/>
    <p:sldId id="874" r:id="rId23"/>
    <p:sldId id="890" r:id="rId24"/>
    <p:sldId id="709" r:id="rId25"/>
    <p:sldId id="892" r:id="rId26"/>
  </p:sldIdLst>
  <p:sldSz cx="9144000" cy="6858000" type="screen4x3"/>
  <p:notesSz cx="7053263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A6E9"/>
    <a:srgbClr val="3B4445"/>
    <a:srgbClr val="D15B05"/>
    <a:srgbClr val="0C1C8C"/>
    <a:srgbClr val="0094BF"/>
    <a:srgbClr val="0000CC"/>
    <a:srgbClr val="000066"/>
    <a:srgbClr val="BDE9F9"/>
    <a:srgbClr val="E9F3FD"/>
    <a:srgbClr val="8AC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9" autoAdjust="0"/>
    <p:restoredTop sz="94036" autoAdjust="0"/>
  </p:normalViewPr>
  <p:slideViewPr>
    <p:cSldViewPr>
      <p:cViewPr varScale="1">
        <p:scale>
          <a:sx n="57" d="100"/>
          <a:sy n="57" d="100"/>
        </p:scale>
        <p:origin x="1238" y="3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46921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9336"/>
    </p:cViewPr>
  </p:sorterViewPr>
  <p:notesViewPr>
    <p:cSldViewPr>
      <p:cViewPr>
        <p:scale>
          <a:sx n="100" d="100"/>
          <a:sy n="100" d="100"/>
        </p:scale>
        <p:origin x="-1992" y="-72"/>
      </p:cViewPr>
      <p:guideLst>
        <p:guide orient="horz" pos="2932"/>
        <p:guide pos="22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566862" y="77896"/>
            <a:ext cx="3841281" cy="619971"/>
          </a:xfrm>
          <a:prstGeom prst="rect">
            <a:avLst/>
          </a:prstGeom>
        </p:spPr>
        <p:txBody>
          <a:bodyPr vert="horz" lIns="93465" tIns="46733" rIns="93465" bIns="46733" rtlCol="0"/>
          <a:lstStyle>
            <a:lvl1pPr algn="ctr" eaLnBrk="0" hangingPunct="0">
              <a:defRPr sz="1100" b="0" dirty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4616" y="8841739"/>
            <a:ext cx="3057053" cy="465773"/>
          </a:xfrm>
          <a:prstGeom prst="rect">
            <a:avLst/>
          </a:prstGeom>
        </p:spPr>
        <p:txBody>
          <a:bodyPr vert="horz" lIns="93465" tIns="46733" rIns="93465" bIns="46733" rtlCol="0" anchor="b"/>
          <a:lstStyle>
            <a:lvl1pPr algn="r" eaLnBrk="0" hangingPunct="0">
              <a:defRPr sz="1000">
                <a:solidFill>
                  <a:schemeClr val="bg1">
                    <a:lumMod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318D4C1-2921-444B-ADEB-D3D047B20D17}" type="slidenum">
              <a:rPr lang="en-US">
                <a:solidFill>
                  <a:srgbClr val="3B444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B4445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0" y="8927580"/>
            <a:ext cx="3056414" cy="381520"/>
          </a:xfrm>
          <a:prstGeom prst="rect">
            <a:avLst/>
          </a:prstGeom>
        </p:spPr>
        <p:txBody>
          <a:bodyPr vert="horz" lIns="92610" tIns="46305" rIns="92610" bIns="46305" rtlCol="0"/>
          <a:lstStyle>
            <a:lvl1pPr algn="r">
              <a:defRPr sz="1200"/>
            </a:lvl1pPr>
          </a:lstStyle>
          <a:p>
            <a:pPr algn="l"/>
            <a:endParaRPr lang="en-US" sz="1000" dirty="0">
              <a:solidFill>
                <a:srgbClr val="3B4445"/>
              </a:solidFill>
            </a:endParaRPr>
          </a:p>
          <a:p>
            <a:pPr algn="l"/>
            <a:fld id="{5DF74CE1-F6C7-496D-9853-D287CAB1C8CE}" type="datetimeFigureOut">
              <a:rPr lang="en-US" sz="1000">
                <a:solidFill>
                  <a:srgbClr val="3B4445"/>
                </a:solidFill>
              </a:rPr>
              <a:pPr algn="l"/>
              <a:t>7/30/2022</a:t>
            </a:fld>
            <a:endParaRPr lang="en-US" sz="1000" dirty="0">
              <a:solidFill>
                <a:srgbClr val="3B44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20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4616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698500"/>
            <a:ext cx="4656137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5966" y="4422461"/>
            <a:ext cx="5641333" cy="41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41739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4616" y="8841739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65" tIns="46733" rIns="93465" bIns="4673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B5A35EA-E869-42C4-BF75-869844ACA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42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52460" indent="-289408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57630" indent="-231526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20683" indent="-231526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83735" indent="-231526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46787" indent="-23152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3009839" indent="-23152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72891" indent="-23152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935943" indent="-231526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FA839B3-24A7-424E-A6E1-3FCC2277ECC4}" type="slidenum">
              <a:rPr lang="en-US" altLang="en-US" sz="1000">
                <a:latin typeface="Arial" pitchFamily="34" charset="0"/>
              </a:rPr>
              <a:pPr/>
              <a:t>3</a:t>
            </a:fld>
            <a:endParaRPr lang="en-US" altLang="en-US" sz="100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“Capabilities” is used very specifically in the context of the Entrepreneurial arch.  They include</a:t>
            </a:r>
            <a:r>
              <a:rPr lang="en-US" baseline="0" dirty="0"/>
              <a:t> both ‘soft skills’ (horizontal bubbles) and ‘hard skills’ (vertical bubbles).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967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the left-hand side of the arch</a:t>
            </a:r>
            <a:r>
              <a:rPr lang="en-US" baseline="0" dirty="0"/>
              <a:t> supported by the team’s or the organization’s capabilities.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792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29" dirty="0"/>
              <a:t>Product</a:t>
            </a:r>
            <a:r>
              <a:rPr lang="en-029" baseline="0" dirty="0"/>
              <a:t> Innovation:  You do NOT need ANY of the products you currently use. What you NEED is WHAT they DO for you.  </a:t>
            </a:r>
          </a:p>
          <a:p>
            <a:r>
              <a:rPr lang="en-029" baseline="0" dirty="0"/>
              <a:t>Henry Ford quote:  People want a “faster horse”</a:t>
            </a:r>
          </a:p>
          <a:p>
            <a:r>
              <a:rPr lang="en-029" baseline="0" dirty="0"/>
              <a:t>Apple created the iPad by asking people what they USED a laptop for… not what they wanted in a new one (too limited a scope; too narrow a DESIGN BRIEF)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53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029" dirty="0"/>
              <a:t>“Process” implies “recipe” which is not the case; method</a:t>
            </a:r>
            <a:r>
              <a:rPr lang="en-029" baseline="0" dirty="0"/>
              <a:t> is a way to approach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64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Entrepreneurship</a:t>
            </a:r>
            <a:r>
              <a:rPr lang="en-US" baseline="0" dirty="0"/>
              <a:t> courses typically start with business planning or other similar courses aimed at assisting the entrepreneur in operationalizing their business.  However most entrepreneurs start with a set of capabilities – things they love doing – that they would like to earn a living from.  What is missing is the business discovery portion of this process.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93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step that must occur</a:t>
            </a:r>
            <a:r>
              <a:rPr lang="en-US" baseline="0" dirty="0"/>
              <a:t> before operationalizing a business is to determine if that business is worth executing.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58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you can determine whether it is feasible, you need a clearer definition of precisely</a:t>
            </a:r>
            <a:r>
              <a:rPr lang="en-US" baseline="0" dirty="0"/>
              <a:t> what “it” 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17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business solves a problem, satisfies a need or a desire.  Before you design the business,</a:t>
            </a:r>
            <a:r>
              <a:rPr lang="en-US" baseline="0" dirty="0"/>
              <a:t> you should know what it is trying to accomplish.  That is opportunity identification.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537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the left-hand side of the arch</a:t>
            </a:r>
            <a:r>
              <a:rPr lang="en-US" baseline="0" dirty="0"/>
              <a:t> supported by the team’s or the organization’s capabilities.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54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the left-hand side of the arch</a:t>
            </a:r>
            <a:r>
              <a:rPr lang="en-US" baseline="0" dirty="0"/>
              <a:t> supported by the team’s or the organization’s capabilities.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29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 zli_title_hea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9144000" cy="1462088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399213"/>
            <a:ext cx="1905000" cy="382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919163"/>
          </a:xfrm>
          <a:prstGeom prst="rect">
            <a:avLst/>
          </a:prstGeom>
          <a:solidFill>
            <a:srgbClr val="52A6E9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4DA4826B-A430-4813-BECA-CB78FB8C6A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214313"/>
            <a:ext cx="1949450" cy="58054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14313"/>
            <a:ext cx="5699125" cy="58054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7B8523E8-F80F-48D0-AB06-EC8D46C857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76200"/>
            <a:ext cx="7793037" cy="7000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143000"/>
            <a:ext cx="77724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482E6DC-B7DB-4401-A1C3-CB4CB9970F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088"/>
            <a:ext cx="7620000" cy="838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0386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19200"/>
            <a:ext cx="4038600" cy="213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05200"/>
            <a:ext cx="4038600" cy="2133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4ECD8-5C0D-4978-9E85-839FA640F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76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280" y="109537"/>
            <a:ext cx="8163719" cy="7000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4876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800" b="1" cap="all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B444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5B1D3E2-BFC2-4E38-A138-8743C1EAB7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184422-105F-4206-827B-C9F8C0FAD2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162"/>
            <a:ext cx="8001000" cy="8080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3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16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63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16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2CDD67-DA31-42AD-B6D5-87A3F5C4B1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793037" cy="70008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1087"/>
            <a:ext cx="3008313" cy="101076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81087"/>
            <a:ext cx="5111750" cy="5091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43137"/>
            <a:ext cx="3008313" cy="40803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D08F4CDE-61AD-4C07-A804-E4D89EE20B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7B40F9D-D132-4795-84E0-4BAB53DCC7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1430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-1"/>
            <a:ext cx="9144000" cy="919163"/>
          </a:xfrm>
          <a:prstGeom prst="rect">
            <a:avLst/>
          </a:prstGeom>
          <a:solidFill>
            <a:srgbClr val="52A6E9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80281" y="109537"/>
            <a:ext cx="7183438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62800" y="6409150"/>
            <a:ext cx="1905000" cy="38258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3"/>
            <a:ext cx="914402" cy="919163"/>
          </a:xfrm>
          <a:prstGeom prst="rect">
            <a:avLst/>
          </a:prstGeom>
        </p:spPr>
      </p:pic>
      <p:sp>
        <p:nvSpPr>
          <p:cNvPr id="13" name="TextBox 11"/>
          <p:cNvSpPr txBox="1">
            <a:spLocks noChangeArrowheads="1"/>
          </p:cNvSpPr>
          <p:nvPr userDrawn="1"/>
        </p:nvSpPr>
        <p:spPr bwMode="auto">
          <a:xfrm>
            <a:off x="76200" y="6461944"/>
            <a:ext cx="26195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1200" dirty="0">
                <a:solidFill>
                  <a:srgbClr val="3B4445"/>
                </a:solidFill>
              </a:rPr>
              <a:t>Copyright © 2022 by Timothy L. Faley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8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2A6E9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52A6E9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jpeg"/><Relationship Id="rId5" Type="http://schemas.openxmlformats.org/officeDocument/2006/relationships/hyperlink" Target="mailto:Tfaley@UVI.edu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5.png"/><Relationship Id="rId4" Type="http://schemas.openxmlformats.org/officeDocument/2006/relationships/image" Target="../media/image3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image" Target="../media/image5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image" Target="../media/image5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image" Target="../media/image5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5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5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5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6" Type="http://schemas.openxmlformats.org/officeDocument/2006/relationships/image" Target="../media/image5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5" Type="http://schemas.openxmlformats.org/officeDocument/2006/relationships/image" Target="../media/image5.pn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5" Type="http://schemas.openxmlformats.org/officeDocument/2006/relationships/image" Target="../media/image5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jpeg"/><Relationship Id="rId18" Type="http://schemas.openxmlformats.org/officeDocument/2006/relationships/hyperlink" Target="http://images.google.com/imgres?imgurl=http://www.techtrend.com/blog/WindowsLiveWriter/VideoPodcastPerfectStormOfInnovation_13095/KI_video_banner_1_2.png&amp;imgrefurl=http://www.techtrend.com/blog/&amp;usg=__0y9c_v0uO689hBTeVcPH8_Cpn_Y=&amp;h=427&amp;w=640&amp;sz=45&amp;hl=en&amp;start=190&amp;tbnid=Kv931E4t7bb_sM:&amp;tbnh=91&amp;tbnw=137&amp;prev=/images?q%3Dinnovation%26gbv%3D2%26ndsp%3D20%26hl%3Den%26sa%3DN%26start%3D180" TargetMode="External"/><Relationship Id="rId26" Type="http://schemas.openxmlformats.org/officeDocument/2006/relationships/hyperlink" Target="http://images.google.com/imgres?imgurl=http://img.timeinc.net/fortune/services/sections/customprojects/sections/071210_Innovation.jpg&amp;imgrefurl=http://www.timeinc.net/fortune/services/sections/customprojects/environment.html&amp;usg=__X69qTSztqOHYFVjinZCWCjh-GP0=&amp;h=756&amp;w=576&amp;sz=119&amp;hl=en&amp;start=283&amp;tbnid=P6zMHp4t7P2AYM:&amp;tbnh=142&amp;tbnw=108&amp;prev=/images?q%3Dinnovation%26gbv%3D2%26ndsp%3D20%26hl%3Den%26sa%3DN%26start%3D280" TargetMode="External"/><Relationship Id="rId39" Type="http://schemas.openxmlformats.org/officeDocument/2006/relationships/image" Target="../media/image23.jpe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4.jpeg"/><Relationship Id="rId34" Type="http://schemas.openxmlformats.org/officeDocument/2006/relationships/hyperlink" Target="http://images.google.com/imgres?imgurl=http://www.construction-innovation.info/images/pdfs/PublicPublication/Construction_Innovation_student_grapples_with_GreenSmart_Aug_03_p28.jpg&amp;imgrefurl=http://www.construction-innovation.info/index.php?id%3D22&amp;usg=__nrjsJFfg2rkQ44vCSYgjWLCYoBg=&amp;h=1306&amp;w=1687&amp;sz=921&amp;hl=en&amp;start=413&amp;tbnid=XJzoeEU2GlLqgM:&amp;tbnh=116&amp;tbnw=150&amp;prev=/images?q%3Dinnovation%26gbv%3D2%26ndsp%3D20%26hl%3Den%26sa%3DN%26start%3D400" TargetMode="External"/><Relationship Id="rId42" Type="http://schemas.openxmlformats.org/officeDocument/2006/relationships/hyperlink" Target="http://images.google.com/imgres?imgurl=http://www.marshall.usc.edu/assets/087/17108.png&amp;imgrefurl=http://www.marshall.usc.edu/cgi/&amp;usg=__3Qatm8_M1KcA_YJyv-biICQOQTk=&amp;h=456&amp;w=466&amp;sz=16&amp;hl=en&amp;start=594&amp;tbnid=P5BK-8tgXEPjSM:&amp;tbnh=125&amp;tbnw=128&amp;prev=/images?q%3Dinnovation%26gbv%3D2%26ndsp%3D20%26hl%3Den%26sa%3DN%26start%3D580" TargetMode="External"/><Relationship Id="rId47" Type="http://schemas.openxmlformats.org/officeDocument/2006/relationships/image" Target="../media/image27.jpeg"/><Relationship Id="rId50" Type="http://schemas.openxmlformats.org/officeDocument/2006/relationships/hyperlink" Target="http://images.google.com/imgres?imgurl=http://www.thebusinessedition.com/press/wp-content/uploads/2006/02/innovation1.gif&amp;imgrefurl=http://www.thebusinessedition.com/innovation/&amp;usg=__l9jTlGA6oko-cvxdgb48VPD7yIw=&amp;h=434&amp;w=302&amp;sz=15&amp;hl=en&amp;start=796&amp;tbnid=OmEFWYaWShjytM:&amp;tbnh=126&amp;tbnw=88&amp;prev=/images?q%3Dinnovation%26gbv%3D2%26ndsp%3D20%26hl%3Den%26sa%3DN%26start%3D780" TargetMode="External"/><Relationship Id="rId7" Type="http://schemas.openxmlformats.org/officeDocument/2006/relationships/image" Target="../media/image7.jpeg"/><Relationship Id="rId12" Type="http://schemas.openxmlformats.org/officeDocument/2006/relationships/hyperlink" Target="http://images.google.com/imgres?imgurl=http://www.manitowocfoodservice.com/images/uploaded/eno/pressreleases/ki_award_07_OL.jpg&amp;imgrefurl=http://www.manitowocfoodservice.com/?xhtml%3Dxhtml/eno/us/en/pressrelease/2007_01_29_enodis_leads_2007_kitchen_innovation_awards.html%26xsl%3Dpressrelease.xsl&amp;usg=__9h4JvUr4mqVJBZwYh60-_6UadIc=&amp;h=422&amp;w=336&amp;sz=81&amp;hl=en&amp;start=98&amp;tbnid=LdMsIL5ryo50FM:&amp;tbnh=126&amp;tbnw=100&amp;prev=/images?q%3Dinnovation%26gbv%3D2%26ndsp%3D20%26hl%3Den%26sa%3DN%26start%3D80" TargetMode="External"/><Relationship Id="rId17" Type="http://schemas.openxmlformats.org/officeDocument/2006/relationships/image" Target="../media/image12.jpeg"/><Relationship Id="rId25" Type="http://schemas.openxmlformats.org/officeDocument/2006/relationships/image" Target="../media/image16.jpeg"/><Relationship Id="rId33" Type="http://schemas.openxmlformats.org/officeDocument/2006/relationships/image" Target="../media/image20.jpeg"/><Relationship Id="rId38" Type="http://schemas.openxmlformats.org/officeDocument/2006/relationships/hyperlink" Target="http://images.google.com/imgres?imgurl=http://www.chinadaily.com.cn/bizchina/images/attachement/jpg/site1/20090418/002170197a7d0b537be611.jpg&amp;imgrefurl=http://www.chinadaily.com.cn/bizchina/2009-04/18/content_7690178.htm&amp;usg=__RcZGzLhzRGok-3vYtHIhbRfaIRg=&amp;h=430&amp;w=385&amp;sz=46&amp;hl=en&amp;start=503&amp;tbnid=6IgugS0_r5RFoM:&amp;tbnh=126&amp;tbnw=113&amp;prev=/images?q%3Dinnovation%26gbv%3D2%26ndsp%3D20%26hl%3Den%26sa%3DN%26start%3D500" TargetMode="External"/><Relationship Id="rId46" Type="http://schemas.openxmlformats.org/officeDocument/2006/relationships/hyperlink" Target="http://images.google.com/imgres?imgurl=http://www.scbroncos.com/siteimages/mymarket//Innovation%20Credit%20Union%202.jpg&amp;imgrefurl=http://www.scbroncos.com/News/&amp;usg=__IY5l92gmbijJH6b1DsNbj2MCHRI=&amp;h=900&amp;w=1500&amp;sz=70&amp;hl=en&amp;start=650&amp;tbnid=GXBs7yswhsXZaM:&amp;tbnh=90&amp;tbnw=150&amp;prev=/images?q%3Dinnovation%26gbv%3D2%26ndsp%3D20%26hl%3Den%26sa%3DN%26start%3D640" TargetMode="External"/><Relationship Id="rId2" Type="http://schemas.openxmlformats.org/officeDocument/2006/relationships/audio" Target="../media/media3.m4a"/><Relationship Id="rId16" Type="http://schemas.openxmlformats.org/officeDocument/2006/relationships/hyperlink" Target="http://images.google.com/imgres?imgurl=http://www.foxnews.com/i/podcasts/Innovation.jpg&amp;imgrefurl=http://odeo.com/episodes/24396395-Bayer-CEO-Innovation-the-Key-to-Growth&amp;usg=__oIfGY05moRmkRdB9JvrYW_5OIsk=&amp;h=300&amp;w=300&amp;sz=75&amp;hl=en&amp;start=154&amp;tbnid=sLLW_ieFVy0X5M:&amp;tbnh=116&amp;tbnw=116&amp;prev=/images?q%3Dinnovation%26gbv%3D2%26ndsp%3D20%26hl%3Den%26sa%3DN%26start%3D140" TargetMode="External"/><Relationship Id="rId20" Type="http://schemas.openxmlformats.org/officeDocument/2006/relationships/hyperlink" Target="http://images.google.com/imgres?imgurl=http://1.bp.blogspot.com/_-HsfzIWly6k/SSb16KhwlhI/AAAAAAAACMQ/VVkL2WDp8GI/s320/Innovation%2BExpo%2B2008%2Blogo.jpg&amp;imgrefurl=http://www.cgblog.org/2008/11/coast-guard-innovation-expo-2008-comes.html&amp;usg=__dkbUmeu_7ziCcxanfGHSBdruFdQ=&amp;h=268&amp;w=250&amp;sz=16&amp;hl=en&amp;start=196&amp;tbnid=NfSDvtfFwFCg3M:&amp;tbnh=113&amp;tbnw=105&amp;prev=/images?q%3Dinnovation%26gbv%3D2%26ndsp%3D20%26hl%3Den%26sa%3DN%26start%3D180" TargetMode="External"/><Relationship Id="rId29" Type="http://schemas.openxmlformats.org/officeDocument/2006/relationships/image" Target="../media/image18.jpeg"/><Relationship Id="rId41" Type="http://schemas.openxmlformats.org/officeDocument/2006/relationships/image" Target="../media/image24.jpeg"/><Relationship Id="rId54" Type="http://schemas.openxmlformats.org/officeDocument/2006/relationships/image" Target="../media/image31.png"/><Relationship Id="rId1" Type="http://schemas.microsoft.com/office/2007/relationships/media" Target="../media/media3.m4a"/><Relationship Id="rId6" Type="http://schemas.openxmlformats.org/officeDocument/2006/relationships/hyperlink" Target="http://images.google.com/imgres?imgurl=http://katiechatfield.files.wordpress.com/2008/10/innovation.jpg&amp;imgrefurl=http://katiechatfield.wordpress.com/2008/10/&amp;usg=__-6ksJ43mXvuXUxreDrpD2r8YJgA=&amp;h=467&amp;w=463&amp;sz=91&amp;hl=en&amp;start=40&amp;tbnid=GDCGGXqYZ5aCJM:&amp;tbnh=128&amp;tbnw=127&amp;prev=/images?q%3Dinnovation%26gbv%3D2%26ndsp%3D20%26hl%3Den%26sa%3DN%26start%3D20" TargetMode="External"/><Relationship Id="rId11" Type="http://schemas.openxmlformats.org/officeDocument/2006/relationships/image" Target="../media/image9.jpeg"/><Relationship Id="rId24" Type="http://schemas.openxmlformats.org/officeDocument/2006/relationships/hyperlink" Target="http://images.google.com/imgres?imgurl=http://curiouslypersistent.files.wordpress.com/2009/03/artofinnovation.jpg&amp;imgrefurl=http://curiouslypersistent.wordpress.com/&amp;usg=__9AkRpbxaHzer5avlkw7k3fAFv4Q=&amp;h=475&amp;w=311&amp;sz=23&amp;hl=en&amp;start=279&amp;tbnid=U0wipjJm3hWcmM:&amp;tbnh=129&amp;tbnw=84&amp;prev=/images?q%3Dinnovation%26gbv%3D2%26ndsp%3D20%26hl%3Den%26sa%3DN%26start%3D260" TargetMode="External"/><Relationship Id="rId32" Type="http://schemas.openxmlformats.org/officeDocument/2006/relationships/hyperlink" Target="http://images.google.com/imgres?imgurl=http://www.limkokwing.net/graphics/publications/cover/innovation_enabling_transformation.jpg&amp;imgrefurl=http://www.limkokwing.net/media/publications/innovation_enabling_transformation/&amp;usg=__PdDm_dwv_pn6gUmtkfLsaFFYW70=&amp;h=310&amp;w=310&amp;sz=42&amp;hl=en&amp;start=317&amp;tbnid=d5_oPstwJllziM:&amp;tbnh=117&amp;tbnw=117&amp;prev=/images?q%3Dinnovation%26gbv%3D2%26ndsp%3D20%26hl%3Den%26sa%3DN%26start%3D300" TargetMode="External"/><Relationship Id="rId37" Type="http://schemas.openxmlformats.org/officeDocument/2006/relationships/image" Target="../media/image22.jpeg"/><Relationship Id="rId40" Type="http://schemas.openxmlformats.org/officeDocument/2006/relationships/hyperlink" Target="http://images.google.com/imgres?imgurl=http://www.chem.queensu.ca/chemistryN/About/qcic/InnovationLogo.jpg&amp;imgrefurl=http://www.chem.queensu.ca/chemistryN/About/qcic/qcicN.asp&amp;usg=__UWLoqjLGlCpgwFluR4L7M0LMdx8=&amp;h=844&amp;w=1207&amp;sz=133&amp;hl=en&amp;start=551&amp;tbnid=AgZqSTKSKjFx7M:&amp;tbnh=105&amp;tbnw=150&amp;prev=/images?q%3Dinnovation%26gbv%3D2%26ndsp%3D20%26hl%3Den%26sa%3DN%26start%3D540" TargetMode="External"/><Relationship Id="rId45" Type="http://schemas.openxmlformats.org/officeDocument/2006/relationships/image" Target="../media/image26.jpeg"/><Relationship Id="rId53" Type="http://schemas.openxmlformats.org/officeDocument/2006/relationships/image" Target="../media/image30.jpeg"/><Relationship Id="rId5" Type="http://schemas.openxmlformats.org/officeDocument/2006/relationships/image" Target="../media/image6.jpeg"/><Relationship Id="rId15" Type="http://schemas.openxmlformats.org/officeDocument/2006/relationships/image" Target="../media/image11.jpeg"/><Relationship Id="rId23" Type="http://schemas.openxmlformats.org/officeDocument/2006/relationships/image" Target="../media/image15.jpeg"/><Relationship Id="rId28" Type="http://schemas.openxmlformats.org/officeDocument/2006/relationships/hyperlink" Target="http://images.google.com/imgres?imgurl=http://www.innovationjournalism.org/blog/bloglogo.jpg&amp;imgrefurl=http://www.innovationjournalism.org/blog/2008/11/innovation-journalism-copyright-and-use.html&amp;usg=__NvRI7OPu-Lxt2PyBEwQNqWKc5XU=&amp;h=730&amp;w=2765&amp;sz=145&amp;hl=en&amp;start=291&amp;tbnid=Q5B8ZE5FUNAgYM:&amp;tbnh=40&amp;tbnw=150&amp;prev=/images?q%3Dinnovation%26gbv%3D2%26ndsp%3D20%26hl%3Den%26sa%3DN%26start%3D280" TargetMode="External"/><Relationship Id="rId36" Type="http://schemas.openxmlformats.org/officeDocument/2006/relationships/hyperlink" Target="http://images.google.com/imgres?imgurl=http://thebreakthrough.org/blog/Case_studies_american_innovation.jpg&amp;imgrefurl=http://www.thebreakthrough.org/index.shtml&amp;usg=__qcL34mNkKDNOtZvN4gsmtzjtpqU=&amp;h=705&amp;w=572&amp;sz=115&amp;hl=en&amp;start=499&amp;tbnid=ds5-PbUNOJyEYM:&amp;tbnh=140&amp;tbnw=114&amp;prev=/images?q%3Dinnovation%26gbv%3D2%26ndsp%3D20%26hl%3Den%26sa%3DN%26start%3D480" TargetMode="External"/><Relationship Id="rId49" Type="http://schemas.openxmlformats.org/officeDocument/2006/relationships/image" Target="../media/image28.jpeg"/><Relationship Id="rId10" Type="http://schemas.openxmlformats.org/officeDocument/2006/relationships/hyperlink" Target="http://images.google.com/imgres?imgurl=http://ec.europa.eu/environment/etap/published_images/21012009_040_.gif&amp;imgrefurl=http://ec.europa.eu/environment/etap/inaction/policynews/260_en.html&amp;usg=__vb048dIel89px9u39ZphfyJLIwk=&amp;h=696&amp;w=767&amp;sz=111&amp;hl=en&amp;start=76&amp;tbnid=VFA-QwpYUS8wZM:&amp;tbnh=129&amp;tbnw=142&amp;prev=/images?q%3Dinnovation%26gbv%3D2%26ndsp%3D20%26hl%3Den%26sa%3DN%26start%3D60" TargetMode="External"/><Relationship Id="rId19" Type="http://schemas.openxmlformats.org/officeDocument/2006/relationships/image" Target="../media/image13.jpeg"/><Relationship Id="rId31" Type="http://schemas.openxmlformats.org/officeDocument/2006/relationships/image" Target="../media/image19.jpeg"/><Relationship Id="rId44" Type="http://schemas.openxmlformats.org/officeDocument/2006/relationships/hyperlink" Target="http://images.google.com/imgres?imgurl=http://www.eulaks.eu/uimg/logo_2004_de-en.jpg&amp;imgrefurl=http://www.eulaks.eu/organisation/198.html&amp;usg=__r3cBa1-n2y6ODAD_iSPkHUxd1N8=&amp;h=583&amp;w=709&amp;sz=86&amp;hl=en&amp;start=619&amp;tbnid=d_2k5-neVtVtEM:&amp;tbnh=115&amp;tbnw=140&amp;prev=/images?q%3Dinnovation%26gbv%3D2%26ndsp%3D20%26hl%3Den%26sa%3DN%26start%3D600" TargetMode="External"/><Relationship Id="rId52" Type="http://schemas.openxmlformats.org/officeDocument/2006/relationships/hyperlink" Target="http://images.google.com/imgres?imgurl=http://images.businessweek.com/podcasting/making_innovation_work.jpg&amp;imgrefurl=http://www.businessweek.com/mediacenter/podcasts/making_innovation_work/current.html&amp;usg=__X6gilMbKWQEnMUBZLIDb13EKHFI=&amp;h=300&amp;w=300&amp;sz=28&amp;hl=en&amp;start=35&amp;tbnid=MwXHr9mWtiOaHM:&amp;tbnh=116&amp;tbnw=116&amp;prev=/images?q%3Dinnovation%26gbv%3D2%26ndsp%3D20%26hl%3Den%26sa%3DN%26start%3D20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jpeg"/><Relationship Id="rId14" Type="http://schemas.openxmlformats.org/officeDocument/2006/relationships/hyperlink" Target="http://images.google.com/imgres?imgurl=http://www.kingstontechnology.net/images/Image/InnovationExpo-Logo-Tag.jpg&amp;imgrefurl=http://www.kingstontechnology.net/publisher/articleview/frmArticleID/4/&amp;usg=__HlTdKFCc4twiP8Pe9f5Ff_tvSMc=&amp;h=316&amp;w=382&amp;sz=38&amp;hl=en&amp;start=149&amp;tbnid=Q1e3riptgb9eKM:&amp;tbnh=102&amp;tbnw=123&amp;prev=/images?q%3Dinnovation%26gbv%3D2%26ndsp%3D20%26hl%3Den%26sa%3DN%26start%3D140" TargetMode="External"/><Relationship Id="rId22" Type="http://schemas.openxmlformats.org/officeDocument/2006/relationships/hyperlink" Target="http://images.google.com/imgres?imgurl=http://images.businessweek.com/mz/06/25/0625covdc.gif&amp;imgrefurl=http://abstractdynamics.org/_reality_/&amp;usg=__mX1tVCbPOixnh7H_UmQlAyU1wWg=&amp;h=400&amp;w=300&amp;sz=70&amp;hl=en&amp;start=205&amp;tbnid=5VKGrcFlqlsJwM:&amp;tbnh=124&amp;tbnw=93&amp;prev=/images?q%3Dinnovation%26gbv%3D2%26ndsp%3D20%26hl%3Den%26sa%3DN%26start%3D200" TargetMode="External"/><Relationship Id="rId27" Type="http://schemas.openxmlformats.org/officeDocument/2006/relationships/image" Target="../media/image17.jpeg"/><Relationship Id="rId30" Type="http://schemas.openxmlformats.org/officeDocument/2006/relationships/hyperlink" Target="http://images.google.com/imgres?imgurl=http://www.proinno-europe.eu/extranet/images/EIRP2008/EIRP2008_Coverpage.jpg&amp;imgrefurl=http://www.proinno-europe.eu/index.cfm?fuseaction%3Dpage.display%26topicID%3D264%26parentID%3D52&amp;usg=__9FUupGqLXid6HlP5h1gF3BDi_xo=&amp;h=1130&amp;w=797&amp;sz=54&amp;hl=en&amp;start=314&amp;tbnid=-ay_k6XlcQ2T1M:&amp;tbnh=150&amp;tbnw=106&amp;prev=/images?q%3Dinnovation%26gbv%3D2%26ndsp%3D20%26hl%3Den%26sa%3DN%26start%3D300" TargetMode="External"/><Relationship Id="rId35" Type="http://schemas.openxmlformats.org/officeDocument/2006/relationships/image" Target="../media/image21.jpeg"/><Relationship Id="rId43" Type="http://schemas.openxmlformats.org/officeDocument/2006/relationships/image" Target="../media/image25.jpeg"/><Relationship Id="rId48" Type="http://schemas.openxmlformats.org/officeDocument/2006/relationships/hyperlink" Target="http://images.google.com/imgres?imgurl=http://www.cleantechinstitute.net/main/images/sitegraphics/cti%20logo%20450x.jpg&amp;imgrefurl=http://www.cleantechinstitute.net/main/index.php?option%3Dcom_content%26task%3Dview%26id%3D24%26Itemid%3D53&amp;usg=__1creAsK8Wl64B1HxSQjg1HsvqVQ=&amp;h=278&amp;w=450&amp;sz=76&amp;hl=en&amp;start=781&amp;tbnid=G7O6Kv40LvhwVM:&amp;tbnh=78&amp;tbnw=127&amp;prev=/images?q%3Dinnovation%26gbv%3D2%26ndsp%3D20%26hl%3Den%26sa%3DN%26start%3D780" TargetMode="External"/><Relationship Id="rId8" Type="http://schemas.openxmlformats.org/officeDocument/2006/relationships/hyperlink" Target="http://images.google.com/imgres?imgurl=http://www.ideachampions.com/weblogs/culture-of-innovation.jpg&amp;imgrefurl=http://www.ideachampions.com/weblogs/archives/culture_of_innovation/index.shtml&amp;usg=__3Mc4flizRfH7p-02dLy_LMAaxJA=&amp;h=299&amp;w=259&amp;sz=28&amp;hl=en&amp;start=62&amp;tbnid=K9h8qpTnDwbNkM:&amp;tbnh=116&amp;tbnw=100&amp;prev=/images?q%3Dinnovation%26gbv%3D2%26ndsp%3D20%26hl%3Den%26sa%3DN%26start%3D60" TargetMode="External"/><Relationship Id="rId51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0"/>
            <a:ext cx="9144000" cy="2286000"/>
          </a:xfrm>
          <a:prstGeom prst="rect">
            <a:avLst/>
          </a:prstGeom>
          <a:gradFill flip="none" rotWithShape="1">
            <a:gsLst>
              <a:gs pos="57000">
                <a:srgbClr val="52A6E9"/>
              </a:gs>
              <a:gs pos="99000">
                <a:srgbClr val="3B4445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2286000" cy="228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4600" y="173504"/>
            <a:ext cx="6096092" cy="169277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029" sz="4000" b="1" dirty="0">
                <a:ln w="50800"/>
                <a:solidFill>
                  <a:srgbClr val="3B4445"/>
                </a:solidFill>
              </a:rPr>
              <a:t>ENT 205</a:t>
            </a:r>
          </a:p>
          <a:p>
            <a:r>
              <a:rPr lang="en-029" sz="3200" b="1" dirty="0">
                <a:ln w="50800"/>
                <a:solidFill>
                  <a:srgbClr val="3B4445"/>
                </a:solidFill>
              </a:rPr>
              <a:t>Introduction to </a:t>
            </a:r>
          </a:p>
          <a:p>
            <a:r>
              <a:rPr lang="en-029" sz="3200" b="1" dirty="0">
                <a:ln w="50800"/>
                <a:solidFill>
                  <a:srgbClr val="3B4445"/>
                </a:solidFill>
              </a:rPr>
              <a:t>Innovation and Entrepreneurship</a:t>
            </a:r>
          </a:p>
        </p:txBody>
      </p:sp>
      <p:sp>
        <p:nvSpPr>
          <p:cNvPr id="9" name="Subtitle 5"/>
          <p:cNvSpPr txBox="1">
            <a:spLocks/>
          </p:cNvSpPr>
          <p:nvPr/>
        </p:nvSpPr>
        <p:spPr bwMode="auto">
          <a:xfrm>
            <a:off x="0" y="39624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3B4445"/>
                </a:solidFill>
              </a:rPr>
              <a:t>Dr. Tim Faley</a:t>
            </a:r>
          </a:p>
          <a:p>
            <a:pPr marL="0" indent="0" algn="ctr">
              <a:buNone/>
            </a:pPr>
            <a:r>
              <a:rPr lang="en-029" sz="1800" dirty="0" err="1">
                <a:solidFill>
                  <a:srgbClr val="3B4445"/>
                </a:solidFill>
              </a:rPr>
              <a:t>Kiril</a:t>
            </a:r>
            <a:r>
              <a:rPr lang="en-029" sz="1800" dirty="0">
                <a:solidFill>
                  <a:srgbClr val="3B4445"/>
                </a:solidFill>
              </a:rPr>
              <a:t> </a:t>
            </a:r>
            <a:r>
              <a:rPr lang="en-029" sz="1800" dirty="0" err="1">
                <a:solidFill>
                  <a:srgbClr val="3B4445"/>
                </a:solidFill>
              </a:rPr>
              <a:t>Sokoloff</a:t>
            </a:r>
            <a:r>
              <a:rPr lang="en-029" sz="1800" dirty="0">
                <a:solidFill>
                  <a:srgbClr val="3B4445"/>
                </a:solidFill>
              </a:rPr>
              <a:t> Distinguished Professor of Entrepreneurship</a:t>
            </a:r>
            <a:endParaRPr lang="en-US" sz="18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dirty="0">
                <a:solidFill>
                  <a:srgbClr val="3B4445"/>
                </a:solidFill>
              </a:rPr>
              <a:t>Special Assistant to the President for Entrepreneurial Initiatives</a:t>
            </a:r>
            <a:endParaRPr lang="en-US" sz="18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b="1" dirty="0">
                <a:solidFill>
                  <a:srgbClr val="3B4445"/>
                </a:solidFill>
              </a:rPr>
              <a:t>University of the Virgin Islands</a:t>
            </a:r>
          </a:p>
          <a:p>
            <a:pPr marL="0" indent="0" algn="ctr">
              <a:buNone/>
            </a:pPr>
            <a:r>
              <a:rPr lang="en-029" sz="1800" b="1" dirty="0">
                <a:solidFill>
                  <a:srgbClr val="3B4445"/>
                </a:solidFill>
                <a:hlinkClick r:id="rId5"/>
              </a:rPr>
              <a:t>Tfaley@UVI.edu</a:t>
            </a:r>
            <a:endParaRPr lang="en-029" sz="1800" b="1" dirty="0">
              <a:solidFill>
                <a:srgbClr val="3B4445"/>
              </a:solidFill>
            </a:endParaRPr>
          </a:p>
        </p:txBody>
      </p:sp>
      <p:sp>
        <p:nvSpPr>
          <p:cNvPr id="11" name="Title 4"/>
          <p:cNvSpPr txBox="1">
            <a:spLocks/>
          </p:cNvSpPr>
          <p:nvPr/>
        </p:nvSpPr>
        <p:spPr bwMode="auto">
          <a:xfrm>
            <a:off x="0" y="2576512"/>
            <a:ext cx="91440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B444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kern="0" dirty="0"/>
              <a:t>Course Introduction</a:t>
            </a:r>
          </a:p>
          <a:p>
            <a:pPr algn="ctr"/>
            <a:r>
              <a:rPr lang="en-US" sz="2800" kern="0" dirty="0"/>
              <a:t>Part B:  Course Content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883639"/>
            <a:ext cx="1371600" cy="1974361"/>
          </a:xfrm>
          <a:prstGeom prst="rect">
            <a:avLst/>
          </a:prstGeom>
        </p:spPr>
      </p:pic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4454E2C4-8C2F-45D1-B5FE-324103DF5E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9801" y="6400800"/>
            <a:ext cx="1752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1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33"/>
    </mc:Choice>
    <mc:Fallback xmlns="">
      <p:transition spd="slow" advTm="17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B2265-9BA3-494F-A5FA-066763840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Innovation’s Importance to Business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E1A75-8653-4737-9FC8-F9C485E17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4876800"/>
          </a:xfrm>
        </p:spPr>
        <p:txBody>
          <a:bodyPr/>
          <a:lstStyle/>
          <a:p>
            <a:pPr lvl="1"/>
            <a:r>
              <a:rPr lang="en-US" sz="2800" dirty="0"/>
              <a:t>Innovation is important in ALL aspects of our live (personal, community, government, non-profit, small business, corporations)</a:t>
            </a:r>
          </a:p>
          <a:p>
            <a:pPr lvl="1"/>
            <a:r>
              <a:rPr lang="en-US" sz="2800" dirty="0"/>
              <a:t>Easiest to quantifiably measure “impact” in Business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“Businesses must be able to innovate or else their competitors will render them obsolete.”</a:t>
            </a:r>
          </a:p>
          <a:p>
            <a:pPr lvl="1"/>
            <a:r>
              <a:rPr lang="en-US" dirty="0"/>
              <a:t>Peter Drucker, Business Strategist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“Innovate or die.” </a:t>
            </a:r>
            <a:r>
              <a:rPr lang="en-US" sz="2400" dirty="0"/>
              <a:t>– Tim Cook, CEO of Apple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34376-E8D7-44A5-AFD6-BB507523D0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B67638DD-2433-47EA-8557-8B993F38ED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67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0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275"/>
    </mc:Choice>
    <mc:Fallback xmlns="">
      <p:transition spd="slow" advTm="642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/>
              <a:t>Why is Innovating so darn hard?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AutoShape 2" descr="http://ushairrestoration.com/blog/wp-content/uploads/2010/10/scratching_his_head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600200"/>
            <a:ext cx="4343400" cy="3990731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C3958112-E103-493F-98A3-0CA0414B12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00800"/>
            <a:ext cx="18288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1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0"/>
    </mc:Choice>
    <mc:Fallback xmlns="">
      <p:transition spd="slow" advTm="12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990600"/>
            <a:ext cx="5141970" cy="46604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21987" y="190500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PEOPLE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27540" y="4212197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METHODOLGY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43195" y="4212197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ENVIRONMENT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1800" y="1022912"/>
            <a:ext cx="1685077" cy="646331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CREATIVE</a:t>
            </a:r>
          </a:p>
          <a:p>
            <a:pPr algn="ctr"/>
            <a:r>
              <a:rPr lang="en-US" sz="1800" b="1" dirty="0"/>
              <a:t>LEADERSHIP</a:t>
            </a:r>
          </a:p>
        </p:txBody>
      </p:sp>
      <p:cxnSp>
        <p:nvCxnSpPr>
          <p:cNvPr id="15" name="Curved Connector 14"/>
          <p:cNvCxnSpPr/>
          <p:nvPr/>
        </p:nvCxnSpPr>
        <p:spPr bwMode="auto">
          <a:xfrm rot="-3120000">
            <a:off x="4337421" y="2089505"/>
            <a:ext cx="3566160" cy="1196764"/>
          </a:xfrm>
          <a:prstGeom prst="curvedConnector3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1084095" y="5791200"/>
            <a:ext cx="6934200" cy="46166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029" sz="2400" b="1" dirty="0"/>
              <a:t>In other words:  3Ps == People, Process, and Place</a:t>
            </a:r>
            <a:endParaRPr lang="en-US" sz="2400" b="1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029" dirty="0"/>
              <a:t>Innovating Requires 3 Major Parts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9261" y="1065311"/>
            <a:ext cx="2674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1800" b="1" dirty="0"/>
              <a:t>Getting things done </a:t>
            </a:r>
          </a:p>
          <a:p>
            <a:r>
              <a:rPr lang="en-029" sz="1800" b="1" dirty="0"/>
              <a:t>    through organizations:</a:t>
            </a:r>
            <a:endParaRPr lang="en-US" sz="1800" b="1" dirty="0"/>
          </a:p>
        </p:txBody>
      </p:sp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2DDC0EA5-DD56-4669-9B21-A680D4DFE5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1" y="6400800"/>
            <a:ext cx="18288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00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74"/>
    </mc:Choice>
    <mc:Fallback xmlns="">
      <p:transition spd="slow" advTm="43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9686F41-FB82-4AFA-8016-5F144A8A9A3F}"/>
              </a:ext>
            </a:extLst>
          </p:cNvPr>
          <p:cNvSpPr/>
          <p:nvPr/>
        </p:nvSpPr>
        <p:spPr bwMode="auto">
          <a:xfrm>
            <a:off x="304800" y="1371600"/>
            <a:ext cx="7620000" cy="838200"/>
          </a:xfrm>
          <a:prstGeom prst="rect">
            <a:avLst/>
          </a:prstGeom>
          <a:solidFill>
            <a:srgbClr val="FFFF4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8F032F-025D-47D5-8926-5875989D1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all three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5426B-D496-4DC3-BBD5-64B24811376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EB630D-2125-465D-907F-1BE5A18194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8077200" cy="3356849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4DB89D1F-8F53-46B2-B4EA-6A74CF6B8B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6400800"/>
            <a:ext cx="190500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8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165"/>
    </mc:Choice>
    <mc:Fallback xmlns="">
      <p:transition spd="slow" advTm="175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4D81BA-1DB1-4980-879A-1C93B9AFBA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63699"/>
            <a:ext cx="9144000" cy="1462088"/>
          </a:xfrm>
        </p:spPr>
        <p:txBody>
          <a:bodyPr/>
          <a:lstStyle/>
          <a:p>
            <a:r>
              <a:rPr lang="en-US" dirty="0"/>
              <a:t>Transitioning from Innovation </a:t>
            </a:r>
            <a:br>
              <a:rPr lang="en-US" dirty="0"/>
            </a:br>
            <a:r>
              <a:rPr lang="en-US" dirty="0"/>
              <a:t>to Entrepreneurship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9CE3FE9-F1D5-4BFE-9F71-14F5FE04BF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Innovation Creates Value (leveraging something new)</a:t>
            </a:r>
          </a:p>
          <a:p>
            <a:r>
              <a:rPr lang="en-US" dirty="0"/>
              <a:t>Entrepreneurship Creates and Captures Value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005FC-D27D-4D20-B859-E509DB0B18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AFA9DCB0-AD68-4F3B-8D25-72F7FE1D15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399212"/>
            <a:ext cx="1828800" cy="45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0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51"/>
    </mc:Choice>
    <mc:Fallback xmlns="">
      <p:transition spd="slow" advTm="61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Entrepreneurship Focus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Discovering Innovative New Businesses</a:t>
            </a:r>
          </a:p>
          <a:p>
            <a:endParaRPr lang="en-US" dirty="0"/>
          </a:p>
          <a:p>
            <a:r>
              <a:rPr lang="en-US" dirty="0"/>
              <a:t>However the basic process holds the same for products and economies</a:t>
            </a:r>
          </a:p>
          <a:p>
            <a:endParaRPr lang="en-US" dirty="0"/>
          </a:p>
          <a:p>
            <a:r>
              <a:rPr lang="en-US" dirty="0"/>
              <a:t>We will focus ONLY on the “Discovery” (left-hand) side of the Entrepreneurial Arch in this course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C4F1AEDD-D2DC-40F7-BE1D-8D46658983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19848"/>
            <a:ext cx="1676399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2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34"/>
    </mc:Choice>
    <mc:Fallback xmlns="">
      <p:transition spd="slow" advTm="24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0" t="23225" r="9000" b="21333"/>
          <a:stretch/>
        </p:blipFill>
        <p:spPr>
          <a:xfrm>
            <a:off x="1605516" y="2317898"/>
            <a:ext cx="6166884" cy="3168502"/>
          </a:xfrm>
          <a:prstGeom prst="rect">
            <a:avLst/>
          </a:prstGeom>
        </p:spPr>
      </p:pic>
      <p:sp>
        <p:nvSpPr>
          <p:cNvPr id="14340" name="TextBox 11"/>
          <p:cNvSpPr txBox="1">
            <a:spLocks noChangeArrowheads="1"/>
          </p:cNvSpPr>
          <p:nvPr/>
        </p:nvSpPr>
        <p:spPr bwMode="auto">
          <a:xfrm>
            <a:off x="6296025" y="5257800"/>
            <a:ext cx="2619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Copyright © 2012 by Timothy L. Faley</a:t>
            </a:r>
          </a:p>
        </p:txBody>
      </p:sp>
      <p:sp>
        <p:nvSpPr>
          <p:cNvPr id="14341" name="TextBox 10"/>
          <p:cNvSpPr txBox="1">
            <a:spLocks noChangeArrowheads="1"/>
          </p:cNvSpPr>
          <p:nvPr/>
        </p:nvSpPr>
        <p:spPr bwMode="auto">
          <a:xfrm>
            <a:off x="6324600" y="4818063"/>
            <a:ext cx="9382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>
                <a:latin typeface="Times New Roman" pitchFamily="18" charset="0"/>
                <a:cs typeface="Times New Roman" pitchFamily="18" charset="0"/>
              </a:rPr>
              <a:t>Business</a:t>
            </a:r>
          </a:p>
        </p:txBody>
      </p:sp>
      <p:sp>
        <p:nvSpPr>
          <p:cNvPr id="14343" name="TextBox 39"/>
          <p:cNvSpPr txBox="1">
            <a:spLocks noChangeArrowheads="1"/>
          </p:cNvSpPr>
          <p:nvPr/>
        </p:nvSpPr>
        <p:spPr bwMode="auto">
          <a:xfrm>
            <a:off x="5011738" y="1929825"/>
            <a:ext cx="1693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Operationalize Business</a:t>
            </a:r>
          </a:p>
        </p:txBody>
      </p:sp>
      <p:sp>
        <p:nvSpPr>
          <p:cNvPr id="14344" name="TextBox 40"/>
          <p:cNvSpPr txBox="1">
            <a:spLocks noChangeArrowheads="1"/>
          </p:cNvSpPr>
          <p:nvPr/>
        </p:nvSpPr>
        <p:spPr bwMode="auto">
          <a:xfrm>
            <a:off x="6443663" y="2805113"/>
            <a:ext cx="1785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Resource / </a:t>
            </a:r>
          </a:p>
          <a:p>
            <a:pPr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  Due Diligence </a:t>
            </a:r>
          </a:p>
        </p:txBody>
      </p:sp>
      <p:sp>
        <p:nvSpPr>
          <p:cNvPr id="14345" name="TextBox 41"/>
          <p:cNvSpPr txBox="1">
            <a:spLocks noChangeArrowheads="1"/>
          </p:cNvSpPr>
          <p:nvPr/>
        </p:nvSpPr>
        <p:spPr bwMode="auto">
          <a:xfrm>
            <a:off x="6915150" y="4030663"/>
            <a:ext cx="144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Manage Growth </a:t>
            </a:r>
          </a:p>
        </p:txBody>
      </p:sp>
      <p:sp>
        <p:nvSpPr>
          <p:cNvPr id="14348" name="TextBox 17"/>
          <p:cNvSpPr txBox="1">
            <a:spLocks noChangeArrowheads="1"/>
          </p:cNvSpPr>
          <p:nvPr/>
        </p:nvSpPr>
        <p:spPr bwMode="auto">
          <a:xfrm>
            <a:off x="1828800" y="4818063"/>
            <a:ext cx="12366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Capabilities</a:t>
            </a:r>
          </a:p>
        </p:txBody>
      </p:sp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919162" y="152400"/>
            <a:ext cx="7386638" cy="1257300"/>
          </a:xfrm>
        </p:spPr>
        <p:txBody>
          <a:bodyPr/>
          <a:lstStyle/>
          <a:p>
            <a:pPr eaLnBrk="1" hangingPunct="1"/>
            <a:r>
              <a:rPr lang="en-US" dirty="0"/>
              <a:t>Building a Business is a Process:</a:t>
            </a:r>
            <a:r>
              <a:rPr lang="en-US" dirty="0">
                <a:solidFill>
                  <a:srgbClr val="0C1C8C"/>
                </a:solidFill>
              </a:rPr>
              <a:t>  </a:t>
            </a:r>
            <a:r>
              <a:rPr lang="en-US" sz="3200" dirty="0"/>
              <a:t>Stochastic, iterative one, but still a process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D6F8EAF-F09C-4ABC-A386-EB508159BD24}" type="slidenum">
              <a:rPr lang="en-US" smtClean="0"/>
              <a:pPr algn="r">
                <a:defRPr/>
              </a:pPr>
              <a:t>16</a:t>
            </a:fld>
            <a:endParaRPr lang="en-US" dirty="0"/>
          </a:p>
        </p:txBody>
      </p:sp>
      <p:sp>
        <p:nvSpPr>
          <p:cNvPr id="12" name="Arc 11"/>
          <p:cNvSpPr/>
          <p:nvPr/>
        </p:nvSpPr>
        <p:spPr bwMode="auto">
          <a:xfrm>
            <a:off x="2362200" y="1752600"/>
            <a:ext cx="5791200" cy="4419600"/>
          </a:xfrm>
          <a:prstGeom prst="arc">
            <a:avLst>
              <a:gd name="adj1" fmla="val 16929787"/>
              <a:gd name="adj2" fmla="val 0"/>
            </a:avLst>
          </a:prstGeom>
          <a:noFill/>
          <a:ln w="38100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2327355">
            <a:off x="6792189" y="2057400"/>
            <a:ext cx="1867819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Business Execution</a:t>
            </a:r>
          </a:p>
        </p:txBody>
      </p:sp>
      <p:sp>
        <p:nvSpPr>
          <p:cNvPr id="14" name="Arc 13"/>
          <p:cNvSpPr/>
          <p:nvPr/>
        </p:nvSpPr>
        <p:spPr bwMode="auto">
          <a:xfrm flipH="1">
            <a:off x="1067153" y="1752600"/>
            <a:ext cx="5791200" cy="4419600"/>
          </a:xfrm>
          <a:prstGeom prst="arc">
            <a:avLst>
              <a:gd name="adj1" fmla="val 16929787"/>
              <a:gd name="adj2" fmla="val 0"/>
            </a:avLst>
          </a:prstGeom>
          <a:noFill/>
          <a:ln w="38100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9012999">
            <a:off x="560620" y="2057400"/>
            <a:ext cx="214193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Business Development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13382" y="3097213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381000" y="5170488"/>
            <a:ext cx="28289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Skills/Talents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Assets (physical/Intellectual)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Networks/Relationships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Interests/Passions/Aspirations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1C731323-2812-4F71-82F8-4515E65494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1" y="6462712"/>
            <a:ext cx="1752600" cy="39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7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88"/>
    </mc:Choice>
    <mc:Fallback xmlns="">
      <p:transition spd="slow" advTm="55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13" b="22917"/>
          <a:stretch/>
        </p:blipFill>
        <p:spPr>
          <a:xfrm>
            <a:off x="838200" y="2402958"/>
            <a:ext cx="7620016" cy="2992954"/>
          </a:xfrm>
          <a:prstGeom prst="rect">
            <a:avLst/>
          </a:prstGeom>
        </p:spPr>
      </p:pic>
      <p:sp>
        <p:nvSpPr>
          <p:cNvPr id="14340" name="TextBox 11"/>
          <p:cNvSpPr txBox="1">
            <a:spLocks noChangeArrowheads="1"/>
          </p:cNvSpPr>
          <p:nvPr/>
        </p:nvSpPr>
        <p:spPr bwMode="auto">
          <a:xfrm>
            <a:off x="6296025" y="5257800"/>
            <a:ext cx="2619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Copyright © 2012 by Timothy L. Faley</a:t>
            </a:r>
          </a:p>
        </p:txBody>
      </p:sp>
      <p:sp>
        <p:nvSpPr>
          <p:cNvPr id="14341" name="TextBox 10"/>
          <p:cNvSpPr txBox="1">
            <a:spLocks noChangeArrowheads="1"/>
          </p:cNvSpPr>
          <p:nvPr/>
        </p:nvSpPr>
        <p:spPr bwMode="auto">
          <a:xfrm>
            <a:off x="6324600" y="4818063"/>
            <a:ext cx="9382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Business</a:t>
            </a:r>
          </a:p>
        </p:txBody>
      </p:sp>
      <p:sp>
        <p:nvSpPr>
          <p:cNvPr id="14343" name="TextBox 39"/>
          <p:cNvSpPr txBox="1">
            <a:spLocks noChangeArrowheads="1"/>
          </p:cNvSpPr>
          <p:nvPr/>
        </p:nvSpPr>
        <p:spPr bwMode="auto">
          <a:xfrm>
            <a:off x="5011738" y="1929825"/>
            <a:ext cx="1693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Operationalize Business</a:t>
            </a:r>
          </a:p>
        </p:txBody>
      </p:sp>
      <p:sp>
        <p:nvSpPr>
          <p:cNvPr id="14344" name="TextBox 40"/>
          <p:cNvSpPr txBox="1">
            <a:spLocks noChangeArrowheads="1"/>
          </p:cNvSpPr>
          <p:nvPr/>
        </p:nvSpPr>
        <p:spPr bwMode="auto">
          <a:xfrm>
            <a:off x="6443663" y="2805113"/>
            <a:ext cx="1785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Resource / </a:t>
            </a:r>
          </a:p>
          <a:p>
            <a:pPr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  Due Diligence </a:t>
            </a:r>
          </a:p>
        </p:txBody>
      </p:sp>
      <p:sp>
        <p:nvSpPr>
          <p:cNvPr id="14345" name="TextBox 41"/>
          <p:cNvSpPr txBox="1">
            <a:spLocks noChangeArrowheads="1"/>
          </p:cNvSpPr>
          <p:nvPr/>
        </p:nvSpPr>
        <p:spPr bwMode="auto">
          <a:xfrm>
            <a:off x="6915150" y="4030663"/>
            <a:ext cx="144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Manage Growth </a:t>
            </a:r>
          </a:p>
        </p:txBody>
      </p:sp>
      <p:sp>
        <p:nvSpPr>
          <p:cNvPr id="14346" name="TextBox 43"/>
          <p:cNvSpPr txBox="1">
            <a:spLocks noChangeArrowheads="1"/>
          </p:cNvSpPr>
          <p:nvPr/>
        </p:nvSpPr>
        <p:spPr bwMode="auto">
          <a:xfrm>
            <a:off x="3111500" y="1974850"/>
            <a:ext cx="1216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Business</a:t>
            </a:r>
          </a:p>
          <a:p>
            <a:pPr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Assessment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33667" y="3389313"/>
            <a:ext cx="2909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Is it worth doing?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919162" y="152400"/>
            <a:ext cx="7386638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B444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kern="0" dirty="0">
                <a:solidFill>
                  <a:schemeClr val="tx1"/>
                </a:solidFill>
              </a:rPr>
              <a:t>Building a Business is a Process::  </a:t>
            </a:r>
            <a:r>
              <a:rPr lang="en-US" sz="3200" kern="0" dirty="0">
                <a:solidFill>
                  <a:schemeClr val="tx1"/>
                </a:solidFill>
              </a:rPr>
              <a:t>Stochastic, iterative one, but still a process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D6F8EAF-F09C-4ABC-A386-EB508159BD24}" type="slidenum">
              <a:rPr lang="en-US" smtClean="0"/>
              <a:pPr algn="r">
                <a:defRPr/>
              </a:pPr>
              <a:t>17</a:t>
            </a:fld>
            <a:endParaRPr lang="en-US" dirty="0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B99CCB9F-D02E-49D7-99A6-335B308913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1" y="6477000"/>
            <a:ext cx="175259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9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22"/>
    </mc:Choice>
    <mc:Fallback xmlns="">
      <p:transition spd="slow" advTm="24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9" b="22916"/>
          <a:stretch/>
        </p:blipFill>
        <p:spPr>
          <a:xfrm>
            <a:off x="838184" y="2360428"/>
            <a:ext cx="7620016" cy="3035484"/>
          </a:xfrm>
          <a:prstGeom prst="rect">
            <a:avLst/>
          </a:prstGeom>
        </p:spPr>
      </p:pic>
      <p:sp>
        <p:nvSpPr>
          <p:cNvPr id="14340" name="TextBox 11"/>
          <p:cNvSpPr txBox="1">
            <a:spLocks noChangeArrowheads="1"/>
          </p:cNvSpPr>
          <p:nvPr/>
        </p:nvSpPr>
        <p:spPr bwMode="auto">
          <a:xfrm>
            <a:off x="6296025" y="5257800"/>
            <a:ext cx="2619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Copyright © 2012 by Timothy L. Faley</a:t>
            </a:r>
          </a:p>
        </p:txBody>
      </p:sp>
      <p:sp>
        <p:nvSpPr>
          <p:cNvPr id="14341" name="TextBox 10"/>
          <p:cNvSpPr txBox="1">
            <a:spLocks noChangeArrowheads="1"/>
          </p:cNvSpPr>
          <p:nvPr/>
        </p:nvSpPr>
        <p:spPr bwMode="auto">
          <a:xfrm>
            <a:off x="6324600" y="4818063"/>
            <a:ext cx="9382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Business</a:t>
            </a:r>
          </a:p>
        </p:txBody>
      </p:sp>
      <p:sp>
        <p:nvSpPr>
          <p:cNvPr id="14343" name="TextBox 39"/>
          <p:cNvSpPr txBox="1">
            <a:spLocks noChangeArrowheads="1"/>
          </p:cNvSpPr>
          <p:nvPr/>
        </p:nvSpPr>
        <p:spPr bwMode="auto">
          <a:xfrm>
            <a:off x="5011738" y="1929825"/>
            <a:ext cx="1693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Operationalize Business</a:t>
            </a:r>
          </a:p>
        </p:txBody>
      </p:sp>
      <p:sp>
        <p:nvSpPr>
          <p:cNvPr id="14344" name="TextBox 40"/>
          <p:cNvSpPr txBox="1">
            <a:spLocks noChangeArrowheads="1"/>
          </p:cNvSpPr>
          <p:nvPr/>
        </p:nvSpPr>
        <p:spPr bwMode="auto">
          <a:xfrm>
            <a:off x="6443663" y="2805113"/>
            <a:ext cx="1785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Resource / </a:t>
            </a:r>
          </a:p>
          <a:p>
            <a:pPr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  Due Diligence </a:t>
            </a:r>
          </a:p>
        </p:txBody>
      </p:sp>
      <p:sp>
        <p:nvSpPr>
          <p:cNvPr id="14345" name="TextBox 41"/>
          <p:cNvSpPr txBox="1">
            <a:spLocks noChangeArrowheads="1"/>
          </p:cNvSpPr>
          <p:nvPr/>
        </p:nvSpPr>
        <p:spPr bwMode="auto">
          <a:xfrm>
            <a:off x="6915150" y="4030663"/>
            <a:ext cx="144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Manage Growth </a:t>
            </a:r>
          </a:p>
        </p:txBody>
      </p:sp>
      <p:sp>
        <p:nvSpPr>
          <p:cNvPr id="14346" name="TextBox 43"/>
          <p:cNvSpPr txBox="1">
            <a:spLocks noChangeArrowheads="1"/>
          </p:cNvSpPr>
          <p:nvPr/>
        </p:nvSpPr>
        <p:spPr bwMode="auto">
          <a:xfrm>
            <a:off x="3111500" y="1974850"/>
            <a:ext cx="1216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Business</a:t>
            </a:r>
          </a:p>
          <a:p>
            <a:pPr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Assessment </a:t>
            </a:r>
          </a:p>
        </p:txBody>
      </p:sp>
      <p:sp>
        <p:nvSpPr>
          <p:cNvPr id="14347" name="TextBox 57"/>
          <p:cNvSpPr txBox="1">
            <a:spLocks noChangeArrowheads="1"/>
          </p:cNvSpPr>
          <p:nvPr/>
        </p:nvSpPr>
        <p:spPr bwMode="auto">
          <a:xfrm>
            <a:off x="1774825" y="2782888"/>
            <a:ext cx="10017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>
                <a:latin typeface="Times New Roman" pitchFamily="18" charset="0"/>
                <a:cs typeface="Times New Roman" pitchFamily="18" charset="0"/>
              </a:rPr>
              <a:t>Business Design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65463" y="3769053"/>
            <a:ext cx="2239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What is “it”?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19162" y="152400"/>
            <a:ext cx="7386638" cy="1257300"/>
          </a:xfrm>
        </p:spPr>
        <p:txBody>
          <a:bodyPr/>
          <a:lstStyle/>
          <a:p>
            <a:pPr eaLnBrk="1" hangingPunct="1"/>
            <a:r>
              <a:rPr lang="en-US" dirty="0"/>
              <a:t>Building a Business is a Process:</a:t>
            </a:r>
            <a:r>
              <a:rPr lang="en-US" dirty="0">
                <a:solidFill>
                  <a:srgbClr val="0C1C8C"/>
                </a:solidFill>
              </a:rPr>
              <a:t>:  </a:t>
            </a:r>
            <a:r>
              <a:rPr lang="en-US" sz="3200" dirty="0"/>
              <a:t>Stochastic, iterative one, but still a process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D6F8EAF-F09C-4ABC-A386-EB508159BD24}" type="slidenum">
              <a:rPr lang="en-US" smtClean="0"/>
              <a:pPr algn="r">
                <a:defRPr/>
              </a:pPr>
              <a:t>18</a:t>
            </a:fld>
            <a:endParaRPr lang="en-US" dirty="0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0168D0EC-D403-49C5-8201-EF93C5BDF0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1" y="6400800"/>
            <a:ext cx="16764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6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27"/>
    </mc:Choice>
    <mc:Fallback xmlns="">
      <p:transition spd="slow" advTm="20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2" t="23768" r="10188" b="22736"/>
          <a:stretch/>
        </p:blipFill>
        <p:spPr>
          <a:xfrm>
            <a:off x="2075893" y="2350480"/>
            <a:ext cx="5610657" cy="3057307"/>
          </a:xfrm>
          <a:prstGeom prst="rect">
            <a:avLst/>
          </a:prstGeom>
        </p:spPr>
      </p:pic>
      <p:sp>
        <p:nvSpPr>
          <p:cNvPr id="14340" name="TextBox 11"/>
          <p:cNvSpPr txBox="1">
            <a:spLocks noChangeArrowheads="1"/>
          </p:cNvSpPr>
          <p:nvPr/>
        </p:nvSpPr>
        <p:spPr bwMode="auto">
          <a:xfrm>
            <a:off x="6296025" y="5257800"/>
            <a:ext cx="2619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Copyright © 2012 by Timothy L. Faley</a:t>
            </a:r>
          </a:p>
        </p:txBody>
      </p:sp>
      <p:sp>
        <p:nvSpPr>
          <p:cNvPr id="14341" name="TextBox 10"/>
          <p:cNvSpPr txBox="1">
            <a:spLocks noChangeArrowheads="1"/>
          </p:cNvSpPr>
          <p:nvPr/>
        </p:nvSpPr>
        <p:spPr bwMode="auto">
          <a:xfrm>
            <a:off x="6324600" y="4818063"/>
            <a:ext cx="9382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Business</a:t>
            </a:r>
          </a:p>
        </p:txBody>
      </p:sp>
      <p:sp>
        <p:nvSpPr>
          <p:cNvPr id="14343" name="TextBox 39"/>
          <p:cNvSpPr txBox="1">
            <a:spLocks noChangeArrowheads="1"/>
          </p:cNvSpPr>
          <p:nvPr/>
        </p:nvSpPr>
        <p:spPr bwMode="auto">
          <a:xfrm>
            <a:off x="5011738" y="1929825"/>
            <a:ext cx="16938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Operationalize Business</a:t>
            </a:r>
          </a:p>
        </p:txBody>
      </p:sp>
      <p:sp>
        <p:nvSpPr>
          <p:cNvPr id="14344" name="TextBox 40"/>
          <p:cNvSpPr txBox="1">
            <a:spLocks noChangeArrowheads="1"/>
          </p:cNvSpPr>
          <p:nvPr/>
        </p:nvSpPr>
        <p:spPr bwMode="auto">
          <a:xfrm>
            <a:off x="6443663" y="2805113"/>
            <a:ext cx="1785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Resource / </a:t>
            </a:r>
          </a:p>
          <a:p>
            <a:pPr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  Due Diligence </a:t>
            </a:r>
          </a:p>
        </p:txBody>
      </p:sp>
      <p:sp>
        <p:nvSpPr>
          <p:cNvPr id="14345" name="TextBox 41"/>
          <p:cNvSpPr txBox="1">
            <a:spLocks noChangeArrowheads="1"/>
          </p:cNvSpPr>
          <p:nvPr/>
        </p:nvSpPr>
        <p:spPr bwMode="auto">
          <a:xfrm>
            <a:off x="6915150" y="4030663"/>
            <a:ext cx="1447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Manage Growth </a:t>
            </a:r>
          </a:p>
        </p:txBody>
      </p:sp>
      <p:sp>
        <p:nvSpPr>
          <p:cNvPr id="14346" name="TextBox 43"/>
          <p:cNvSpPr txBox="1">
            <a:spLocks noChangeArrowheads="1"/>
          </p:cNvSpPr>
          <p:nvPr/>
        </p:nvSpPr>
        <p:spPr bwMode="auto">
          <a:xfrm>
            <a:off x="3111500" y="1974850"/>
            <a:ext cx="1216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Business</a:t>
            </a:r>
          </a:p>
          <a:p>
            <a:pPr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Assessment </a:t>
            </a:r>
          </a:p>
        </p:txBody>
      </p:sp>
      <p:sp>
        <p:nvSpPr>
          <p:cNvPr id="14347" name="TextBox 57"/>
          <p:cNvSpPr txBox="1">
            <a:spLocks noChangeArrowheads="1"/>
          </p:cNvSpPr>
          <p:nvPr/>
        </p:nvSpPr>
        <p:spPr bwMode="auto">
          <a:xfrm>
            <a:off x="1774825" y="2782888"/>
            <a:ext cx="100171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>
                <a:latin typeface="Times New Roman" pitchFamily="18" charset="0"/>
                <a:cs typeface="Times New Roman" pitchFamily="18" charset="0"/>
              </a:rPr>
              <a:t>Business Design </a:t>
            </a:r>
          </a:p>
        </p:txBody>
      </p:sp>
      <p:sp>
        <p:nvSpPr>
          <p:cNvPr id="14349" name="TextBox 58"/>
          <p:cNvSpPr txBox="1">
            <a:spLocks noChangeArrowheads="1"/>
          </p:cNvSpPr>
          <p:nvPr/>
        </p:nvSpPr>
        <p:spPr bwMode="auto">
          <a:xfrm>
            <a:off x="833438" y="3922713"/>
            <a:ext cx="14430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Opportunity</a:t>
            </a:r>
          </a:p>
          <a:p>
            <a:pPr algn="ctr" eaLnBrk="1" hangingPunct="1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Identification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37181" y="4326732"/>
            <a:ext cx="21745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What problem are you solving?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19162" y="152400"/>
            <a:ext cx="7386638" cy="1257300"/>
          </a:xfrm>
        </p:spPr>
        <p:txBody>
          <a:bodyPr/>
          <a:lstStyle/>
          <a:p>
            <a:pPr eaLnBrk="1" hangingPunct="1"/>
            <a:r>
              <a:rPr lang="en-US" dirty="0"/>
              <a:t>Building a Business is a Process</a:t>
            </a:r>
            <a:r>
              <a:rPr lang="en-US" dirty="0">
                <a:solidFill>
                  <a:srgbClr val="0C1C8C"/>
                </a:solidFill>
              </a:rPr>
              <a:t>:  </a:t>
            </a:r>
            <a:r>
              <a:rPr lang="en-US" sz="3200" dirty="0"/>
              <a:t>Stochastic, iterative one, but still a process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D6F8EAF-F09C-4ABC-A386-EB508159BD24}" type="slidenum">
              <a:rPr lang="en-US" smtClean="0"/>
              <a:pPr algn="r">
                <a:defRPr/>
              </a:pPr>
              <a:t>19</a:t>
            </a:fld>
            <a:endParaRPr lang="en-US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ECE9241A-A2D1-45A6-A0A4-44826723C8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2072" y="6476999"/>
            <a:ext cx="1723603" cy="35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03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59"/>
    </mc:Choice>
    <mc:Fallback xmlns="">
      <p:transition spd="slow" advTm="15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7E7EBA1-16B4-4D98-BD1F-138B14E8AD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an Innovation?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524F1F0-3506-40C2-9336-AF8D8451E9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15E0A-7DA4-4444-85FE-D23DACB8E4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89AD274F-7703-4649-89C5-47D3705C4E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399212"/>
            <a:ext cx="1600200" cy="45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0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2"/>
    </mc:Choice>
    <mc:Fallback xmlns="">
      <p:transition spd="slow" advTm="21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Box 11"/>
          <p:cNvSpPr txBox="1">
            <a:spLocks noChangeArrowheads="1"/>
          </p:cNvSpPr>
          <p:nvPr/>
        </p:nvSpPr>
        <p:spPr bwMode="auto">
          <a:xfrm>
            <a:off x="6296025" y="5257800"/>
            <a:ext cx="2619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Copyright © 2012 by Timothy L. Faley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919162" y="152400"/>
            <a:ext cx="7386638" cy="1257300"/>
          </a:xfrm>
        </p:spPr>
        <p:txBody>
          <a:bodyPr/>
          <a:lstStyle/>
          <a:p>
            <a:pPr eaLnBrk="1" hangingPunct="1"/>
            <a:r>
              <a:rPr lang="en-US" dirty="0"/>
              <a:t>Building a Business is a Process:</a:t>
            </a:r>
            <a:r>
              <a:rPr lang="en-US" dirty="0">
                <a:solidFill>
                  <a:srgbClr val="0C1C8C"/>
                </a:solidFill>
              </a:rPr>
              <a:t>:  </a:t>
            </a:r>
            <a:r>
              <a:rPr lang="en-US" sz="3200" dirty="0"/>
              <a:t>Stochastic, iterative one, but still a process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D6F8EAF-F09C-4ABC-A386-EB508159BD24}" type="slidenum">
              <a:rPr lang="en-US" smtClean="0"/>
              <a:pPr algn="r">
                <a:defRPr/>
              </a:pPr>
              <a:t>20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81000" y="1871330"/>
            <a:ext cx="8077200" cy="4376376"/>
            <a:chOff x="381000" y="1871330"/>
            <a:chExt cx="8077200" cy="4376376"/>
          </a:xfrm>
        </p:grpSpPr>
        <p:sp>
          <p:nvSpPr>
            <p:cNvPr id="14342" name="TextBox 11"/>
            <p:cNvSpPr txBox="1">
              <a:spLocks noChangeArrowheads="1"/>
            </p:cNvSpPr>
            <p:nvPr/>
          </p:nvSpPr>
          <p:spPr bwMode="auto">
            <a:xfrm>
              <a:off x="381000" y="5170488"/>
              <a:ext cx="2829621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1450" indent="-1714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Font typeface="Arial" charset="0"/>
                <a:buChar char="•"/>
              </a:pP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Skills/Talents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Assets (physical/Intellectual) 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Networks/Relationships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Interests/Passions/Aspirations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833438" y="1871330"/>
              <a:ext cx="7624762" cy="3579701"/>
              <a:chOff x="833438" y="1871330"/>
              <a:chExt cx="7624762" cy="3579701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833438" y="1871330"/>
                <a:ext cx="7624762" cy="3386470"/>
                <a:chOff x="833438" y="1871330"/>
                <a:chExt cx="7624762" cy="3386470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411" b="25333"/>
                <a:stretch/>
              </p:blipFill>
              <p:spPr>
                <a:xfrm>
                  <a:off x="838184" y="1871330"/>
                  <a:ext cx="7620016" cy="3386470"/>
                </a:xfrm>
                <a:prstGeom prst="rect">
                  <a:avLst/>
                </a:prstGeom>
              </p:spPr>
            </p:pic>
            <p:sp>
              <p:nvSpPr>
                <p:cNvPr id="14341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6324600" y="4818063"/>
                  <a:ext cx="938213" cy="338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Business</a:t>
                  </a:r>
                </a:p>
              </p:txBody>
            </p:sp>
            <p:sp>
              <p:nvSpPr>
                <p:cNvPr id="14343" name="TextBox 39"/>
                <p:cNvSpPr txBox="1">
                  <a:spLocks noChangeArrowheads="1"/>
                </p:cNvSpPr>
                <p:nvPr/>
              </p:nvSpPr>
              <p:spPr bwMode="auto">
                <a:xfrm>
                  <a:off x="5011738" y="1952050"/>
                  <a:ext cx="1693862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Operationalize Business</a:t>
                  </a:r>
                </a:p>
              </p:txBody>
            </p:sp>
            <p:sp>
              <p:nvSpPr>
                <p:cNvPr id="14344" name="TextBox 40"/>
                <p:cNvSpPr txBox="1">
                  <a:spLocks noChangeArrowheads="1"/>
                </p:cNvSpPr>
                <p:nvPr/>
              </p:nvSpPr>
              <p:spPr bwMode="auto">
                <a:xfrm>
                  <a:off x="6443663" y="2794000"/>
                  <a:ext cx="1785937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Resource / </a:t>
                  </a:r>
                </a:p>
                <a:p>
                  <a:pPr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   Due Diligence </a:t>
                  </a:r>
                </a:p>
              </p:txBody>
            </p:sp>
            <p:sp>
              <p:nvSpPr>
                <p:cNvPr id="14345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6915150" y="3976688"/>
                  <a:ext cx="1447800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Manage Growth </a:t>
                  </a:r>
                </a:p>
              </p:txBody>
            </p:sp>
            <p:sp>
              <p:nvSpPr>
                <p:cNvPr id="14346" name="TextBox 43"/>
                <p:cNvSpPr txBox="1">
                  <a:spLocks noChangeArrowheads="1"/>
                </p:cNvSpPr>
                <p:nvPr/>
              </p:nvSpPr>
              <p:spPr bwMode="auto">
                <a:xfrm>
                  <a:off x="3111500" y="1952337"/>
                  <a:ext cx="1216025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Business</a:t>
                  </a:r>
                </a:p>
                <a:p>
                  <a:pPr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Assessment </a:t>
                  </a:r>
                </a:p>
              </p:txBody>
            </p:sp>
            <p:sp>
              <p:nvSpPr>
                <p:cNvPr id="14347" name="TextBox 57"/>
                <p:cNvSpPr txBox="1">
                  <a:spLocks noChangeArrowheads="1"/>
                </p:cNvSpPr>
                <p:nvPr/>
              </p:nvSpPr>
              <p:spPr bwMode="auto">
                <a:xfrm>
                  <a:off x="1774825" y="2793207"/>
                  <a:ext cx="1001713" cy="585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Business Design </a:t>
                  </a:r>
                </a:p>
              </p:txBody>
            </p:sp>
            <p:sp>
              <p:nvSpPr>
                <p:cNvPr id="14348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1828800" y="4818063"/>
                  <a:ext cx="1236663" cy="338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600" b="1">
                      <a:latin typeface="Times New Roman" pitchFamily="18" charset="0"/>
                      <a:cs typeface="Times New Roman" pitchFamily="18" charset="0"/>
                    </a:rPr>
                    <a:t>Capabilities</a:t>
                  </a:r>
                </a:p>
              </p:txBody>
            </p:sp>
            <p:sp>
              <p:nvSpPr>
                <p:cNvPr id="14349" name="TextBox 58"/>
                <p:cNvSpPr txBox="1">
                  <a:spLocks noChangeArrowheads="1"/>
                </p:cNvSpPr>
                <p:nvPr/>
              </p:nvSpPr>
              <p:spPr bwMode="auto">
                <a:xfrm>
                  <a:off x="833438" y="3975895"/>
                  <a:ext cx="1443037" cy="585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Opportunity</a:t>
                  </a:r>
                </a:p>
                <a:p>
                  <a:pPr algn="ctr"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Identification</a:t>
                  </a:r>
                </a:p>
              </p:txBody>
            </p:sp>
            <p:sp>
              <p:nvSpPr>
                <p:cNvPr id="14350" name="TextBox 58"/>
                <p:cNvSpPr txBox="1">
                  <a:spLocks noChangeArrowheads="1"/>
                </p:cNvSpPr>
                <p:nvPr/>
              </p:nvSpPr>
              <p:spPr bwMode="auto">
                <a:xfrm>
                  <a:off x="3619492" y="3327737"/>
                  <a:ext cx="2057400" cy="10156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The</a:t>
                  </a:r>
                </a:p>
                <a:p>
                  <a:pPr algn="ctr" eaLnBrk="1" hangingPunct="1"/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Entrepreneurial</a:t>
                  </a:r>
                </a:p>
                <a:p>
                  <a:pPr algn="ctr" eaLnBrk="1" hangingPunct="1"/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Arch</a:t>
                  </a:r>
                </a:p>
              </p:txBody>
            </p:sp>
          </p:grpSp>
          <p:sp>
            <p:nvSpPr>
              <p:cNvPr id="5" name="TextBox 4"/>
              <p:cNvSpPr txBox="1"/>
              <p:nvPr/>
            </p:nvSpPr>
            <p:spPr>
              <a:xfrm>
                <a:off x="6019800" y="5174032"/>
                <a:ext cx="24271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3B4445"/>
                    </a:solidFill>
                    <a:cs typeface="Times New Roman" pitchFamily="18" charset="0"/>
                  </a:rPr>
                  <a:t>Copyright © 2014 Timothy L. Faley</a:t>
                </a:r>
              </a:p>
            </p:txBody>
          </p:sp>
        </p:grpSp>
      </p:grp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98502CAD-20DD-42F3-9EF2-0B69D8F445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1" y="6400800"/>
            <a:ext cx="16764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90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414"/>
    </mc:Choice>
    <mc:Fallback xmlns="">
      <p:transition spd="slow" advTm="63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Box 11"/>
          <p:cNvSpPr txBox="1">
            <a:spLocks noChangeArrowheads="1"/>
          </p:cNvSpPr>
          <p:nvPr/>
        </p:nvSpPr>
        <p:spPr bwMode="auto">
          <a:xfrm>
            <a:off x="6296025" y="5257800"/>
            <a:ext cx="2619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Copyright © 2012 by Timothy L. Faley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919162" y="152400"/>
            <a:ext cx="7386638" cy="1257300"/>
          </a:xfrm>
        </p:spPr>
        <p:txBody>
          <a:bodyPr/>
          <a:lstStyle/>
          <a:p>
            <a:pPr eaLnBrk="1" hangingPunct="1"/>
            <a:r>
              <a:rPr lang="en-US" dirty="0"/>
              <a:t>Building a Business is a Process:</a:t>
            </a:r>
            <a:r>
              <a:rPr lang="en-US" dirty="0">
                <a:solidFill>
                  <a:srgbClr val="0C1C8C"/>
                </a:solidFill>
              </a:rPr>
              <a:t>:  </a:t>
            </a:r>
            <a:r>
              <a:rPr lang="en-US" sz="3200" dirty="0"/>
              <a:t>Stochastic, iterative one, but still a process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D6F8EAF-F09C-4ABC-A386-EB508159BD24}" type="slidenum">
              <a:rPr lang="en-US" smtClean="0"/>
              <a:pPr algn="r">
                <a:defRPr/>
              </a:pPr>
              <a:t>21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81000" y="1871330"/>
            <a:ext cx="8077200" cy="4376376"/>
            <a:chOff x="381000" y="1871330"/>
            <a:chExt cx="8077200" cy="4376376"/>
          </a:xfrm>
        </p:grpSpPr>
        <p:sp>
          <p:nvSpPr>
            <p:cNvPr id="14342" name="TextBox 11"/>
            <p:cNvSpPr txBox="1">
              <a:spLocks noChangeArrowheads="1"/>
            </p:cNvSpPr>
            <p:nvPr/>
          </p:nvSpPr>
          <p:spPr bwMode="auto">
            <a:xfrm>
              <a:off x="381000" y="5170488"/>
              <a:ext cx="2829621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1450" indent="-1714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Font typeface="Arial" charset="0"/>
                <a:buChar char="•"/>
              </a:pP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Skills/Talents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Assets (physical/Intellectual) 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Networks/Relationships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Interests/Passions/Aspirations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833438" y="1871330"/>
              <a:ext cx="7624762" cy="3579701"/>
              <a:chOff x="833438" y="1871330"/>
              <a:chExt cx="7624762" cy="3579701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833438" y="1871330"/>
                <a:ext cx="7624762" cy="3386470"/>
                <a:chOff x="833438" y="1871330"/>
                <a:chExt cx="7624762" cy="3386470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411" b="25333"/>
                <a:stretch/>
              </p:blipFill>
              <p:spPr>
                <a:xfrm>
                  <a:off x="838184" y="1871330"/>
                  <a:ext cx="7620016" cy="3386470"/>
                </a:xfrm>
                <a:prstGeom prst="rect">
                  <a:avLst/>
                </a:prstGeom>
              </p:spPr>
            </p:pic>
            <p:sp>
              <p:nvSpPr>
                <p:cNvPr id="14341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6324600" y="4818063"/>
                  <a:ext cx="938213" cy="338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Business</a:t>
                  </a:r>
                </a:p>
              </p:txBody>
            </p:sp>
            <p:sp>
              <p:nvSpPr>
                <p:cNvPr id="14343" name="TextBox 39"/>
                <p:cNvSpPr txBox="1">
                  <a:spLocks noChangeArrowheads="1"/>
                </p:cNvSpPr>
                <p:nvPr/>
              </p:nvSpPr>
              <p:spPr bwMode="auto">
                <a:xfrm>
                  <a:off x="5011738" y="1952050"/>
                  <a:ext cx="1693862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Operationalize Business</a:t>
                  </a:r>
                </a:p>
              </p:txBody>
            </p:sp>
            <p:sp>
              <p:nvSpPr>
                <p:cNvPr id="14344" name="TextBox 40"/>
                <p:cNvSpPr txBox="1">
                  <a:spLocks noChangeArrowheads="1"/>
                </p:cNvSpPr>
                <p:nvPr/>
              </p:nvSpPr>
              <p:spPr bwMode="auto">
                <a:xfrm>
                  <a:off x="6443663" y="2794000"/>
                  <a:ext cx="1785937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Resource / </a:t>
                  </a:r>
                </a:p>
                <a:p>
                  <a:pPr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   Due Diligence </a:t>
                  </a:r>
                </a:p>
              </p:txBody>
            </p:sp>
            <p:sp>
              <p:nvSpPr>
                <p:cNvPr id="14345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6915150" y="3976688"/>
                  <a:ext cx="1447800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Manage Growth </a:t>
                  </a:r>
                </a:p>
              </p:txBody>
            </p:sp>
            <p:sp>
              <p:nvSpPr>
                <p:cNvPr id="14346" name="TextBox 43"/>
                <p:cNvSpPr txBox="1">
                  <a:spLocks noChangeArrowheads="1"/>
                </p:cNvSpPr>
                <p:nvPr/>
              </p:nvSpPr>
              <p:spPr bwMode="auto">
                <a:xfrm>
                  <a:off x="3111500" y="1952337"/>
                  <a:ext cx="1216025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Business</a:t>
                  </a:r>
                </a:p>
                <a:p>
                  <a:pPr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Assessment </a:t>
                  </a:r>
                </a:p>
              </p:txBody>
            </p:sp>
            <p:sp>
              <p:nvSpPr>
                <p:cNvPr id="14347" name="TextBox 57"/>
                <p:cNvSpPr txBox="1">
                  <a:spLocks noChangeArrowheads="1"/>
                </p:cNvSpPr>
                <p:nvPr/>
              </p:nvSpPr>
              <p:spPr bwMode="auto">
                <a:xfrm>
                  <a:off x="1774825" y="2793207"/>
                  <a:ext cx="1001713" cy="585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Business Design </a:t>
                  </a:r>
                </a:p>
              </p:txBody>
            </p:sp>
            <p:sp>
              <p:nvSpPr>
                <p:cNvPr id="14348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1828800" y="4818063"/>
                  <a:ext cx="1236663" cy="338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600" b="1">
                      <a:latin typeface="Times New Roman" pitchFamily="18" charset="0"/>
                      <a:cs typeface="Times New Roman" pitchFamily="18" charset="0"/>
                    </a:rPr>
                    <a:t>Capabilities</a:t>
                  </a:r>
                </a:p>
              </p:txBody>
            </p:sp>
            <p:sp>
              <p:nvSpPr>
                <p:cNvPr id="14349" name="TextBox 58"/>
                <p:cNvSpPr txBox="1">
                  <a:spLocks noChangeArrowheads="1"/>
                </p:cNvSpPr>
                <p:nvPr/>
              </p:nvSpPr>
              <p:spPr bwMode="auto">
                <a:xfrm>
                  <a:off x="833438" y="3975895"/>
                  <a:ext cx="1443037" cy="585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Opportunity</a:t>
                  </a:r>
                </a:p>
                <a:p>
                  <a:pPr algn="ctr"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Identification</a:t>
                  </a:r>
                </a:p>
              </p:txBody>
            </p:sp>
            <p:sp>
              <p:nvSpPr>
                <p:cNvPr id="14350" name="TextBox 58"/>
                <p:cNvSpPr txBox="1">
                  <a:spLocks noChangeArrowheads="1"/>
                </p:cNvSpPr>
                <p:nvPr/>
              </p:nvSpPr>
              <p:spPr bwMode="auto">
                <a:xfrm>
                  <a:off x="3619492" y="3327737"/>
                  <a:ext cx="2057400" cy="10156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The</a:t>
                  </a:r>
                </a:p>
                <a:p>
                  <a:pPr algn="ctr" eaLnBrk="1" hangingPunct="1"/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Entrepreneurial</a:t>
                  </a:r>
                </a:p>
                <a:p>
                  <a:pPr algn="ctr" eaLnBrk="1" hangingPunct="1"/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Arch</a:t>
                  </a:r>
                </a:p>
              </p:txBody>
            </p:sp>
          </p:grpSp>
          <p:sp>
            <p:nvSpPr>
              <p:cNvPr id="5" name="TextBox 4"/>
              <p:cNvSpPr txBox="1"/>
              <p:nvPr/>
            </p:nvSpPr>
            <p:spPr>
              <a:xfrm>
                <a:off x="6019800" y="5174032"/>
                <a:ext cx="24271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3B4445"/>
                    </a:solidFill>
                    <a:cs typeface="Times New Roman" pitchFamily="18" charset="0"/>
                  </a:rPr>
                  <a:t>Copyright © 2014 Timothy L. Faley</a:t>
                </a:r>
              </a:p>
            </p:txBody>
          </p:sp>
        </p:grpSp>
      </p:grpSp>
      <p:sp>
        <p:nvSpPr>
          <p:cNvPr id="20" name="Arc 19"/>
          <p:cNvSpPr/>
          <p:nvPr/>
        </p:nvSpPr>
        <p:spPr bwMode="auto">
          <a:xfrm>
            <a:off x="2362200" y="1752600"/>
            <a:ext cx="5791200" cy="4419600"/>
          </a:xfrm>
          <a:prstGeom prst="arc">
            <a:avLst>
              <a:gd name="adj1" fmla="val 16929787"/>
              <a:gd name="adj2" fmla="val 0"/>
            </a:avLst>
          </a:prstGeom>
          <a:noFill/>
          <a:ln w="38100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2327355">
            <a:off x="6792189" y="2057400"/>
            <a:ext cx="1867819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Business Execution</a:t>
            </a:r>
          </a:p>
        </p:txBody>
      </p:sp>
      <p:sp>
        <p:nvSpPr>
          <p:cNvPr id="22" name="Arc 21"/>
          <p:cNvSpPr/>
          <p:nvPr/>
        </p:nvSpPr>
        <p:spPr bwMode="auto">
          <a:xfrm flipH="1">
            <a:off x="1067153" y="1752600"/>
            <a:ext cx="5791200" cy="4419600"/>
          </a:xfrm>
          <a:prstGeom prst="arc">
            <a:avLst>
              <a:gd name="adj1" fmla="val 16929787"/>
              <a:gd name="adj2" fmla="val 0"/>
            </a:avLst>
          </a:prstGeom>
          <a:noFill/>
          <a:ln w="38100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19012999">
            <a:off x="560620" y="2057400"/>
            <a:ext cx="214193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Business Development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70A009EA-719D-472D-BDDB-E719C3A225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6429374"/>
            <a:ext cx="1667973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3"/>
    </mc:Choice>
    <mc:Fallback xmlns="">
      <p:transition spd="slow" advTm="10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993062" cy="700087"/>
          </a:xfrm>
        </p:spPr>
        <p:txBody>
          <a:bodyPr/>
          <a:lstStyle/>
          <a:p>
            <a:r>
              <a:rPr lang="en-US" dirty="0"/>
              <a:t>Capability Map:  </a:t>
            </a:r>
            <a:r>
              <a:rPr lang="en-US" sz="3200" dirty="0"/>
              <a:t>Foundation of Discovery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4585"/>
            <a:ext cx="4535424" cy="33576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24" y="2094585"/>
            <a:ext cx="4458614" cy="33576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95917" y="1600200"/>
            <a:ext cx="2343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>
                <a:solidFill>
                  <a:srgbClr val="3B4445"/>
                </a:solidFill>
              </a:rPr>
              <a:t>Team Capability Map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51523" y="1600200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u="sng" dirty="0">
                <a:solidFill>
                  <a:srgbClr val="3B4445"/>
                </a:solidFill>
              </a:rPr>
              <a:t>Corporate Capability Map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D6F8EAF-F09C-4ABC-A386-EB508159BD24}" type="slidenum">
              <a:rPr lang="en-US" smtClean="0"/>
              <a:pPr algn="r">
                <a:defRPr/>
              </a:pPr>
              <a:t>22</a:t>
            </a:fld>
            <a:endParaRPr lang="en-US" dirty="0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CD701362-BFA8-408A-AA37-CF364D413F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1" y="6477000"/>
            <a:ext cx="1600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1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88"/>
    </mc:Choice>
    <mc:Fallback xmlns="">
      <p:transition spd="slow" advTm="53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extBox 11"/>
          <p:cNvSpPr txBox="1">
            <a:spLocks noChangeArrowheads="1"/>
          </p:cNvSpPr>
          <p:nvPr/>
        </p:nvSpPr>
        <p:spPr bwMode="auto">
          <a:xfrm>
            <a:off x="6296025" y="5257800"/>
            <a:ext cx="2619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Copyright © 2012 by Timothy L. Faley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919162" y="152400"/>
            <a:ext cx="7386638" cy="605576"/>
          </a:xfrm>
        </p:spPr>
        <p:txBody>
          <a:bodyPr/>
          <a:lstStyle/>
          <a:p>
            <a:pPr eaLnBrk="1" hangingPunct="1"/>
            <a:r>
              <a:rPr lang="en-US" dirty="0"/>
              <a:t>Entrepreneurship Courses</a:t>
            </a:r>
            <a:endParaRPr lang="en-US" sz="3200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D6F8EAF-F09C-4ABC-A386-EB508159BD24}" type="slidenum">
              <a:rPr lang="en-US" smtClean="0"/>
              <a:pPr algn="r">
                <a:defRPr/>
              </a:pPr>
              <a:t>23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81000" y="1109810"/>
            <a:ext cx="8077200" cy="4376376"/>
            <a:chOff x="381000" y="1871330"/>
            <a:chExt cx="8077200" cy="4376376"/>
          </a:xfrm>
        </p:grpSpPr>
        <p:sp>
          <p:nvSpPr>
            <p:cNvPr id="14342" name="TextBox 11"/>
            <p:cNvSpPr txBox="1">
              <a:spLocks noChangeArrowheads="1"/>
            </p:cNvSpPr>
            <p:nvPr/>
          </p:nvSpPr>
          <p:spPr bwMode="auto">
            <a:xfrm>
              <a:off x="381000" y="5170488"/>
              <a:ext cx="2829621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marL="171450" indent="-1714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Font typeface="Arial" charset="0"/>
                <a:buChar char="•"/>
              </a:pP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Skills/Talents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Assets (physical/Intellectual) 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Networks/Relationships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n-US" sz="1600" dirty="0">
                  <a:latin typeface="Times New Roman" pitchFamily="18" charset="0"/>
                  <a:cs typeface="Times New Roman" pitchFamily="18" charset="0"/>
                </a:rPr>
                <a:t>Interests/Passions/Aspirations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833438" y="1871330"/>
              <a:ext cx="7624762" cy="3579701"/>
              <a:chOff x="833438" y="1871330"/>
              <a:chExt cx="7624762" cy="3579701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833438" y="1871330"/>
                <a:ext cx="7624762" cy="3386470"/>
                <a:chOff x="833438" y="1871330"/>
                <a:chExt cx="7624762" cy="3386470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5411" b="25333"/>
                <a:stretch/>
              </p:blipFill>
              <p:spPr>
                <a:xfrm>
                  <a:off x="838184" y="1871330"/>
                  <a:ext cx="7620016" cy="3386470"/>
                </a:xfrm>
                <a:prstGeom prst="rect">
                  <a:avLst/>
                </a:prstGeom>
              </p:spPr>
            </p:pic>
            <p:sp>
              <p:nvSpPr>
                <p:cNvPr id="14341" name="TextBox 10"/>
                <p:cNvSpPr txBox="1">
                  <a:spLocks noChangeArrowheads="1"/>
                </p:cNvSpPr>
                <p:nvPr/>
              </p:nvSpPr>
              <p:spPr bwMode="auto">
                <a:xfrm>
                  <a:off x="6324600" y="4818063"/>
                  <a:ext cx="938213" cy="338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Business</a:t>
                  </a:r>
                </a:p>
              </p:txBody>
            </p:sp>
            <p:sp>
              <p:nvSpPr>
                <p:cNvPr id="14343" name="TextBox 39"/>
                <p:cNvSpPr txBox="1">
                  <a:spLocks noChangeArrowheads="1"/>
                </p:cNvSpPr>
                <p:nvPr/>
              </p:nvSpPr>
              <p:spPr bwMode="auto">
                <a:xfrm>
                  <a:off x="5011738" y="1952050"/>
                  <a:ext cx="1693862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Operationalize Business</a:t>
                  </a:r>
                </a:p>
              </p:txBody>
            </p:sp>
            <p:sp>
              <p:nvSpPr>
                <p:cNvPr id="14344" name="TextBox 40"/>
                <p:cNvSpPr txBox="1">
                  <a:spLocks noChangeArrowheads="1"/>
                </p:cNvSpPr>
                <p:nvPr/>
              </p:nvSpPr>
              <p:spPr bwMode="auto">
                <a:xfrm>
                  <a:off x="6443663" y="2794000"/>
                  <a:ext cx="1785937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Resource / </a:t>
                  </a:r>
                </a:p>
                <a:p>
                  <a:pPr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   Due Diligence </a:t>
                  </a:r>
                </a:p>
              </p:txBody>
            </p:sp>
            <p:sp>
              <p:nvSpPr>
                <p:cNvPr id="14345" name="TextBox 41"/>
                <p:cNvSpPr txBox="1">
                  <a:spLocks noChangeArrowheads="1"/>
                </p:cNvSpPr>
                <p:nvPr/>
              </p:nvSpPr>
              <p:spPr bwMode="auto">
                <a:xfrm>
                  <a:off x="6915150" y="3976688"/>
                  <a:ext cx="1447800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Manage Growth </a:t>
                  </a:r>
                </a:p>
              </p:txBody>
            </p:sp>
            <p:sp>
              <p:nvSpPr>
                <p:cNvPr id="14346" name="TextBox 43"/>
                <p:cNvSpPr txBox="1">
                  <a:spLocks noChangeArrowheads="1"/>
                </p:cNvSpPr>
                <p:nvPr/>
              </p:nvSpPr>
              <p:spPr bwMode="auto">
                <a:xfrm>
                  <a:off x="3111500" y="1952337"/>
                  <a:ext cx="1216025" cy="584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Business</a:t>
                  </a:r>
                </a:p>
                <a:p>
                  <a:pPr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Assessment </a:t>
                  </a:r>
                </a:p>
              </p:txBody>
            </p:sp>
            <p:sp>
              <p:nvSpPr>
                <p:cNvPr id="14347" name="TextBox 57"/>
                <p:cNvSpPr txBox="1">
                  <a:spLocks noChangeArrowheads="1"/>
                </p:cNvSpPr>
                <p:nvPr/>
              </p:nvSpPr>
              <p:spPr bwMode="auto">
                <a:xfrm>
                  <a:off x="1774825" y="2793207"/>
                  <a:ext cx="1001713" cy="585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Business Design </a:t>
                  </a:r>
                </a:p>
              </p:txBody>
            </p:sp>
            <p:sp>
              <p:nvSpPr>
                <p:cNvPr id="14348" name="TextBox 17"/>
                <p:cNvSpPr txBox="1">
                  <a:spLocks noChangeArrowheads="1"/>
                </p:cNvSpPr>
                <p:nvPr/>
              </p:nvSpPr>
              <p:spPr bwMode="auto">
                <a:xfrm>
                  <a:off x="1828800" y="4818063"/>
                  <a:ext cx="1236663" cy="33813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1600" b="1">
                      <a:latin typeface="Times New Roman" pitchFamily="18" charset="0"/>
                      <a:cs typeface="Times New Roman" pitchFamily="18" charset="0"/>
                    </a:rPr>
                    <a:t>Capabilities</a:t>
                  </a:r>
                </a:p>
              </p:txBody>
            </p:sp>
            <p:sp>
              <p:nvSpPr>
                <p:cNvPr id="14349" name="TextBox 58"/>
                <p:cNvSpPr txBox="1">
                  <a:spLocks noChangeArrowheads="1"/>
                </p:cNvSpPr>
                <p:nvPr/>
              </p:nvSpPr>
              <p:spPr bwMode="auto">
                <a:xfrm>
                  <a:off x="833438" y="3975895"/>
                  <a:ext cx="1443037" cy="5857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Opportunity</a:t>
                  </a:r>
                </a:p>
                <a:p>
                  <a:pPr algn="ctr" eaLnBrk="1" hangingPunct="1"/>
                  <a:r>
                    <a:rPr lang="en-US" sz="1600" b="1" dirty="0">
                      <a:latin typeface="Times New Roman" pitchFamily="18" charset="0"/>
                      <a:cs typeface="Times New Roman" pitchFamily="18" charset="0"/>
                    </a:rPr>
                    <a:t>Identification</a:t>
                  </a:r>
                </a:p>
              </p:txBody>
            </p:sp>
            <p:sp>
              <p:nvSpPr>
                <p:cNvPr id="14350" name="TextBox 58"/>
                <p:cNvSpPr txBox="1">
                  <a:spLocks noChangeArrowheads="1"/>
                </p:cNvSpPr>
                <p:nvPr/>
              </p:nvSpPr>
              <p:spPr bwMode="auto">
                <a:xfrm>
                  <a:off x="3619492" y="3327737"/>
                  <a:ext cx="2057400" cy="10156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The</a:t>
                  </a:r>
                </a:p>
                <a:p>
                  <a:pPr algn="ctr" eaLnBrk="1" hangingPunct="1"/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Entrepreneurial</a:t>
                  </a:r>
                </a:p>
                <a:p>
                  <a:pPr algn="ctr" eaLnBrk="1" hangingPunct="1"/>
                  <a:r>
                    <a:rPr lang="en-US" sz="2000" b="1" dirty="0">
                      <a:latin typeface="Times New Roman" pitchFamily="18" charset="0"/>
                      <a:cs typeface="Times New Roman" pitchFamily="18" charset="0"/>
                    </a:rPr>
                    <a:t>Arch</a:t>
                  </a:r>
                </a:p>
              </p:txBody>
            </p:sp>
          </p:grpSp>
          <p:sp>
            <p:nvSpPr>
              <p:cNvPr id="5" name="TextBox 4"/>
              <p:cNvSpPr txBox="1"/>
              <p:nvPr/>
            </p:nvSpPr>
            <p:spPr>
              <a:xfrm>
                <a:off x="6019800" y="5174032"/>
                <a:ext cx="24271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3B4445"/>
                    </a:solidFill>
                    <a:cs typeface="Times New Roman" pitchFamily="18" charset="0"/>
                  </a:rPr>
                  <a:t>Copyright © 2014 Timothy L. Faley</a:t>
                </a:r>
              </a:p>
            </p:txBody>
          </p:sp>
        </p:grpSp>
      </p:grpSp>
      <p:sp>
        <p:nvSpPr>
          <p:cNvPr id="20" name="Arc 19"/>
          <p:cNvSpPr/>
          <p:nvPr/>
        </p:nvSpPr>
        <p:spPr bwMode="auto">
          <a:xfrm>
            <a:off x="2362200" y="991080"/>
            <a:ext cx="5791200" cy="4419600"/>
          </a:xfrm>
          <a:prstGeom prst="arc">
            <a:avLst>
              <a:gd name="adj1" fmla="val 16929787"/>
              <a:gd name="adj2" fmla="val 0"/>
            </a:avLst>
          </a:prstGeom>
          <a:noFill/>
          <a:ln w="38100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2327355">
            <a:off x="6792189" y="1295880"/>
            <a:ext cx="1867819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Business Execution</a:t>
            </a:r>
          </a:p>
        </p:txBody>
      </p:sp>
      <p:sp>
        <p:nvSpPr>
          <p:cNvPr id="22" name="Arc 21"/>
          <p:cNvSpPr/>
          <p:nvPr/>
        </p:nvSpPr>
        <p:spPr bwMode="auto">
          <a:xfrm flipH="1">
            <a:off x="1067153" y="914400"/>
            <a:ext cx="5791200" cy="4419600"/>
          </a:xfrm>
          <a:prstGeom prst="arc">
            <a:avLst>
              <a:gd name="adj1" fmla="val 16929787"/>
              <a:gd name="adj2" fmla="val 0"/>
            </a:avLst>
          </a:prstGeom>
          <a:noFill/>
          <a:ln w="38100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rot="19012999">
            <a:off x="560620" y="1295880"/>
            <a:ext cx="214193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Business Development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415101" y="4495562"/>
            <a:ext cx="4429354" cy="1600438"/>
          </a:xfrm>
          <a:prstGeom prst="rect">
            <a:avLst/>
          </a:prstGeom>
          <a:solidFill>
            <a:schemeClr val="bg1"/>
          </a:solidFill>
          <a:ln w="57150">
            <a:solidFill>
              <a:srgbClr val="0094BF"/>
            </a:solidFill>
          </a:ln>
        </p:spPr>
        <p:txBody>
          <a:bodyPr wrap="none" rtlCol="0">
            <a:spAutoFit/>
          </a:bodyPr>
          <a:lstStyle/>
          <a:p>
            <a:r>
              <a:rPr lang="en-029" dirty="0"/>
              <a:t>ENT 205:  Mind-set, Skill-set &amp; Left-hand side of Arch</a:t>
            </a:r>
          </a:p>
          <a:p>
            <a:r>
              <a:rPr lang="en-029" dirty="0"/>
              <a:t>ENT 300:  Business Discovery --- i.e. The left side of arch</a:t>
            </a:r>
          </a:p>
          <a:p>
            <a:r>
              <a:rPr lang="en-029" dirty="0"/>
              <a:t>ENT 301:  Planning and Resourcing a new firm</a:t>
            </a:r>
          </a:p>
          <a:p>
            <a:r>
              <a:rPr lang="en-029" dirty="0"/>
              <a:t>ENT 304:  Entrepreneurial Marketing</a:t>
            </a:r>
          </a:p>
          <a:p>
            <a:r>
              <a:rPr lang="en-029" dirty="0"/>
              <a:t>ENT 306:  Entrepreneurial Finance (Resourcing)</a:t>
            </a:r>
          </a:p>
          <a:p>
            <a:r>
              <a:rPr lang="en-029" dirty="0"/>
              <a:t>ENT 308:  Growth &amp; Renewal Strategies</a:t>
            </a:r>
          </a:p>
          <a:p>
            <a:r>
              <a:rPr lang="en-029" dirty="0"/>
              <a:t>MGT 213:  Management &amp; Growing an existing business</a:t>
            </a:r>
            <a:endParaRPr lang="en-US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BDF1A3C5-3058-4CA2-947D-9A4DB5CF22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6436574"/>
            <a:ext cx="1588939" cy="42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1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33"/>
    </mc:Choice>
    <mc:Fallback xmlns="">
      <p:transition spd="slow" advTm="23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28650"/>
            <a:ext cx="3120511" cy="46943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56156" y="5539115"/>
            <a:ext cx="18565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029" dirty="0"/>
              <a:t>Cambridge Press, 2014</a:t>
            </a:r>
          </a:p>
          <a:p>
            <a:pPr algn="ctr"/>
            <a:r>
              <a:rPr lang="en-029" dirty="0"/>
              <a:t>Available at:</a:t>
            </a:r>
          </a:p>
          <a:p>
            <a:pPr algn="ctr"/>
            <a:r>
              <a:rPr lang="en-029" b="1" dirty="0"/>
              <a:t>www.Amazon.com</a:t>
            </a:r>
            <a:endParaRPr lang="en-US" b="1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4D6F8EAF-F09C-4ABC-A386-EB508159BD24}" type="slidenum">
              <a:rPr lang="en-US" smtClean="0"/>
              <a:pPr algn="r">
                <a:defRPr/>
              </a:pPr>
              <a:t>24</a:t>
            </a:fld>
            <a:endParaRPr lang="en-US" dirty="0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ABA8FB48-2D10-448C-980F-104EFF521B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00800"/>
            <a:ext cx="16764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21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91"/>
    </mc:Choice>
    <mc:Fallback xmlns="">
      <p:transition spd="slow" advTm="24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143000"/>
            <a:ext cx="5257800" cy="4876800"/>
          </a:xfrm>
        </p:spPr>
        <p:txBody>
          <a:bodyPr/>
          <a:lstStyle/>
          <a:p>
            <a:r>
              <a:rPr lang="en-US" dirty="0"/>
              <a:t>What do you find confusing?</a:t>
            </a:r>
          </a:p>
          <a:p>
            <a:endParaRPr lang="en-US" dirty="0"/>
          </a:p>
          <a:p>
            <a:r>
              <a:rPr lang="en-US" dirty="0"/>
              <a:t>What questions do you have?</a:t>
            </a:r>
          </a:p>
          <a:p>
            <a:endParaRPr lang="en-US" dirty="0"/>
          </a:p>
          <a:p>
            <a:r>
              <a:rPr lang="en-US" dirty="0"/>
              <a:t>Send me an e-mail.</a:t>
            </a:r>
          </a:p>
          <a:p>
            <a:pPr lvl="1"/>
            <a:r>
              <a:rPr lang="en-US" dirty="0"/>
              <a:t>Make sure to put “ENT 205” in the subject line of the e-mail!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5122" name="Picture 2" descr="C:\Users\900084062\AppData\Local\Microsoft\Windows\Temporary Internet Files\Content.IE5\4H4LWR5A\pic-of-a-question-mark[1]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9" t="5333" r="13565" b="11834"/>
          <a:stretch/>
        </p:blipFill>
        <p:spPr bwMode="auto">
          <a:xfrm>
            <a:off x="6324600" y="1524000"/>
            <a:ext cx="2514600" cy="360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13B67218-82F1-456D-A286-CEF43FCB84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382901"/>
            <a:ext cx="1828800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801"/>
    </mc:Choice>
    <mc:Fallback xmlns="">
      <p:transition spd="slow" advTm="39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66675" y="88230"/>
            <a:ext cx="7793038" cy="700088"/>
          </a:xfrm>
        </p:spPr>
        <p:txBody>
          <a:bodyPr/>
          <a:lstStyle/>
          <a:p>
            <a:r>
              <a:rPr lang="en-US" altLang="en-US" dirty="0">
                <a:solidFill>
                  <a:schemeClr val="tx1"/>
                </a:solidFill>
              </a:rPr>
              <a:t>Ubiquitous Innovation ?</a:t>
            </a:r>
          </a:p>
        </p:txBody>
      </p:sp>
      <p:pic>
        <p:nvPicPr>
          <p:cNvPr id="9" name="Picture 8" descr="Time_Cover_p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81400"/>
            <a:ext cx="2286000" cy="304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3" name="Picture 7" descr="http://tbn2.google.com/images?q=tbn:GDCGGXqYZ5aCJM:http://katiechatfield.files.wordpress.com/2008/10/innovation.jp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12096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5" name="Picture 9" descr="http://tbn0.google.com/images?q=tbn:K9h8qpTnDwbNkM:http://www.ideachampions.com/weblogs/culture-of-innovation.jp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03402">
            <a:off x="7143750" y="2398713"/>
            <a:ext cx="14287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7" name="Picture 11" descr="http://tbn2.google.com/images?q=tbn:VFA-QwpYUS8wZM:http://ec.europa.eu/environment/etap/published_images/21012009_040_.gif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05000"/>
            <a:ext cx="13525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9" name="Picture 13" descr="http://tbn0.google.com/images?q=tbn:LdMsIL5ryo50FM:http://www.manitowocfoodservice.com/images/uploaded/eno/pressreleases/ki_award_07_OL.jpg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905000"/>
            <a:ext cx="952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31" name="Picture 15" descr="http://tbn3.google.com/images?q=tbn:Q1e3riptgb9eKM:http://www.kingstontechnology.net/images/Image/InnovationExpo-Logo-Tag.jpg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91103">
            <a:off x="238125" y="5518150"/>
            <a:ext cx="11715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33" name="Picture 17" descr="http://tbn2.google.com/images?q=tbn:sLLW_ieFVy0X5M:http://www.foxnews.com/i/podcasts/Innovation.jpg">
            <a:hlinkClick r:id="rId16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3569">
            <a:off x="5670550" y="5137150"/>
            <a:ext cx="11049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35" name="Picture 19" descr="http://tbn3.google.com/images?q=tbn:Kv931E4t7bb_sM:http://www.techtrend.com/blog/WindowsLiveWriter/VideoPodcastPerfectStormOfInnovation_13095/KI_video_banner_1_2.png">
            <a:hlinkClick r:id="rId18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14600"/>
            <a:ext cx="13049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 rot="1696058">
            <a:off x="2832100" y="3479800"/>
            <a:ext cx="4538663" cy="5540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Is the recession suffocating American innovation?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 AP  5/5/09</a:t>
            </a:r>
          </a:p>
        </p:txBody>
      </p:sp>
      <p:pic>
        <p:nvPicPr>
          <p:cNvPr id="111637" name="Picture 21" descr="http://tbn3.google.com/images?q=tbn:NfSDvtfFwFCg3M:http://1.bp.blogspot.com/_-HsfzIWly6k/SSb16KhwlhI/AAAAAAAACMQ/VVkL2WDp8GI/s320/Innovation%2BExpo%2B2008%2Blogo.jpg">
            <a:hlinkClick r:id="rId20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0"/>
            <a:ext cx="10001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39" name="Picture 23" descr="http://tbn2.google.com/images?q=tbn:5VKGrcFlqlsJwM:http://images.businessweek.com/mz/06/25/0625covdc.gif">
            <a:hlinkClick r:id="rId22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9803">
            <a:off x="7177088" y="4495800"/>
            <a:ext cx="1593850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41" name="Picture 25" descr="http://tbn2.google.com/images?q=tbn:U0wipjJm3hWcmM:http://curiouslypersistent.files.wordpress.com/2009/03/artofinnovation.jpg">
            <a:hlinkClick r:id="rId24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99732">
            <a:off x="5226050" y="3195638"/>
            <a:ext cx="960438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43" name="Picture 27" descr="http://tbn0.google.com/images?q=tbn:P6zMHp4t7P2AYM:http://img.timeinc.net/fortune/services/sections/customprojects/sections/071210_Innovation.jpg">
            <a:hlinkClick r:id="rId26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447800"/>
            <a:ext cx="1851025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45" name="Picture 29" descr="http://tbn0.google.com/images?q=tbn:Q5B8ZE5FUNAgYM:http://www.innovationjournalism.org/blog/bloglogo.jpg">
            <a:hlinkClick r:id="rId28"/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49287">
            <a:off x="3495675" y="5688013"/>
            <a:ext cx="14287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47" name="Picture 31" descr="http://tbn3.google.com/images?q=tbn:-ay_k6XlcQ2T1M:http://www.proinno-europe.eu/extranet/images/EIRP2008/EIRP2008_Coverpage.jpg">
            <a:hlinkClick r:id="rId30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8970">
            <a:off x="381000" y="3810000"/>
            <a:ext cx="1009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49" name="Picture 33" descr="http://tbn0.google.com/images?q=tbn:d5_oPstwJllziM:http://www.limkokwing.net/graphics/publications/cover/innovation_enabling_transformation.jpg">
            <a:hlinkClick r:id="rId32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1114425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51" name="Picture 35" descr="http://tbn0.google.com/images?q=tbn:XJzoeEU2GlLqgM:http://www.construction-innovation.info/images/pdfs/PublicPublication/Construction_Innovation_student_grapples_with_GreenSmart_Aug_03_p28.jpg">
            <a:hlinkClick r:id="rId34"/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962400"/>
            <a:ext cx="142875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53" name="Picture 37" descr="http://tbn2.google.com/images?q=tbn:ds5-PbUNOJyEYM:http://thebreakthrough.org/blog/Case_studies_american_innovation.jpg">
            <a:hlinkClick r:id="rId36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5185">
            <a:off x="6780213" y="4402138"/>
            <a:ext cx="108585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55" name="Picture 39" descr="http://tbn2.google.com/images?q=tbn:6IgugS0_r5RFoM:http://www.chinadaily.com.cn/bizchina/images/attachement/jpg/site1/20090418/002170197a7d0b537be611.jpg">
            <a:hlinkClick r:id="rId38"/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71600"/>
            <a:ext cx="10763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57" name="Picture 41" descr="http://tbn2.google.com/images?q=tbn:AgZqSTKSKjFx7M:http://www.chem.queensu.ca/chemistryN/About/qcic/InnovationLogo.jpg">
            <a:hlinkClick r:id="rId40"/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7314">
            <a:off x="4572000" y="5740400"/>
            <a:ext cx="14287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59" name="Picture 43" descr="http://tbn2.google.com/images?q=tbn:P5BK-8tgXEPjSM:http://www.marshall.usc.edu/assets/087/17108.png">
            <a:hlinkClick r:id="rId42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9173">
            <a:off x="2057400" y="5410200"/>
            <a:ext cx="1219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61" name="Picture 45" descr="http://tbn0.google.com/images?q=tbn:d_2k5-neVtVtEM:http://www.eulaks.eu/uimg/logo_2004_de-en.jpg">
            <a:hlinkClick r:id="rId44"/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8636">
            <a:off x="7524750" y="1317625"/>
            <a:ext cx="13335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63" name="Picture 47" descr="http://tbn0.google.com/images?q=tbn:GXBs7yswhsXZaM:http://www.scbroncos.com/siteimages/mymarket//Innovation%2520Credit%2520Union%25202.jpg">
            <a:hlinkClick r:id="rId46"/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14287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65" name="Picture 49" descr="http://tbn2.google.com/images?q=tbn:G7O6Kv40LvhwVM:http://www.cleantechinstitute.net/main/images/sitegraphics/cti%2520logo%2520450x.jpg">
            <a:hlinkClick r:id="rId48"/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14600"/>
            <a:ext cx="120967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67" name="Picture 51" descr="http://tbn1.google.com/images?q=tbn:OmEFWYaWShjytM:http://www.thebusinessedition.com/press/wp-content/uploads/2006/02/innovation1.gif">
            <a:hlinkClick r:id="rId50"/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0707">
            <a:off x="7551738" y="3484563"/>
            <a:ext cx="838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31727" y="3048000"/>
            <a:ext cx="476970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600" b="1" dirty="0"/>
              <a:t>Four Ways Innovation has Shaped the Rio Olympics</a:t>
            </a:r>
          </a:p>
          <a:p>
            <a:r>
              <a:rPr lang="en-US" altLang="en-US" b="1" dirty="0"/>
              <a:t>    </a:t>
            </a:r>
            <a:r>
              <a:rPr lang="en-US" altLang="en-US" sz="1200" b="1" dirty="0"/>
              <a:t>Washing Post August 22, 2016</a:t>
            </a:r>
            <a:endParaRPr lang="en-US" altLang="en-US" b="1" dirty="0"/>
          </a:p>
          <a:p>
            <a:endParaRPr lang="en-US" altLang="en-US" dirty="0"/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2819400" y="5029200"/>
            <a:ext cx="5040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b="1" dirty="0"/>
              <a:t>Wisconsin companies provide innovation in the fight against flu</a:t>
            </a:r>
            <a:endParaRPr lang="en-US" altLang="en-US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 rot="699066">
            <a:off x="4662451" y="410917"/>
            <a:ext cx="37338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b="1" dirty="0">
                <a:solidFill>
                  <a:schemeClr val="tx2"/>
                </a:solidFill>
              </a:rPr>
              <a:t>Robots in the workplace: Threat or Opportunity</a:t>
            </a:r>
          </a:p>
          <a:p>
            <a:pPr lvl="1"/>
            <a:r>
              <a:rPr lang="en-029" altLang="en-US" dirty="0">
                <a:solidFill>
                  <a:schemeClr val="tx2"/>
                </a:solidFill>
              </a:rPr>
              <a:t>Enterprise Innovation- July 28, 2016</a:t>
            </a:r>
            <a:endParaRPr lang="en-US" altLang="en-US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9893111">
            <a:off x="-169863" y="2119313"/>
            <a:ext cx="4870451" cy="5222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Solar Innovations, Inc. Announces a New Product Innovation</a:t>
            </a:r>
          </a:p>
          <a:p>
            <a:pPr>
              <a:defRPr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--5/4/09</a:t>
            </a:r>
          </a:p>
        </p:txBody>
      </p:sp>
      <p:pic>
        <p:nvPicPr>
          <p:cNvPr id="111621" name="Picture 5" descr="http://tbn3.google.com/images?q=tbn:MwXHr9mWtiOaHM:http://images.businessweek.com/podcasting/making_innovation_work.jpg">
            <a:hlinkClick r:id="rId52"/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33400"/>
            <a:ext cx="1436688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14427EC-5020-4DCB-9C00-B3D3F95DD1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3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42"/>
    </mc:Choice>
    <mc:Fallback xmlns="">
      <p:transition spd="slow" advTm="34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11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11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11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11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1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11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1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11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11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111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11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11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11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11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1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11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11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1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111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11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111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111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37" grpId="0"/>
      <p:bldP spid="38" grpId="0"/>
      <p:bldP spid="10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042" y="1143000"/>
            <a:ext cx="8763000" cy="4876800"/>
          </a:xfrm>
        </p:spPr>
        <p:txBody>
          <a:bodyPr/>
          <a:lstStyle/>
          <a:p>
            <a:r>
              <a:rPr lang="en-US" dirty="0"/>
              <a:t>More than something new (invention)</a:t>
            </a:r>
          </a:p>
          <a:p>
            <a:pPr lvl="1"/>
            <a:r>
              <a:rPr lang="en-US" dirty="0"/>
              <a:t>Something new that has impact</a:t>
            </a:r>
            <a:r>
              <a:rPr lang="en-US" baseline="30000" dirty="0"/>
              <a:t>(1)</a:t>
            </a:r>
          </a:p>
          <a:p>
            <a:pPr lvl="1"/>
            <a:r>
              <a:rPr lang="en-US" dirty="0"/>
              <a:t>Perceived as “new” by the adopter</a:t>
            </a:r>
            <a:r>
              <a:rPr lang="en-US" baseline="30000" dirty="0"/>
              <a:t>(2)</a:t>
            </a:r>
          </a:p>
          <a:p>
            <a:pPr lvl="1"/>
            <a:endParaRPr lang="en-US" baseline="30000" dirty="0"/>
          </a:p>
          <a:p>
            <a:r>
              <a:rPr lang="en-US" dirty="0"/>
              <a:t>Commercial Perspective</a:t>
            </a:r>
          </a:p>
          <a:p>
            <a:pPr lvl="1"/>
            <a:r>
              <a:rPr lang="en-US" dirty="0"/>
              <a:t> “Research </a:t>
            </a:r>
            <a:r>
              <a:rPr lang="en-US" altLang="en-US" dirty="0"/>
              <a:t>is the transformation of money into knowledge.     	 </a:t>
            </a:r>
            <a:r>
              <a:rPr lang="en-US" altLang="en-US" sz="2400" dirty="0"/>
              <a:t>Innovation is the transformation of knowledge into money.”</a:t>
            </a:r>
          </a:p>
          <a:p>
            <a:pPr eaLnBrk="1" hangingPunct="1">
              <a:buNone/>
            </a:pPr>
            <a:r>
              <a:rPr lang="en-US" altLang="en-US" sz="2400" dirty="0"/>
              <a:t>			</a:t>
            </a:r>
            <a:r>
              <a:rPr lang="en-US" altLang="en-US" sz="2000" i="1" dirty="0"/>
              <a:t>-- Dr. Geoffrey Nicholson, 3M</a:t>
            </a:r>
          </a:p>
          <a:p>
            <a:pPr eaLnBrk="1" hangingPunct="1">
              <a:buNone/>
            </a:pPr>
            <a:endParaRPr lang="en-US" altLang="en-US" sz="2000" i="1" dirty="0"/>
          </a:p>
          <a:p>
            <a:pPr eaLnBrk="1" hangingPunct="1"/>
            <a:r>
              <a:rPr lang="en-US" altLang="en-US" dirty="0"/>
              <a:t>“Impact” is like “Value” – lots of ways to measure it!</a:t>
            </a:r>
          </a:p>
          <a:p>
            <a:pPr eaLnBrk="1" hangingPunct="1">
              <a:buNone/>
            </a:pPr>
            <a:endParaRPr lang="en-US" altLang="en-US" sz="2000" i="1" dirty="0"/>
          </a:p>
          <a:p>
            <a:pPr lvl="1"/>
            <a:endParaRPr lang="en-US" dirty="0"/>
          </a:p>
          <a:p>
            <a:endParaRPr lang="en-029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" y="5867400"/>
            <a:ext cx="90678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Ref: (1): Anthony, Scott (2012), </a:t>
            </a:r>
            <a:r>
              <a:rPr lang="en-US" sz="1100" u="sng" dirty="0"/>
              <a:t>The Little Black Book of Innovation: How it Works, How to Do it</a:t>
            </a:r>
            <a:r>
              <a:rPr lang="en-US" sz="1100" dirty="0"/>
              <a:t>, Harvard Business School Publishing Corporation</a:t>
            </a:r>
          </a:p>
          <a:p>
            <a:r>
              <a:rPr lang="en-US" sz="1100" dirty="0"/>
              <a:t>(2) Rogers, Everett (1995) </a:t>
            </a:r>
            <a:r>
              <a:rPr lang="en-US" sz="1100" u="sng" dirty="0"/>
              <a:t>Diffusion of Innovation </a:t>
            </a:r>
            <a:r>
              <a:rPr lang="en-US" sz="1100" dirty="0"/>
              <a:t>(5</a:t>
            </a:r>
            <a:r>
              <a:rPr lang="en-US" sz="1100" baseline="30000" dirty="0"/>
              <a:t>th</a:t>
            </a:r>
            <a:r>
              <a:rPr lang="en-US" sz="1100" dirty="0"/>
              <a:t> edition), p 12. “perception of ‘new’ by the adopter,” Free Press.</a:t>
            </a:r>
          </a:p>
          <a:p>
            <a:endParaRPr lang="en-US" sz="110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Innovation?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4B5D77C-4254-4E27-A03D-75FF801B86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954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162"/>
    </mc:Choice>
    <mc:Fallback xmlns="">
      <p:transition spd="slow" advTm="117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E81C4-C973-4BA8-B315-E947CEF8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Impact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AE9A3-845F-415A-B2D0-8213E8CF4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does it take for something to have impact?</a:t>
            </a:r>
          </a:p>
          <a:p>
            <a:endParaRPr lang="en-US" dirty="0"/>
          </a:p>
          <a:p>
            <a:r>
              <a:rPr lang="en-US" dirty="0"/>
              <a:t>What does it take for there to be a problem?</a:t>
            </a:r>
          </a:p>
          <a:p>
            <a:endParaRPr lang="en-US" dirty="0"/>
          </a:p>
          <a:p>
            <a:r>
              <a:rPr lang="en-US" dirty="0"/>
              <a:t>No problem, if someone does not have the issue</a:t>
            </a:r>
          </a:p>
          <a:p>
            <a:endParaRPr lang="en-US" dirty="0"/>
          </a:p>
          <a:p>
            <a:r>
              <a:rPr lang="en-US" dirty="0"/>
              <a:t>No impact unless someone adopts the 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1805A-A32F-4F0C-A2A9-0BA0668E54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AFDD331-2824-44BD-A4C2-E68F94819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61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84"/>
    </mc:Choice>
    <mc:Fallback xmlns="">
      <p:transition spd="slow" advTm="63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CF25F-F09E-4119-B38B-657EACA2D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= Impactful Problem-solving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2B85D-1932-4C83-804A-AC0DA067F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5812104" cy="3488114"/>
          </a:xfrm>
        </p:spPr>
        <p:txBody>
          <a:bodyPr/>
          <a:lstStyle/>
          <a:p>
            <a:r>
              <a:rPr lang="en-US" dirty="0"/>
              <a:t>No Person, No Problem</a:t>
            </a:r>
          </a:p>
          <a:p>
            <a:endParaRPr lang="en-US" dirty="0"/>
          </a:p>
          <a:p>
            <a:r>
              <a:rPr lang="en-US" dirty="0"/>
              <a:t>No adoption, No Impact</a:t>
            </a:r>
          </a:p>
          <a:p>
            <a:endParaRPr lang="en-US" dirty="0"/>
          </a:p>
          <a:p>
            <a:r>
              <a:rPr lang="en-US" dirty="0"/>
              <a:t>No Impact, No Innovation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060D8-6092-4CB0-9EEB-52B0A1C956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63676AD-5416-488D-8D56-1E6472642C57}"/>
              </a:ext>
            </a:extLst>
          </p:cNvPr>
          <p:cNvGrpSpPr/>
          <p:nvPr/>
        </p:nvGrpSpPr>
        <p:grpSpPr>
          <a:xfrm>
            <a:off x="2514600" y="3962400"/>
            <a:ext cx="4755181" cy="2178844"/>
            <a:chOff x="2560019" y="3901046"/>
            <a:chExt cx="4755181" cy="2178844"/>
          </a:xfrm>
        </p:grpSpPr>
        <p:pic>
          <p:nvPicPr>
            <p:cNvPr id="1030" name="Picture 6" descr="Image result for needy person clipart black and white">
              <a:extLst>
                <a:ext uri="{FF2B5EF4-FFF2-40B4-BE49-F238E27FC236}">
                  <a16:creationId xmlns:a16="http://schemas.microsoft.com/office/drawing/2014/main" id="{4F84D46F-614A-44B9-8693-2B295AB51E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28" r="33091"/>
            <a:stretch/>
          </p:blipFill>
          <p:spPr bwMode="auto">
            <a:xfrm>
              <a:off x="2560019" y="3901046"/>
              <a:ext cx="988193" cy="2178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6" descr="Image result for needy person clipart black and white">
              <a:extLst>
                <a:ext uri="{FF2B5EF4-FFF2-40B4-BE49-F238E27FC236}">
                  <a16:creationId xmlns:a16="http://schemas.microsoft.com/office/drawing/2014/main" id="{2BB3D054-6C97-49B9-8832-5A0E24EC5A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909"/>
            <a:stretch/>
          </p:blipFill>
          <p:spPr bwMode="auto">
            <a:xfrm flipH="1">
              <a:off x="6231729" y="3901046"/>
              <a:ext cx="1083471" cy="2178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Image result for innovation clipart black and white">
              <a:extLst>
                <a:ext uri="{FF2B5EF4-FFF2-40B4-BE49-F238E27FC236}">
                  <a16:creationId xmlns:a16="http://schemas.microsoft.com/office/drawing/2014/main" id="{6EDB53EE-4253-4507-9720-1D515D06F2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7139" y="4251089"/>
              <a:ext cx="1498651" cy="14787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Arrow: Left-Right 7">
              <a:extLst>
                <a:ext uri="{FF2B5EF4-FFF2-40B4-BE49-F238E27FC236}">
                  <a16:creationId xmlns:a16="http://schemas.microsoft.com/office/drawing/2014/main" id="{87EF2380-8A50-4637-9AE4-108F1F07464E}"/>
                </a:ext>
              </a:extLst>
            </p:cNvPr>
            <p:cNvSpPr/>
            <p:nvPr/>
          </p:nvSpPr>
          <p:spPr bwMode="auto">
            <a:xfrm>
              <a:off x="3366151" y="4838068"/>
              <a:ext cx="718988" cy="304800"/>
            </a:xfrm>
            <a:prstGeom prst="leftRightArrow">
              <a:avLst/>
            </a:prstGeom>
            <a:solidFill>
              <a:srgbClr val="EE5904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Arrow: Left-Right 13">
              <a:extLst>
                <a:ext uri="{FF2B5EF4-FFF2-40B4-BE49-F238E27FC236}">
                  <a16:creationId xmlns:a16="http://schemas.microsoft.com/office/drawing/2014/main" id="{722E23F7-9BE5-4BEE-B0F0-938B0948B111}"/>
                </a:ext>
              </a:extLst>
            </p:cNvPr>
            <p:cNvSpPr/>
            <p:nvPr/>
          </p:nvSpPr>
          <p:spPr bwMode="auto">
            <a:xfrm>
              <a:off x="5619274" y="4838068"/>
              <a:ext cx="718988" cy="304800"/>
            </a:xfrm>
            <a:prstGeom prst="leftRightArrow">
              <a:avLst/>
            </a:prstGeom>
            <a:solidFill>
              <a:srgbClr val="EE5904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84DF0CD-8B5A-4DBA-8506-EF9173BD9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79"/>
    </mc:Choice>
    <mc:Fallback xmlns="">
      <p:transition spd="slow" advTm="42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57853-5217-41E7-80CB-DE42E9A78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is…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A42A9-AD10-48F1-BAB6-319004A84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3581400"/>
          </a:xfrm>
        </p:spPr>
        <p:txBody>
          <a:bodyPr/>
          <a:lstStyle/>
          <a:p>
            <a:r>
              <a:rPr lang="en-US" dirty="0"/>
              <a:t>Impactful Problem-solving that leverages something new</a:t>
            </a:r>
          </a:p>
          <a:p>
            <a:pPr lvl="1"/>
            <a:r>
              <a:rPr lang="en-US" dirty="0"/>
              <a:t>New Product</a:t>
            </a:r>
          </a:p>
          <a:p>
            <a:pPr lvl="1"/>
            <a:r>
              <a:rPr lang="en-US" dirty="0"/>
              <a:t>New Service</a:t>
            </a:r>
          </a:p>
          <a:p>
            <a:pPr lvl="1"/>
            <a:r>
              <a:rPr lang="en-US" dirty="0"/>
              <a:t>New Approach</a:t>
            </a:r>
          </a:p>
          <a:p>
            <a:pPr lvl="1"/>
            <a:r>
              <a:rPr lang="en-US" dirty="0"/>
              <a:t>New…. something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0A4F6-77F1-4D15-92D2-0CED360CDB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F9AEAC-922F-4DE0-9B8B-DA74E9B87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35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74"/>
    </mc:Choice>
    <mc:Fallback xmlns="">
      <p:transition spd="slow" advTm="54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4C718-5CFF-45E4-9C8F-0A2C14D2A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is NOT…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65C08-63A6-40CB-9594-EE282E05E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3429000"/>
            <a:ext cx="8291592" cy="2667000"/>
          </a:xfrm>
        </p:spPr>
        <p:txBody>
          <a:bodyPr/>
          <a:lstStyle/>
          <a:p>
            <a:r>
              <a:rPr lang="en-US" sz="2400" dirty="0"/>
              <a:t>Innovation is NOT Entrepreneurship</a:t>
            </a:r>
          </a:p>
          <a:p>
            <a:pPr lvl="1"/>
            <a:r>
              <a:rPr lang="en-US" sz="2000" dirty="0"/>
              <a:t>Can develop a business that creates impact that is not “new”</a:t>
            </a:r>
          </a:p>
          <a:p>
            <a:pPr lvl="2"/>
            <a:r>
              <a:rPr lang="en-US" sz="1800" dirty="0"/>
              <a:t>Ex. franchise business</a:t>
            </a:r>
          </a:p>
          <a:p>
            <a:pPr lvl="2"/>
            <a:endParaRPr lang="en-US" sz="1800" dirty="0"/>
          </a:p>
          <a:p>
            <a:r>
              <a:rPr lang="en-US" sz="2400" dirty="0"/>
              <a:t>Innovation is NOT Creativity</a:t>
            </a:r>
          </a:p>
          <a:p>
            <a:pPr lvl="1"/>
            <a:r>
              <a:rPr lang="en-US" sz="2000" dirty="0"/>
              <a:t>Can create something new that has no adoption and therefore no impact</a:t>
            </a:r>
          </a:p>
          <a:p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05950-9181-4CA5-A584-5A0D1C997B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3B01AD-AD05-42AE-B198-3F25AEBD16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8041008" cy="192024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D1B4E6D-B690-4456-A591-6B8741E44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1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57"/>
    </mc:Choice>
    <mc:Fallback xmlns="">
      <p:transition spd="slow" advTm="92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7E7EBA1-16B4-4D98-BD1F-138B14E8AD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is innovation important?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524F1F0-3506-40C2-9336-AF8D8451E9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15E0A-7DA4-4444-85FE-D23DACB8E4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B238B6AC-DA92-4305-906B-716B60F5EC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399212"/>
            <a:ext cx="1828800" cy="45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1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88"/>
    </mc:Choice>
    <mc:Fallback xmlns="">
      <p:transition spd="slow" advTm="47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73.7"/>
</p:tagLst>
</file>

<file path=ppt/theme/theme1.xml><?xml version="1.0" encoding="utf-8"?>
<a:theme xmlns:a="http://schemas.openxmlformats.org/drawingml/2006/main" name="blank">
  <a:themeElements>
    <a:clrScheme name="blank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5775</TotalTime>
  <Words>1392</Words>
  <Application>Microsoft Office PowerPoint</Application>
  <PresentationFormat>On-screen Show (4:3)</PresentationFormat>
  <Paragraphs>273</Paragraphs>
  <Slides>25</Slides>
  <Notes>11</Notes>
  <HiddenSlides>0</HiddenSlides>
  <MMClips>25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Times New Roman</vt:lpstr>
      <vt:lpstr>Wingdings</vt:lpstr>
      <vt:lpstr>blank</vt:lpstr>
      <vt:lpstr>PowerPoint Presentation</vt:lpstr>
      <vt:lpstr>What is an Innovation?</vt:lpstr>
      <vt:lpstr>Ubiquitous Innovation ?</vt:lpstr>
      <vt:lpstr>What is an Innovation?</vt:lpstr>
      <vt:lpstr>Creating Impact</vt:lpstr>
      <vt:lpstr>Innovation = Impactful Problem-solving</vt:lpstr>
      <vt:lpstr>Innovation is…</vt:lpstr>
      <vt:lpstr>Innovation is NOT…</vt:lpstr>
      <vt:lpstr>Why is innovation important?</vt:lpstr>
      <vt:lpstr>Innovation’s Importance to Business</vt:lpstr>
      <vt:lpstr>Why is Innovating so darn hard?</vt:lpstr>
      <vt:lpstr>Innovating Requires 3 Major Parts</vt:lpstr>
      <vt:lpstr>Need all three components</vt:lpstr>
      <vt:lpstr>Transitioning from Innovation  to Entrepreneurship</vt:lpstr>
      <vt:lpstr>Entrepreneurship Focus</vt:lpstr>
      <vt:lpstr>Building a Business is a Process:  Stochastic, iterative one, but still a process</vt:lpstr>
      <vt:lpstr>PowerPoint Presentation</vt:lpstr>
      <vt:lpstr>Building a Business is a Process::  Stochastic, iterative one, but still a process</vt:lpstr>
      <vt:lpstr>Building a Business is a Process:  Stochastic, iterative one, but still a process</vt:lpstr>
      <vt:lpstr>Building a Business is a Process::  Stochastic, iterative one, but still a process</vt:lpstr>
      <vt:lpstr>Building a Business is a Process::  Stochastic, iterative one, but still a process</vt:lpstr>
      <vt:lpstr>Capability Map:  Foundation of Discovery</vt:lpstr>
      <vt:lpstr>Entrepreneurship Courses</vt:lpstr>
      <vt:lpstr>PowerPoint Presentation</vt:lpstr>
      <vt:lpstr>Questions?</vt:lpstr>
    </vt:vector>
  </TitlesOfParts>
  <Company>University of Michigan Business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faley</dc:creator>
  <cp:lastModifiedBy>Tim Faley</cp:lastModifiedBy>
  <cp:revision>592</cp:revision>
  <cp:lastPrinted>2014-06-09T15:08:47Z</cp:lastPrinted>
  <dcterms:created xsi:type="dcterms:W3CDTF">2003-10-03T23:08:19Z</dcterms:created>
  <dcterms:modified xsi:type="dcterms:W3CDTF">2022-07-30T05:02:16Z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