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14"/>
  </p:notesMasterIdLst>
  <p:handoutMasterIdLst>
    <p:handoutMasterId r:id="rId15"/>
  </p:handoutMasterIdLst>
  <p:sldIdLst>
    <p:sldId id="708" r:id="rId2"/>
    <p:sldId id="828" r:id="rId3"/>
    <p:sldId id="847" r:id="rId4"/>
    <p:sldId id="903" r:id="rId5"/>
    <p:sldId id="829" r:id="rId6"/>
    <p:sldId id="904" r:id="rId7"/>
    <p:sldId id="905" r:id="rId8"/>
    <p:sldId id="830" r:id="rId9"/>
    <p:sldId id="902" r:id="rId10"/>
    <p:sldId id="895" r:id="rId11"/>
    <p:sldId id="832" r:id="rId12"/>
    <p:sldId id="901" r:id="rId13"/>
  </p:sldIdLst>
  <p:sldSz cx="9144000" cy="6858000" type="screen4x3"/>
  <p:notesSz cx="7053263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A6E9"/>
    <a:srgbClr val="3B4445"/>
    <a:srgbClr val="D15B05"/>
    <a:srgbClr val="0C1C8C"/>
    <a:srgbClr val="0094BF"/>
    <a:srgbClr val="0000CC"/>
    <a:srgbClr val="000066"/>
    <a:srgbClr val="BDE9F9"/>
    <a:srgbClr val="E9F3FD"/>
    <a:srgbClr val="8AC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9" autoAdjust="0"/>
    <p:restoredTop sz="94036" autoAdjust="0"/>
  </p:normalViewPr>
  <p:slideViewPr>
    <p:cSldViewPr>
      <p:cViewPr varScale="1">
        <p:scale>
          <a:sx n="57" d="100"/>
          <a:sy n="57" d="100"/>
        </p:scale>
        <p:origin x="1238" y="1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6921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39"/>
    </p:cViewPr>
  </p:sorterViewPr>
  <p:notesViewPr>
    <p:cSldViewPr>
      <p:cViewPr>
        <p:scale>
          <a:sx n="100" d="100"/>
          <a:sy n="100" d="100"/>
        </p:scale>
        <p:origin x="-1992" y="-72"/>
      </p:cViewPr>
      <p:guideLst>
        <p:guide orient="horz" pos="2932"/>
        <p:guide pos="22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566862" y="77896"/>
            <a:ext cx="3841281" cy="619971"/>
          </a:xfrm>
          <a:prstGeom prst="rect">
            <a:avLst/>
          </a:prstGeom>
        </p:spPr>
        <p:txBody>
          <a:bodyPr vert="horz" lIns="93465" tIns="46733" rIns="93465" bIns="46733" rtlCol="0"/>
          <a:lstStyle>
            <a:lvl1pPr algn="ctr" eaLnBrk="0" hangingPunct="0">
              <a:defRPr sz="1100" b="0" dirty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4616" y="8841739"/>
            <a:ext cx="3057053" cy="465773"/>
          </a:xfrm>
          <a:prstGeom prst="rect">
            <a:avLst/>
          </a:prstGeom>
        </p:spPr>
        <p:txBody>
          <a:bodyPr vert="horz" lIns="93465" tIns="46733" rIns="93465" bIns="46733" rtlCol="0" anchor="b"/>
          <a:lstStyle>
            <a:lvl1pPr algn="r" eaLnBrk="0" hangingPunct="0">
              <a:defRPr sz="1000">
                <a:solidFill>
                  <a:schemeClr val="bg1">
                    <a:lumMod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318D4C1-2921-444B-ADEB-D3D047B20D17}" type="slidenum">
              <a:rPr lang="en-US">
                <a:solidFill>
                  <a:srgbClr val="3B444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B4445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0" y="8927580"/>
            <a:ext cx="3056414" cy="381520"/>
          </a:xfrm>
          <a:prstGeom prst="rect">
            <a:avLst/>
          </a:prstGeom>
        </p:spPr>
        <p:txBody>
          <a:bodyPr vert="horz" lIns="92610" tIns="46305" rIns="92610" bIns="46305" rtlCol="0"/>
          <a:lstStyle>
            <a:lvl1pPr algn="r">
              <a:defRPr sz="1200"/>
            </a:lvl1pPr>
          </a:lstStyle>
          <a:p>
            <a:pPr algn="l"/>
            <a:endParaRPr lang="en-US" sz="1000" dirty="0">
              <a:solidFill>
                <a:srgbClr val="3B4445"/>
              </a:solidFill>
            </a:endParaRPr>
          </a:p>
          <a:p>
            <a:pPr algn="l"/>
            <a:fld id="{5DF74CE1-F6C7-496D-9853-D287CAB1C8CE}" type="datetimeFigureOut">
              <a:rPr lang="en-US" sz="1000">
                <a:solidFill>
                  <a:srgbClr val="3B4445"/>
                </a:solidFill>
              </a:rPr>
              <a:pPr algn="l"/>
              <a:t>7/30/2022</a:t>
            </a:fld>
            <a:endParaRPr lang="en-US" sz="1000" dirty="0">
              <a:solidFill>
                <a:srgbClr val="3B44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20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4616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698500"/>
            <a:ext cx="4656137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5966" y="4422461"/>
            <a:ext cx="5641333" cy="41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41739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4616" y="8841739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B5A35EA-E869-42C4-BF75-869844ACA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421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 zli_title_hea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9144000" cy="1462088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399213"/>
            <a:ext cx="1905000" cy="382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919163"/>
          </a:xfrm>
          <a:prstGeom prst="rect">
            <a:avLst/>
          </a:prstGeom>
          <a:solidFill>
            <a:srgbClr val="52A6E9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4DA4826B-A430-4813-BECA-CB78FB8C6A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214313"/>
            <a:ext cx="1949450" cy="58054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14313"/>
            <a:ext cx="5699125" cy="58054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7B8523E8-F80F-48D0-AB06-EC8D46C857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76200"/>
            <a:ext cx="7793037" cy="7000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143000"/>
            <a:ext cx="77724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482E6DC-B7DB-4401-A1C3-CB4CB9970F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280" y="109537"/>
            <a:ext cx="8163719" cy="7000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4876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800" b="1" cap="all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B444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5B1D3E2-BFC2-4E38-A138-8743C1EAB7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184422-105F-4206-827B-C9F8C0FAD2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162"/>
            <a:ext cx="8001000" cy="8080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3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16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63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16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2CDD67-DA31-42AD-B6D5-87A3F5C4B1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793037" cy="7000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1087"/>
            <a:ext cx="3008313" cy="101076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81087"/>
            <a:ext cx="5111750" cy="5091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43137"/>
            <a:ext cx="3008313" cy="40803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D08F4CDE-61AD-4C07-A804-E4D89EE20B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7B40F9D-D132-4795-84E0-4BAB53DCC7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1430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-1"/>
            <a:ext cx="9144000" cy="919163"/>
          </a:xfrm>
          <a:prstGeom prst="rect">
            <a:avLst/>
          </a:prstGeom>
          <a:solidFill>
            <a:srgbClr val="52A6E9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80281" y="109537"/>
            <a:ext cx="7183438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162800" y="6409150"/>
            <a:ext cx="1905000" cy="38258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3"/>
            <a:ext cx="914402" cy="919163"/>
          </a:xfrm>
          <a:prstGeom prst="rect">
            <a:avLst/>
          </a:prstGeom>
        </p:spPr>
      </p:pic>
      <p:sp>
        <p:nvSpPr>
          <p:cNvPr id="13" name="TextBox 11"/>
          <p:cNvSpPr txBox="1">
            <a:spLocks noChangeArrowheads="1"/>
          </p:cNvSpPr>
          <p:nvPr userDrawn="1"/>
        </p:nvSpPr>
        <p:spPr bwMode="auto">
          <a:xfrm>
            <a:off x="76200" y="6461944"/>
            <a:ext cx="26195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1200" dirty="0">
                <a:solidFill>
                  <a:srgbClr val="3B4445"/>
                </a:solidFill>
              </a:rPr>
              <a:t>Copyright © 2022 by Timothy L. Faley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8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2A6E9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2A6E9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hyperlink" Target="mailto:Tfaley@UVI.edu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5.png"/><Relationship Id="rId4" Type="http://schemas.openxmlformats.org/officeDocument/2006/relationships/hyperlink" Target="mailto:Tfaley@UVI.edu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hyperlink" Target="https://www.entrepreneurialarch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hyperlink" Target="https://www.entrepreneurialarch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hyperlink" Target="https://www.entrepreneurialarch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2286000"/>
          </a:xfrm>
          <a:prstGeom prst="rect">
            <a:avLst/>
          </a:prstGeom>
          <a:gradFill flip="none" rotWithShape="1">
            <a:gsLst>
              <a:gs pos="57000">
                <a:srgbClr val="52A6E9"/>
              </a:gs>
              <a:gs pos="99000">
                <a:srgbClr val="3B4445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2286000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4600" y="173504"/>
            <a:ext cx="6096092" cy="169277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029" sz="4000" b="1" dirty="0">
                <a:ln w="50800"/>
                <a:solidFill>
                  <a:srgbClr val="3B4445"/>
                </a:solidFill>
              </a:rPr>
              <a:t>ENT 205</a:t>
            </a:r>
          </a:p>
          <a:p>
            <a:r>
              <a:rPr lang="en-029" sz="3200" b="1" dirty="0">
                <a:ln w="50800"/>
                <a:solidFill>
                  <a:srgbClr val="3B4445"/>
                </a:solidFill>
              </a:rPr>
              <a:t>Introduction to </a:t>
            </a:r>
          </a:p>
          <a:p>
            <a:r>
              <a:rPr lang="en-029" sz="3200" b="1" dirty="0">
                <a:ln w="50800"/>
                <a:solidFill>
                  <a:srgbClr val="3B4445"/>
                </a:solidFill>
              </a:rPr>
              <a:t>Innovation and Entrepreneurship</a:t>
            </a:r>
          </a:p>
        </p:txBody>
      </p:sp>
      <p:sp>
        <p:nvSpPr>
          <p:cNvPr id="9" name="Subtitle 5"/>
          <p:cNvSpPr txBox="1">
            <a:spLocks/>
          </p:cNvSpPr>
          <p:nvPr/>
        </p:nvSpPr>
        <p:spPr bwMode="auto">
          <a:xfrm>
            <a:off x="0" y="39624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3B4445"/>
                </a:solidFill>
              </a:rPr>
              <a:t>Dr. Tim Faley</a:t>
            </a:r>
          </a:p>
          <a:p>
            <a:pPr marL="0" indent="0" algn="ctr">
              <a:buNone/>
            </a:pPr>
            <a:r>
              <a:rPr lang="en-029" sz="1800" dirty="0" err="1">
                <a:solidFill>
                  <a:srgbClr val="3B4445"/>
                </a:solidFill>
              </a:rPr>
              <a:t>Kiril</a:t>
            </a:r>
            <a:r>
              <a:rPr lang="en-029" sz="1800" dirty="0">
                <a:solidFill>
                  <a:srgbClr val="3B4445"/>
                </a:solidFill>
              </a:rPr>
              <a:t> </a:t>
            </a:r>
            <a:r>
              <a:rPr lang="en-029" sz="1800" dirty="0" err="1">
                <a:solidFill>
                  <a:srgbClr val="3B4445"/>
                </a:solidFill>
              </a:rPr>
              <a:t>Sokoloff</a:t>
            </a:r>
            <a:r>
              <a:rPr lang="en-029" sz="1800" dirty="0">
                <a:solidFill>
                  <a:srgbClr val="3B4445"/>
                </a:solidFill>
              </a:rPr>
              <a:t> Distinguished Professor of Entrepreneurship</a:t>
            </a:r>
            <a:endParaRPr lang="en-US" sz="1800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800" dirty="0">
                <a:solidFill>
                  <a:srgbClr val="3B4445"/>
                </a:solidFill>
              </a:rPr>
              <a:t>Special Assistant to the President for Entrepreneurial Initiatives</a:t>
            </a:r>
            <a:endParaRPr lang="en-US" sz="1800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800" b="1" dirty="0">
                <a:solidFill>
                  <a:srgbClr val="3B4445"/>
                </a:solidFill>
              </a:rPr>
              <a:t>University of the Virgin Islands</a:t>
            </a:r>
          </a:p>
          <a:p>
            <a:pPr marL="0" indent="0" algn="ctr">
              <a:buNone/>
            </a:pPr>
            <a:r>
              <a:rPr lang="en-029" sz="1800" b="1" dirty="0">
                <a:solidFill>
                  <a:srgbClr val="3B4445"/>
                </a:solidFill>
                <a:hlinkClick r:id="rId5"/>
              </a:rPr>
              <a:t>Tfaley@UVI.edu</a:t>
            </a:r>
            <a:endParaRPr lang="en-029" sz="1800" b="1" dirty="0">
              <a:solidFill>
                <a:srgbClr val="3B4445"/>
              </a:solidFill>
            </a:endParaRPr>
          </a:p>
        </p:txBody>
      </p:sp>
      <p:sp>
        <p:nvSpPr>
          <p:cNvPr id="11" name="Title 4"/>
          <p:cNvSpPr txBox="1">
            <a:spLocks/>
          </p:cNvSpPr>
          <p:nvPr/>
        </p:nvSpPr>
        <p:spPr bwMode="auto">
          <a:xfrm>
            <a:off x="0" y="2576512"/>
            <a:ext cx="91440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B444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kern="0" dirty="0"/>
              <a:t>Course Introduction</a:t>
            </a:r>
          </a:p>
          <a:p>
            <a:pPr algn="ctr"/>
            <a:r>
              <a:rPr lang="en-US" sz="2800" kern="0" dirty="0"/>
              <a:t>Part A:  Course Structure and Grading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2C110F-4A2C-4247-95C7-BBC72C2542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883639"/>
            <a:ext cx="1371600" cy="1974361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0CCC1CB9-1AC3-419D-90B3-78ED2C0632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00801" y="6324600"/>
            <a:ext cx="1371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1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54"/>
    </mc:Choice>
    <mc:Fallback xmlns="">
      <p:transition spd="slow" advTm="26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 is important!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90600"/>
            <a:ext cx="7772400" cy="5605463"/>
          </a:xfrm>
        </p:spPr>
        <p:txBody>
          <a:bodyPr/>
          <a:lstStyle/>
          <a:p>
            <a:r>
              <a:rPr lang="en-US" sz="2400" dirty="0"/>
              <a:t>Plan is to follow the syllabus VERY closely</a:t>
            </a:r>
          </a:p>
          <a:p>
            <a:endParaRPr lang="en-US" sz="2400" dirty="0"/>
          </a:p>
          <a:p>
            <a:r>
              <a:rPr lang="en-US" sz="2400" dirty="0"/>
              <a:t>Check the syllabus for due dates (and especially “drop dead” dates of quizzes </a:t>
            </a:r>
          </a:p>
          <a:p>
            <a:endParaRPr lang="en-US" sz="2400" dirty="0"/>
          </a:p>
          <a:p>
            <a:r>
              <a:rPr lang="en-US" sz="2400" dirty="0"/>
              <a:t>Check syllabus for lecture slide timing</a:t>
            </a:r>
          </a:p>
          <a:p>
            <a:pPr lvl="1"/>
            <a:r>
              <a:rPr lang="en-US" sz="2000" dirty="0"/>
              <a:t>Slides will be posted way ahead of time </a:t>
            </a:r>
          </a:p>
          <a:p>
            <a:pPr lvl="1"/>
            <a:r>
              <a:rPr lang="en-US" sz="2000" dirty="0"/>
              <a:t>Try to stay up, falling behind can be dangerous to your grade!</a:t>
            </a:r>
          </a:p>
          <a:p>
            <a:pPr lvl="1"/>
            <a:endParaRPr lang="en-US" dirty="0"/>
          </a:p>
          <a:p>
            <a:r>
              <a:rPr lang="en-US" sz="2400" dirty="0"/>
              <a:t>Any date changes (from the syllabus) will be made on </a:t>
            </a:r>
            <a:r>
              <a:rPr lang="en-US" sz="2400" dirty="0" err="1"/>
              <a:t>BlackBoard</a:t>
            </a:r>
            <a:r>
              <a:rPr lang="en-US" sz="2400" dirty="0"/>
              <a:t> Announcements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A4CE5AB6-0438-4B5E-B5D9-17F272BE2E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00800"/>
            <a:ext cx="1524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9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28"/>
    </mc:Choice>
    <mc:Fallback xmlns="">
      <p:transition spd="slow" advTm="89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Hours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8108950" cy="4876800"/>
          </a:xfrm>
        </p:spPr>
        <p:txBody>
          <a:bodyPr/>
          <a:lstStyle/>
          <a:p>
            <a:r>
              <a:rPr lang="en-US" b="1" dirty="0"/>
              <a:t>Office Hours</a:t>
            </a:r>
          </a:p>
          <a:p>
            <a:pPr lvl="1"/>
            <a:r>
              <a:rPr lang="en-US" b="1" dirty="0"/>
              <a:t>And by appointment</a:t>
            </a:r>
            <a:r>
              <a:rPr lang="en-US" dirty="0"/>
              <a:t>:  In–person or via phone or skype or zoom. ALWAYS e-mail (</a:t>
            </a:r>
            <a:r>
              <a:rPr lang="en-US" dirty="0">
                <a:hlinkClick r:id="rId4"/>
              </a:rPr>
              <a:t>Tfaley@UVI.edu</a:t>
            </a:r>
            <a:r>
              <a:rPr lang="en-US" dirty="0"/>
              <a:t>) to set up an appointment</a:t>
            </a:r>
          </a:p>
          <a:p>
            <a:pPr lvl="2"/>
            <a:r>
              <a:rPr lang="en-US" dirty="0"/>
              <a:t>Include </a:t>
            </a:r>
            <a:r>
              <a:rPr lang="en-US" b="1" dirty="0"/>
              <a:t>ENT 205 </a:t>
            </a:r>
            <a:r>
              <a:rPr lang="en-US" dirty="0"/>
              <a:t>in the subject line of the e-mail</a:t>
            </a:r>
          </a:p>
          <a:p>
            <a:r>
              <a:rPr lang="en-US" b="1" dirty="0"/>
              <a:t>Office:  </a:t>
            </a:r>
            <a:r>
              <a:rPr lang="en-US" dirty="0" err="1"/>
              <a:t>Wont’t</a:t>
            </a:r>
            <a:r>
              <a:rPr lang="en-US" dirty="0"/>
              <a:t> be there due to pandemic</a:t>
            </a:r>
          </a:p>
          <a:p>
            <a:r>
              <a:rPr lang="en-US" b="1" dirty="0"/>
              <a:t>Phone:</a:t>
            </a:r>
            <a:r>
              <a:rPr lang="en-US" dirty="0"/>
              <a:t>  Rarely check voice-mail</a:t>
            </a:r>
          </a:p>
          <a:p>
            <a:r>
              <a:rPr lang="en-US" b="1" dirty="0"/>
              <a:t> tfaley@uvi.edu</a:t>
            </a:r>
          </a:p>
          <a:p>
            <a:pPr lvl="1"/>
            <a:r>
              <a:rPr lang="en-US" dirty="0"/>
              <a:t>I check e-mail frequently!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4215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D6F8EAF-F09C-4ABC-A386-EB508159BD2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Left Arrow 4">
            <a:extLst>
              <a:ext uri="{FF2B5EF4-FFF2-40B4-BE49-F238E27FC236}">
                <a16:creationId xmlns:a16="http://schemas.microsoft.com/office/drawing/2014/main" id="{A462C348-BE45-4145-8580-147BE5EC95D5}"/>
              </a:ext>
            </a:extLst>
          </p:cNvPr>
          <p:cNvSpPr/>
          <p:nvPr/>
        </p:nvSpPr>
        <p:spPr bwMode="auto">
          <a:xfrm>
            <a:off x="3886200" y="4276755"/>
            <a:ext cx="1676400" cy="38100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C7B279-58EB-46D1-B916-4C8DF2CF56F7}"/>
              </a:ext>
            </a:extLst>
          </p:cNvPr>
          <p:cNvSpPr txBox="1"/>
          <p:nvPr/>
        </p:nvSpPr>
        <p:spPr>
          <a:xfrm>
            <a:off x="5682200" y="4267200"/>
            <a:ext cx="1861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Try this FIRST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0A8DF78E-6DE5-447E-BB68-E6430F8F3F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353174"/>
            <a:ext cx="160020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5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44"/>
    </mc:Choice>
    <mc:Fallback xmlns="">
      <p:transition spd="slow" advTm="92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Slide Deck…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143000"/>
            <a:ext cx="5257800" cy="4876800"/>
          </a:xfrm>
        </p:spPr>
        <p:txBody>
          <a:bodyPr/>
          <a:lstStyle/>
          <a:p>
            <a:r>
              <a:rPr lang="en-US" dirty="0"/>
              <a:t>00B_ENT205_Course Intro</a:t>
            </a:r>
          </a:p>
          <a:p>
            <a:endParaRPr lang="en-US" dirty="0"/>
          </a:p>
          <a:p>
            <a:r>
              <a:rPr lang="en-US" dirty="0"/>
              <a:t>Will introduce course content</a:t>
            </a:r>
          </a:p>
          <a:p>
            <a:endParaRPr lang="en-US" dirty="0"/>
          </a:p>
          <a:p>
            <a:r>
              <a:rPr lang="en-US" dirty="0"/>
              <a:t>Questions?</a:t>
            </a:r>
          </a:p>
          <a:p>
            <a:pPr lvl="1"/>
            <a:r>
              <a:rPr lang="en-US" dirty="0"/>
              <a:t>E-mail them to me. If it is a general question I’ll provide the answer to the entire course via a Blackboard “announcement”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5122" name="Picture 2" descr="C:\Users\900084062\AppData\Local\Microsoft\Windows\Temporary Internet Files\Content.IE5\4H4LWR5A\pic-of-a-question-mark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5333" r="13565" b="11834"/>
          <a:stretch/>
        </p:blipFill>
        <p:spPr bwMode="auto">
          <a:xfrm>
            <a:off x="6324600" y="1524000"/>
            <a:ext cx="2514600" cy="360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525A7AA4-2847-47BD-8096-16F8DA65AA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00800"/>
            <a:ext cx="1600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0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84"/>
    </mc:Choice>
    <mc:Fallback xmlns="">
      <p:transition spd="slow" advTm="73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90600"/>
            <a:ext cx="8077200" cy="4876800"/>
          </a:xfrm>
        </p:spPr>
        <p:txBody>
          <a:bodyPr/>
          <a:lstStyle/>
          <a:p>
            <a:r>
              <a:rPr lang="en-US" dirty="0"/>
              <a:t>Textbook:</a:t>
            </a:r>
          </a:p>
          <a:p>
            <a:pPr lvl="1"/>
            <a:r>
              <a:rPr lang="en-US" i="1" dirty="0"/>
              <a:t>The Entrepreneurial Arch: A Strategic Framework for Discovering, Developing and Renewing Firms,</a:t>
            </a:r>
          </a:p>
          <a:p>
            <a:pPr lvl="2"/>
            <a:r>
              <a:rPr lang="en-US" i="1" dirty="0"/>
              <a:t>Published by Cambridge University Press, 2015</a:t>
            </a:r>
          </a:p>
          <a:p>
            <a:pPr lvl="2"/>
            <a:r>
              <a:rPr lang="en-US" i="1" dirty="0"/>
              <a:t>Author:  Timothy L. Faley (me)</a:t>
            </a:r>
          </a:p>
          <a:p>
            <a:pPr lvl="2"/>
            <a:r>
              <a:rPr lang="en-US" i="1" dirty="0"/>
              <a:t>Available at Amazon.com: Kindle version, paperback, or hardcover</a:t>
            </a:r>
          </a:p>
          <a:p>
            <a:pPr lvl="2"/>
            <a:r>
              <a:rPr lang="en-US" i="1" dirty="0"/>
              <a:t>www.amazon.com/author/timfaley</a:t>
            </a:r>
            <a:endParaRPr lang="en-US" dirty="0"/>
          </a:p>
          <a:p>
            <a:r>
              <a:rPr lang="en-US" dirty="0"/>
              <a:t>Additional Reading Material</a:t>
            </a:r>
          </a:p>
          <a:p>
            <a:pPr lvl="1"/>
            <a:r>
              <a:rPr lang="en-US" dirty="0"/>
              <a:t>Supplemental material will be posted on Blackboard</a:t>
            </a:r>
          </a:p>
          <a:p>
            <a:pPr lvl="2"/>
            <a:r>
              <a:rPr lang="en-US" dirty="0"/>
              <a:t>Under “Contents” tab in “Readings” folder (see next slide)</a:t>
            </a:r>
          </a:p>
          <a:p>
            <a:pPr lvl="3"/>
            <a:r>
              <a:rPr lang="en-US" dirty="0"/>
              <a:t>Readings</a:t>
            </a:r>
          </a:p>
          <a:p>
            <a:pPr lvl="3"/>
            <a:r>
              <a:rPr lang="en-US" dirty="0"/>
              <a:t>Articles, Book chapters, Blogs, Cases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1A3F0B94-791B-415F-B5FE-47641BDE04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00800"/>
            <a:ext cx="1752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7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79"/>
    </mc:Choice>
    <mc:Fallback xmlns="">
      <p:transition spd="slow" advTm="93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4A2E4C-2574-463A-B9E0-E40EDBBE88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225" r="1666"/>
          <a:stretch/>
        </p:blipFill>
        <p:spPr>
          <a:xfrm>
            <a:off x="152400" y="990600"/>
            <a:ext cx="8638988" cy="37338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953620-3113-D0A1-EFCB-B3976F9FD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03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05"/>
    </mc:Choice>
    <mc:Fallback>
      <p:transition spd="slow" advTm="87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3B616-5CF2-6E85-667B-84B7B614D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EntrepreneurialArch.com 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52064-BB1E-339E-937C-614A2E585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https://www.entrepreneurialarch.com/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A84C0-6ECD-CA23-8DB0-0072141F28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DCF902-F8E6-D717-F528-B7DC0366A4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040" r="1774"/>
          <a:stretch/>
        </p:blipFill>
        <p:spPr>
          <a:xfrm>
            <a:off x="499782" y="2041712"/>
            <a:ext cx="7940391" cy="364863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6290EBB-7956-F811-B283-72D1F1CAF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9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52"/>
    </mc:Choice>
    <mc:Fallback>
      <p:transition spd="slow" advTm="39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Format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90600"/>
            <a:ext cx="8153400" cy="4876800"/>
          </a:xfrm>
        </p:spPr>
        <p:txBody>
          <a:bodyPr/>
          <a:lstStyle/>
          <a:p>
            <a:r>
              <a:rPr lang="en-US" dirty="0"/>
              <a:t>Lectures and discussions</a:t>
            </a:r>
          </a:p>
          <a:p>
            <a:pPr lvl="1"/>
            <a:r>
              <a:rPr lang="en-US" dirty="0"/>
              <a:t>Lectures re-inforce content from readings</a:t>
            </a:r>
          </a:p>
          <a:p>
            <a:pPr lvl="2"/>
            <a:r>
              <a:rPr lang="en-US" dirty="0"/>
              <a:t>Two sets of lecture slides will be available</a:t>
            </a:r>
          </a:p>
          <a:p>
            <a:pPr lvl="3"/>
            <a:r>
              <a:rPr lang="en-US" dirty="0"/>
              <a:t>The ones on the Blackboard site will have NO Voiceover</a:t>
            </a:r>
          </a:p>
          <a:p>
            <a:pPr lvl="4"/>
            <a:r>
              <a:rPr lang="en-US" dirty="0"/>
              <a:t>This is a small file that you can flip through quickly</a:t>
            </a:r>
          </a:p>
          <a:p>
            <a:pPr lvl="3"/>
            <a:r>
              <a:rPr lang="en-US" dirty="0"/>
              <a:t>The ones on </a:t>
            </a:r>
            <a:r>
              <a:rPr lang="en-US" dirty="0">
                <a:hlinkClick r:id="rId4"/>
              </a:rPr>
              <a:t>https://www.entrepreneurialarch.com/</a:t>
            </a:r>
            <a:r>
              <a:rPr lang="en-US" dirty="0"/>
              <a:t> will be </a:t>
            </a:r>
            <a:r>
              <a:rPr lang="en-US" u="sng" dirty="0"/>
              <a:t>with</a:t>
            </a:r>
            <a:r>
              <a:rPr lang="en-US" dirty="0"/>
              <a:t> Voice-over (so you can hear me talk through the slide)</a:t>
            </a:r>
          </a:p>
          <a:p>
            <a:pPr lvl="4"/>
            <a:r>
              <a:rPr lang="en-US" dirty="0"/>
              <a:t>Will likely need to download these slides, then open them</a:t>
            </a:r>
          </a:p>
          <a:p>
            <a:pPr lvl="5"/>
            <a:r>
              <a:rPr lang="en-US" dirty="0"/>
              <a:t>They are not on the Blackboard site as the University is requiring all instructors to limit the size of their courses on Blackboard and these voice-over slide decks are quite large</a:t>
            </a:r>
          </a:p>
          <a:p>
            <a:pPr lvl="4"/>
            <a:r>
              <a:rPr lang="en-US" dirty="0"/>
              <a:t>Document posted in “Lecture Slide” folder that instructs you on how to listen to “voice-over” slides</a:t>
            </a:r>
          </a:p>
          <a:p>
            <a:pPr lvl="3"/>
            <a:r>
              <a:rPr lang="en-US" b="1" dirty="0"/>
              <a:t>You MUST download and listen to the voice-over slides</a:t>
            </a:r>
            <a:r>
              <a:rPr lang="en-US" dirty="0"/>
              <a:t> or you will miss critical content of the course (and not do well on your quizzes and exams!)</a:t>
            </a:r>
          </a:p>
          <a:p>
            <a:pPr lvl="3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08F22D4-F9DB-971E-8DB4-6EDDDC776E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0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056"/>
    </mc:Choice>
    <mc:Fallback>
      <p:transition spd="slow" advTm="84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4B458-5CF3-5F2F-2C4B-4010AEA43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Voice-over Lecture Slide 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F7AA7-FB77-4838-17A8-04C1D35F1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Scroll down towards the bottom of the page on https://www.entrepreneurialarch.com/ </a:t>
            </a:r>
          </a:p>
          <a:p>
            <a:r>
              <a:rPr lang="en-US" dirty="0"/>
              <a:t>Section Called “ENT 205 Students”</a:t>
            </a:r>
          </a:p>
          <a:p>
            <a:pPr lvl="1"/>
            <a:r>
              <a:rPr lang="en-US" dirty="0"/>
              <a:t>List of voice-over lecture slides</a:t>
            </a:r>
          </a:p>
          <a:p>
            <a:pPr lvl="1"/>
            <a:r>
              <a:rPr lang="en-US" dirty="0"/>
              <a:t>Click on any of the links provided to download the slide deck</a:t>
            </a:r>
          </a:p>
          <a:p>
            <a:pPr lvl="2"/>
            <a:r>
              <a:rPr lang="en-US" dirty="0"/>
              <a:t>See graphic on the next slide</a:t>
            </a:r>
          </a:p>
          <a:p>
            <a:pPr lvl="1"/>
            <a:r>
              <a:rPr lang="en-US" dirty="0"/>
              <a:t>Once it is downloaded, open it and listen to them by initiating “slideshow” in PowerPoint</a:t>
            </a:r>
          </a:p>
          <a:p>
            <a:pPr lvl="2"/>
            <a:r>
              <a:rPr lang="en-US" dirty="0"/>
              <a:t>See document “How to listen to Voice-over PowerPoint Deck Slides”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4330E-6C9E-352B-23E1-91CBF2C3E5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0246FBC-D74F-4DA9-2FBD-9C3B300F8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03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49"/>
    </mc:Choice>
    <mc:Fallback>
      <p:transition spd="slow" advTm="41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4E597-E95C-5F26-58F0-CBA1F3759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Slides (Voice-over)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38915-483A-1146-BBCE-1E5BA700D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824" y="914400"/>
            <a:ext cx="7772400" cy="4876800"/>
          </a:xfrm>
        </p:spPr>
        <p:txBody>
          <a:bodyPr/>
          <a:lstStyle/>
          <a:p>
            <a:r>
              <a:rPr lang="en-US" sz="2400" dirty="0">
                <a:hlinkClick r:id="rId4"/>
              </a:rPr>
              <a:t>https://www.entrepreneurialarch.com/</a:t>
            </a:r>
            <a:endParaRPr lang="en-US" sz="2400" dirty="0"/>
          </a:p>
          <a:p>
            <a:pPr lvl="1"/>
            <a:r>
              <a:rPr lang="en-US" sz="2000" dirty="0"/>
              <a:t>Scroll down until you see, then click on any lecture slide deck to download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C7518-D84F-92D7-9250-44A56B699A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2148E2-8308-84F3-E2EF-7DB8CB5FEE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7" t="23151" r="24167" b="7850"/>
          <a:stretch/>
        </p:blipFill>
        <p:spPr>
          <a:xfrm>
            <a:off x="1146362" y="2209800"/>
            <a:ext cx="6851276" cy="386063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5E03806-5EA7-A403-641E-00B32A9F51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10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92"/>
    </mc:Choice>
    <mc:Fallback>
      <p:transition spd="slow" advTm="39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14400"/>
            <a:ext cx="7772400" cy="4876800"/>
          </a:xfrm>
        </p:spPr>
        <p:txBody>
          <a:bodyPr/>
          <a:lstStyle/>
          <a:p>
            <a:r>
              <a:rPr lang="en-US" sz="2400" dirty="0"/>
              <a:t>Quizzes &amp; Assignments (35% of your grade)</a:t>
            </a:r>
          </a:p>
          <a:p>
            <a:pPr lvl="2"/>
            <a:r>
              <a:rPr lang="en-US" sz="1400" dirty="0"/>
              <a:t>Six Graded Quizzes (T/F, Multiple-choice questions)</a:t>
            </a:r>
          </a:p>
          <a:p>
            <a:pPr lvl="2"/>
            <a:r>
              <a:rPr lang="en-US" sz="1400" dirty="0"/>
              <a:t>Based on readings</a:t>
            </a:r>
          </a:p>
          <a:p>
            <a:pPr lvl="2"/>
            <a:r>
              <a:rPr lang="en-US" sz="1400" dirty="0"/>
              <a:t>Can take TWICE before “drop dead date” (highest grade will count)</a:t>
            </a:r>
          </a:p>
          <a:p>
            <a:pPr lvl="2"/>
            <a:r>
              <a:rPr lang="en-US" sz="1400" dirty="0"/>
              <a:t>Syllabus contains a “goal” time to take the quizzes</a:t>
            </a:r>
          </a:p>
          <a:p>
            <a:pPr lvl="3"/>
            <a:r>
              <a:rPr lang="en-US" sz="1400" dirty="0"/>
              <a:t>This will keep you from falling behind (This is the “due date”)</a:t>
            </a:r>
          </a:p>
          <a:p>
            <a:pPr lvl="2"/>
            <a:r>
              <a:rPr lang="en-US" sz="1400" dirty="0"/>
              <a:t>If you fail complete the quiz  by the “final deadline,” (“drop dead date”) then you will receive a ZERO for the quiz (Note dates on syllabus and Assignment Schedule)</a:t>
            </a:r>
          </a:p>
          <a:p>
            <a:pPr lvl="1"/>
            <a:r>
              <a:rPr lang="en-US" sz="1800" dirty="0"/>
              <a:t>Two written assignments</a:t>
            </a:r>
          </a:p>
          <a:p>
            <a:pPr lvl="2"/>
            <a:r>
              <a:rPr lang="en-US" sz="1400" dirty="0"/>
              <a:t>Test your ability to </a:t>
            </a:r>
            <a:r>
              <a:rPr lang="en-US" sz="1400" b="1" i="1" dirty="0"/>
              <a:t>apply</a:t>
            </a:r>
            <a:r>
              <a:rPr lang="en-US" sz="1400" dirty="0"/>
              <a:t> the course material</a:t>
            </a:r>
          </a:p>
          <a:p>
            <a:pPr lvl="2"/>
            <a:r>
              <a:rPr lang="en-US" sz="1400" dirty="0"/>
              <a:t>No “do-overs” – feedback is part of learning process (use the provided feedback to improve future work)</a:t>
            </a:r>
          </a:p>
          <a:p>
            <a:pPr lvl="1"/>
            <a:r>
              <a:rPr lang="en-US" sz="1800" dirty="0"/>
              <a:t>Lowest quiz/assignment grade of the 8 will be dropped</a:t>
            </a:r>
          </a:p>
          <a:p>
            <a:pPr lvl="1"/>
            <a:endParaRPr lang="en-US" sz="900" dirty="0"/>
          </a:p>
          <a:p>
            <a:r>
              <a:rPr lang="en-US" sz="2400" dirty="0"/>
              <a:t>Midterm and Final (30% and 35% respectively)</a:t>
            </a:r>
          </a:p>
          <a:p>
            <a:pPr lvl="1"/>
            <a:r>
              <a:rPr lang="en-US" sz="1800" dirty="0"/>
              <a:t>Midterm – written: case write-up or an experiential project</a:t>
            </a:r>
          </a:p>
          <a:p>
            <a:pPr lvl="1"/>
            <a:r>
              <a:rPr lang="en-US" sz="1800" dirty="0"/>
              <a:t>Final – Combination of quiz-like questions and short-answer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A69DF937-7192-4BD5-9ED8-CB917ABAE1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67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2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241"/>
    </mc:Choice>
    <mc:Fallback xmlns="">
      <p:transition spd="slow" advTm="326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 Summary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7772400" cy="4876800"/>
          </a:xfrm>
        </p:spPr>
        <p:txBody>
          <a:bodyPr/>
          <a:lstStyle/>
          <a:p>
            <a:pPr lvl="2"/>
            <a:endParaRPr lang="en-US" sz="1600" dirty="0"/>
          </a:p>
          <a:p>
            <a:pPr marL="914400" lvl="2" indent="0">
              <a:buNone/>
            </a:pPr>
            <a:r>
              <a:rPr lang="en-US" sz="1800" dirty="0"/>
              <a:t>Total Course is 2000 points</a:t>
            </a:r>
          </a:p>
          <a:p>
            <a:pPr marL="914400" lvl="2" indent="0">
              <a:buNone/>
            </a:pPr>
            <a:r>
              <a:rPr lang="en-US" sz="1800" dirty="0"/>
              <a:t>Best 7 scores of the 8 Quizzes and Assignments:  	700 points possible</a:t>
            </a:r>
          </a:p>
          <a:p>
            <a:pPr marL="914400" lvl="2" indent="0">
              <a:buNone/>
            </a:pPr>
            <a:r>
              <a:rPr lang="en-US" sz="1800" dirty="0"/>
              <a:t>Midterm:  6x your midterm score:		600 points possible</a:t>
            </a:r>
          </a:p>
          <a:p>
            <a:pPr marL="914400" lvl="2" indent="0">
              <a:buNone/>
            </a:pPr>
            <a:r>
              <a:rPr lang="en-US" sz="1800" u="sng" dirty="0"/>
              <a:t>Final exam: 7x your final exam score:		700 points possible</a:t>
            </a:r>
          </a:p>
          <a:p>
            <a:pPr marL="914400" lvl="2" indent="0">
              <a:buNone/>
            </a:pPr>
            <a:r>
              <a:rPr lang="en-US" sz="1800" dirty="0"/>
              <a:t>TOTAL					2000 points possible</a:t>
            </a:r>
          </a:p>
          <a:p>
            <a:pPr marL="914400" lvl="2" indent="0">
              <a:buNone/>
            </a:pPr>
            <a:endParaRPr lang="en-US" sz="1800" dirty="0"/>
          </a:p>
          <a:p>
            <a:pPr marL="914400" lvl="2" indent="0">
              <a:buNone/>
            </a:pPr>
            <a:r>
              <a:rPr lang="en-US" sz="1800" dirty="0"/>
              <a:t>2000 to 1800 points (A to A-)</a:t>
            </a:r>
          </a:p>
          <a:p>
            <a:pPr marL="914400" lvl="2" indent="0">
              <a:buNone/>
            </a:pPr>
            <a:r>
              <a:rPr lang="en-US" sz="1800" dirty="0"/>
              <a:t>1799 to 1600 points (B+ to B-)</a:t>
            </a:r>
          </a:p>
          <a:p>
            <a:pPr marL="914400" lvl="2" indent="0">
              <a:buNone/>
            </a:pPr>
            <a:r>
              <a:rPr lang="en-US" sz="1800" dirty="0"/>
              <a:t>1599 to 1400 points (C+ to C-)</a:t>
            </a:r>
          </a:p>
          <a:p>
            <a:pPr marL="914400" lvl="2" indent="0">
              <a:buNone/>
            </a:pPr>
            <a:r>
              <a:rPr lang="en-US" sz="1800" dirty="0"/>
              <a:t>1399 to 1200 (D)</a:t>
            </a:r>
          </a:p>
          <a:p>
            <a:pPr marL="914400" lvl="2" indent="0">
              <a:buNone/>
            </a:pPr>
            <a:r>
              <a:rPr lang="en-US" sz="1800" dirty="0"/>
              <a:t>Below 1200 (F)</a:t>
            </a:r>
          </a:p>
          <a:p>
            <a:pPr marL="914400" lvl="2" indent="0">
              <a:buNone/>
            </a:pPr>
            <a:endParaRPr lang="en-US" sz="1600" dirty="0"/>
          </a:p>
          <a:p>
            <a:pPr marL="914400" lvl="2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MAKE SURE NOT to count all 8 Quizzes and assignments (Blackboard does, you have to manually subtract out the lowest)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165542A9-CA4F-45A6-931F-0231ADD1A2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752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0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42"/>
    </mc:Choice>
    <mc:Fallback xmlns="">
      <p:transition spd="slow" advTm="98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5676</TotalTime>
  <Words>900</Words>
  <Application>Microsoft Office PowerPoint</Application>
  <PresentationFormat>On-screen Show (4:3)</PresentationFormat>
  <Paragraphs>114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Times New Roman</vt:lpstr>
      <vt:lpstr>Wingdings</vt:lpstr>
      <vt:lpstr>blank</vt:lpstr>
      <vt:lpstr>PowerPoint Presentation</vt:lpstr>
      <vt:lpstr>Course Materials</vt:lpstr>
      <vt:lpstr>PowerPoint Presentation</vt:lpstr>
      <vt:lpstr>EntrepreneurialArch.com Website</vt:lpstr>
      <vt:lpstr>Course Format </vt:lpstr>
      <vt:lpstr>Voice-over Lecture Slide Location</vt:lpstr>
      <vt:lpstr>Lecture Slides (Voice-over)</vt:lpstr>
      <vt:lpstr>Course evaluation</vt:lpstr>
      <vt:lpstr>Grading Summary </vt:lpstr>
      <vt:lpstr>Syllabus is important!</vt:lpstr>
      <vt:lpstr>Office Hours</vt:lpstr>
      <vt:lpstr>Next Slide Deck…</vt:lpstr>
    </vt:vector>
  </TitlesOfParts>
  <Company>University of Michigan Business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faley</dc:creator>
  <cp:lastModifiedBy>Tim Faley</cp:lastModifiedBy>
  <cp:revision>600</cp:revision>
  <cp:lastPrinted>2014-06-09T15:08:47Z</cp:lastPrinted>
  <dcterms:created xsi:type="dcterms:W3CDTF">2003-10-03T23:08:19Z</dcterms:created>
  <dcterms:modified xsi:type="dcterms:W3CDTF">2022-07-30T04:30:00Z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