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0"/>
  </p:notesMasterIdLst>
  <p:handoutMasterIdLst>
    <p:handoutMasterId r:id="rId11"/>
  </p:handoutMasterIdLst>
  <p:sldIdLst>
    <p:sldId id="708" r:id="rId2"/>
    <p:sldId id="1388" r:id="rId3"/>
    <p:sldId id="834" r:id="rId4"/>
    <p:sldId id="835" r:id="rId5"/>
    <p:sldId id="836" r:id="rId6"/>
    <p:sldId id="837" r:id="rId7"/>
    <p:sldId id="813" r:id="rId8"/>
    <p:sldId id="901" r:id="rId9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A6E9"/>
    <a:srgbClr val="3B4445"/>
    <a:srgbClr val="D15B05"/>
    <a:srgbClr val="0C1C8C"/>
    <a:srgbClr val="0094BF"/>
    <a:srgbClr val="0000CC"/>
    <a:srgbClr val="000066"/>
    <a:srgbClr val="BDE9F9"/>
    <a:srgbClr val="E9F3FD"/>
    <a:srgbClr val="8AC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9" autoAdjust="0"/>
    <p:restoredTop sz="94036" autoAdjust="0"/>
  </p:normalViewPr>
  <p:slideViewPr>
    <p:cSldViewPr>
      <p:cViewPr varScale="1">
        <p:scale>
          <a:sx n="57" d="100"/>
          <a:sy n="57" d="100"/>
        </p:scale>
        <p:origin x="1238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6921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2" y="77896"/>
            <a:ext cx="3841281" cy="619971"/>
          </a:xfrm>
          <a:prstGeom prst="rect">
            <a:avLst/>
          </a:prstGeom>
        </p:spPr>
        <p:txBody>
          <a:bodyPr vert="horz" lIns="93465" tIns="46733" rIns="93465" bIns="46733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6" y="8841739"/>
            <a:ext cx="3057053" cy="465773"/>
          </a:xfrm>
          <a:prstGeom prst="rect">
            <a:avLst/>
          </a:prstGeom>
        </p:spPr>
        <p:txBody>
          <a:bodyPr vert="horz" lIns="93465" tIns="46733" rIns="93465" bIns="46733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610" tIns="46305" rIns="92610" bIns="46305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7/29/2022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6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1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6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163719" cy="700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1" y="109537"/>
            <a:ext cx="718343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914402" cy="919163"/>
          </a:xfrm>
          <a:prstGeom prst="rect">
            <a:avLst/>
          </a:prstGeom>
        </p:spPr>
      </p:pic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19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by Timothy L. Faley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hyperlink" Target="mailto:Tfaley@UVI.edu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2286000"/>
          </a:xfrm>
          <a:prstGeom prst="rect">
            <a:avLst/>
          </a:prstGeom>
          <a:gradFill flip="none" rotWithShape="1">
            <a:gsLst>
              <a:gs pos="57000">
                <a:srgbClr val="52A6E9"/>
              </a:gs>
              <a:gs pos="99000">
                <a:srgbClr val="3B4445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2286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173504"/>
            <a:ext cx="6096092" cy="169277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4000" b="1" dirty="0">
                <a:ln w="50800"/>
                <a:solidFill>
                  <a:srgbClr val="3B4445"/>
                </a:solidFill>
              </a:rPr>
              <a:t>ENT 205</a:t>
            </a:r>
          </a:p>
          <a:p>
            <a:r>
              <a:rPr lang="en-029" sz="3200" b="1" dirty="0">
                <a:ln w="50800"/>
                <a:solidFill>
                  <a:srgbClr val="3B4445"/>
                </a:solidFill>
              </a:rPr>
              <a:t>Introduction to </a:t>
            </a:r>
          </a:p>
          <a:p>
            <a:r>
              <a:rPr lang="en-029" sz="3200" b="1" dirty="0">
                <a:ln w="50800"/>
                <a:solidFill>
                  <a:srgbClr val="3B4445"/>
                </a:solidFill>
              </a:rPr>
              <a:t>Innovation and Entrepreneurship</a:t>
            </a:r>
          </a:p>
        </p:txBody>
      </p:sp>
      <p:sp>
        <p:nvSpPr>
          <p:cNvPr id="9" name="Subtitle 5"/>
          <p:cNvSpPr txBox="1">
            <a:spLocks/>
          </p:cNvSpPr>
          <p:nvPr/>
        </p:nvSpPr>
        <p:spPr bwMode="auto">
          <a:xfrm>
            <a:off x="0" y="39624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800" dirty="0" err="1">
                <a:solidFill>
                  <a:srgbClr val="3B4445"/>
                </a:solidFill>
              </a:rPr>
              <a:t>Kiril</a:t>
            </a:r>
            <a:r>
              <a:rPr lang="en-029" sz="1800" dirty="0">
                <a:solidFill>
                  <a:srgbClr val="3B4445"/>
                </a:solidFill>
              </a:rPr>
              <a:t> </a:t>
            </a:r>
            <a:r>
              <a:rPr lang="en-029" sz="1800" dirty="0" err="1">
                <a:solidFill>
                  <a:srgbClr val="3B4445"/>
                </a:solidFill>
              </a:rPr>
              <a:t>Sokoloff</a:t>
            </a:r>
            <a:r>
              <a:rPr lang="en-029" sz="1800" dirty="0">
                <a:solidFill>
                  <a:srgbClr val="3B4445"/>
                </a:solidFill>
              </a:rPr>
              <a:t> Distinguished Professor of Entrepreneurship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  <a:hlinkClick r:id="rId5"/>
              </a:rPr>
              <a:t>Tfaley@UVI.edu</a:t>
            </a:r>
            <a:endParaRPr lang="en-029" sz="1800" b="1" dirty="0">
              <a:solidFill>
                <a:srgbClr val="3B4445"/>
              </a:solidFill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0" y="2576512"/>
            <a:ext cx="91440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kern="0" dirty="0"/>
              <a:t>Your Instructor: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3639"/>
            <a:ext cx="1371600" cy="1974361"/>
          </a:xfrm>
          <a:prstGeom prst="rect">
            <a:avLst/>
          </a:prstGeom>
        </p:spPr>
      </p:pic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B0375A57-B493-442B-BF4A-416CEE5A9B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2200" y="6400800"/>
            <a:ext cx="160020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3"/>
    </mc:Choice>
    <mc:Fallback xmlns="">
      <p:transition spd="slow" advTm="23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About me..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990600"/>
            <a:ext cx="5943601" cy="4876800"/>
          </a:xfrm>
        </p:spPr>
        <p:txBody>
          <a:bodyPr/>
          <a:lstStyle/>
          <a:p>
            <a:r>
              <a:rPr lang="en-US" sz="2400" dirty="0"/>
              <a:t>Consultant, author, financier, scientist, entrepreneur, researcher, and educator</a:t>
            </a:r>
          </a:p>
          <a:p>
            <a:pPr lvl="1"/>
            <a:r>
              <a:rPr lang="en-029" sz="2000" dirty="0"/>
              <a:t>Published in Journals, Magazines, Newspapers, Books</a:t>
            </a:r>
          </a:p>
          <a:p>
            <a:pPr lvl="1"/>
            <a:r>
              <a:rPr lang="en-029" sz="2000" dirty="0"/>
              <a:t>Focused </a:t>
            </a:r>
            <a:r>
              <a:rPr lang="en-US" sz="2000" dirty="0"/>
              <a:t>on accelerating the creation and development of new products, processes, businesses and economies. </a:t>
            </a:r>
            <a:endParaRPr lang="en-029" sz="2000" dirty="0"/>
          </a:p>
          <a:p>
            <a:r>
              <a:rPr lang="en-029" sz="2400" dirty="0"/>
              <a:t>Half my career in industry, half in academia</a:t>
            </a:r>
          </a:p>
          <a:p>
            <a:pPr lvl="1"/>
            <a:r>
              <a:rPr lang="en-029" sz="2000" dirty="0"/>
              <a:t>Research</a:t>
            </a:r>
            <a:r>
              <a:rPr lang="en-US" sz="2000" dirty="0"/>
              <a:t>, new business development, technology licensing, and corporate venture capital</a:t>
            </a:r>
            <a:r>
              <a:rPr lang="en-029" sz="2000" dirty="0"/>
              <a:t>; associated with over 30 ventures</a:t>
            </a:r>
          </a:p>
          <a:p>
            <a:pPr lvl="1"/>
            <a:r>
              <a:rPr lang="en-029" sz="2000" dirty="0"/>
              <a:t>15-years at Univ. Michigan</a:t>
            </a:r>
          </a:p>
          <a:p>
            <a:pPr lvl="2"/>
            <a:r>
              <a:rPr lang="en-029" sz="1800" dirty="0"/>
              <a:t>Created #1 Graduate Program in Entrepreneurship in the Nation (Princeton Review, 2013)</a:t>
            </a:r>
          </a:p>
          <a:p>
            <a:pPr lvl="1"/>
            <a:r>
              <a:rPr lang="en-029" sz="2200" dirty="0"/>
              <a:t>AY22-23 will be my 10</a:t>
            </a:r>
            <a:r>
              <a:rPr lang="en-029" sz="2200" baseline="30000" dirty="0"/>
              <a:t>th</a:t>
            </a:r>
            <a:r>
              <a:rPr lang="en-029" sz="2200" dirty="0"/>
              <a:t> year at UVI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26" name="Picture 2" descr="C:\Users\900084062\Dropbox\Arch\Arch_Website\Graphics_for_Arch_Website\Entrepreneurial_Arch_Book_C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132" y="753091"/>
            <a:ext cx="157024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9B24F3-B90C-409B-BFDF-9EF34AA79C16}"/>
              </a:ext>
            </a:extLst>
          </p:cNvPr>
          <p:cNvSpPr txBox="1"/>
          <p:nvPr/>
        </p:nvSpPr>
        <p:spPr>
          <a:xfrm>
            <a:off x="5953790" y="3138849"/>
            <a:ext cx="28889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Published by Cambridge University Press,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0D0C1-117E-4A51-8ABE-FD7EF2C2E598}"/>
              </a:ext>
            </a:extLst>
          </p:cNvPr>
          <p:cNvSpPr txBox="1"/>
          <p:nvPr/>
        </p:nvSpPr>
        <p:spPr>
          <a:xfrm>
            <a:off x="5638800" y="6017782"/>
            <a:ext cx="3252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Published by Cambridge University Press, Jan. 2021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8A2A58-07D9-44A6-A8AC-2B1441756D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32" y="3550841"/>
            <a:ext cx="1570249" cy="238067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D26A42-F9B2-5EAE-6C4A-9B28CF490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96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22"/>
    </mc:Choice>
    <mc:Fallback>
      <p:transition spd="slow" advTm="156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290512"/>
            <a:ext cx="8163719" cy="700088"/>
          </a:xfrm>
        </p:spPr>
        <p:txBody>
          <a:bodyPr/>
          <a:lstStyle/>
          <a:p>
            <a:r>
              <a:rPr lang="en-029" sz="3200" dirty="0"/>
              <a:t>Building an Innovation and Entrepreneurship System at UVI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6477000" cy="4876800"/>
          </a:xfrm>
        </p:spPr>
        <p:txBody>
          <a:bodyPr/>
          <a:lstStyle/>
          <a:p>
            <a:r>
              <a:rPr lang="en-US" dirty="0"/>
              <a:t>UVI’s aim is to produce graduates who are academically excellent, globally sensitive, </a:t>
            </a:r>
            <a:r>
              <a:rPr lang="en-US" b="1" dirty="0"/>
              <a:t>entrepreneurially focused</a:t>
            </a:r>
            <a:r>
              <a:rPr lang="en-US" dirty="0"/>
              <a:t>, emotionally and spiritually balanced, and committed to serving the world. (Goal 2A)</a:t>
            </a:r>
          </a:p>
          <a:p>
            <a:pPr lvl="1"/>
            <a:r>
              <a:rPr lang="en-US" dirty="0"/>
              <a:t>Entrepreneurship is a </a:t>
            </a:r>
            <a:r>
              <a:rPr lang="en-US" b="1" dirty="0"/>
              <a:t>mindset</a:t>
            </a:r>
            <a:r>
              <a:rPr lang="en-US" dirty="0"/>
              <a:t> and a </a:t>
            </a:r>
            <a:r>
              <a:rPr lang="en-US" b="1" dirty="0"/>
              <a:t>skill-set</a:t>
            </a:r>
            <a:r>
              <a:rPr lang="en-US" dirty="0"/>
              <a:t> that will benefit EVERY Student, regardless of career path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02" y="2057400"/>
            <a:ext cx="2246355" cy="2438400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6124F7FD-211A-4C81-BF9C-40DFA77322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85"/>
    </mc:Choice>
    <mc:Fallback xmlns="">
      <p:transition spd="slow" advTm="41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163719" cy="700088"/>
          </a:xfrm>
        </p:spPr>
        <p:txBody>
          <a:bodyPr/>
          <a:lstStyle/>
          <a:p>
            <a:r>
              <a:rPr lang="en-029" dirty="0"/>
              <a:t>I&amp;E</a:t>
            </a:r>
            <a:r>
              <a:rPr lang="en-029" sz="2800" dirty="0"/>
              <a:t>@</a:t>
            </a:r>
            <a:r>
              <a:rPr lang="en-029" dirty="0"/>
              <a:t>UVI: A Fully Integrated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90600"/>
            <a:ext cx="5562600" cy="4876800"/>
          </a:xfrm>
        </p:spPr>
        <p:txBody>
          <a:bodyPr/>
          <a:lstStyle/>
          <a:p>
            <a:r>
              <a:rPr lang="en-029" sz="2400" dirty="0"/>
              <a:t>Cross-campus; impacting all majors</a:t>
            </a:r>
          </a:p>
          <a:p>
            <a:pPr lvl="1"/>
            <a:r>
              <a:rPr lang="en-029" sz="2000" dirty="0"/>
              <a:t>Graduate “Entrepreneurial Focused” students</a:t>
            </a:r>
          </a:p>
          <a:p>
            <a:r>
              <a:rPr lang="en-029" sz="2400" dirty="0"/>
              <a:t>Mind-set and Skill-set based</a:t>
            </a:r>
          </a:p>
          <a:p>
            <a:r>
              <a:rPr lang="en-029" sz="2400" dirty="0"/>
              <a:t>Fully integrated across entire spectrum of I&amp;E skills</a:t>
            </a:r>
          </a:p>
          <a:p>
            <a:r>
              <a:rPr lang="en-029" sz="2400" dirty="0"/>
              <a:t>Combination of Courses (both for-credit and non-credit) and experiential programs</a:t>
            </a:r>
          </a:p>
          <a:p>
            <a:pPr lvl="1"/>
            <a:r>
              <a:rPr lang="en-029" sz="2000" dirty="0"/>
              <a:t>Both a Minor (18 credits), and Certificate (9 credits) available</a:t>
            </a:r>
          </a:p>
          <a:p>
            <a:pPr lvl="1"/>
            <a:r>
              <a:rPr lang="en-029" sz="2000" dirty="0"/>
              <a:t>I&amp;E Club (UVIDEA)</a:t>
            </a:r>
          </a:p>
          <a:p>
            <a:pPr lvl="1"/>
            <a:r>
              <a:rPr lang="en-029" sz="2000" dirty="0"/>
              <a:t>3 externally-funded experiential programs and growing</a:t>
            </a:r>
          </a:p>
          <a:p>
            <a:pPr lvl="1"/>
            <a:r>
              <a:rPr lang="en-029" sz="2000" dirty="0"/>
              <a:t>Programs supported by 2 Innovation </a:t>
            </a:r>
            <a:r>
              <a:rPr lang="en-029" sz="2000" dirty="0" err="1"/>
              <a:t>Centers</a:t>
            </a:r>
            <a:endParaRPr lang="en-029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62" y="1295400"/>
            <a:ext cx="3632108" cy="1600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01" y="3505200"/>
            <a:ext cx="2361291" cy="2563161"/>
          </a:xfrm>
          <a:prstGeom prst="rect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90EEECA5-07FF-4DEB-86DB-ED48C7B129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00800"/>
            <a:ext cx="1752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6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38"/>
    </mc:Choice>
    <mc:Fallback xmlns="">
      <p:transition spd="slow" advTm="98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Left-Right Arrow 5"/>
          <p:cNvSpPr/>
          <p:nvPr/>
        </p:nvSpPr>
        <p:spPr bwMode="auto">
          <a:xfrm>
            <a:off x="762000" y="990600"/>
            <a:ext cx="7543800" cy="571500"/>
          </a:xfrm>
          <a:prstGeom prst="leftRightArrow">
            <a:avLst/>
          </a:prstGeom>
          <a:gradFill flip="none" rotWithShape="1">
            <a:gsLst>
              <a:gs pos="0">
                <a:srgbClr val="52A6E9"/>
              </a:gs>
              <a:gs pos="35000">
                <a:srgbClr val="8CC3F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1560" y="1083367"/>
            <a:ext cx="2091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Product Development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1083367"/>
            <a:ext cx="2141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Business Development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706" y="1485900"/>
            <a:ext cx="8274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      Concept           Mock-up            Prototype               Business Design          Plan            Execution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5644" y="1934782"/>
            <a:ext cx="7391400" cy="3657600"/>
            <a:chOff x="457200" y="1752600"/>
            <a:chExt cx="7391400" cy="3657600"/>
          </a:xfrm>
        </p:grpSpPr>
        <p:sp>
          <p:nvSpPr>
            <p:cNvPr id="10" name="Left-Right Arrow 9"/>
            <p:cNvSpPr/>
            <p:nvPr/>
          </p:nvSpPr>
          <p:spPr bwMode="auto">
            <a:xfrm>
              <a:off x="457200" y="1752600"/>
              <a:ext cx="2743200" cy="914400"/>
            </a:xfrm>
            <a:prstGeom prst="leftRightArrow">
              <a:avLst/>
            </a:prstGeom>
            <a:gradFill flip="none" rotWithShape="1">
              <a:gsLst>
                <a:gs pos="0">
                  <a:srgbClr val="C75805"/>
                </a:gs>
                <a:gs pos="18000">
                  <a:srgbClr val="FA8B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Hackathons</a:t>
              </a:r>
            </a:p>
          </p:txBody>
        </p:sp>
        <p:sp>
          <p:nvSpPr>
            <p:cNvPr id="12" name="Left-Right Arrow 11"/>
            <p:cNvSpPr/>
            <p:nvPr/>
          </p:nvSpPr>
          <p:spPr bwMode="auto">
            <a:xfrm>
              <a:off x="3611556" y="3094418"/>
              <a:ext cx="2286000" cy="914400"/>
            </a:xfrm>
            <a:prstGeom prst="leftRightArrow">
              <a:avLst/>
            </a:prstGeom>
            <a:gradFill flip="none" rotWithShape="1">
              <a:gsLst>
                <a:gs pos="0">
                  <a:srgbClr val="C75805"/>
                </a:gs>
                <a:gs pos="19000">
                  <a:srgbClr val="FA8B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Business Design Grant</a:t>
              </a:r>
              <a:r>
                <a:rPr kumimoji="0" lang="en-US" sz="14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Program</a:t>
              </a: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Left-Right Arrow 12"/>
            <p:cNvSpPr/>
            <p:nvPr/>
          </p:nvSpPr>
          <p:spPr bwMode="auto">
            <a:xfrm>
              <a:off x="5897556" y="4495800"/>
              <a:ext cx="1951044" cy="914400"/>
            </a:xfrm>
            <a:prstGeom prst="leftRightArrow">
              <a:avLst/>
            </a:prstGeom>
            <a:gradFill flip="none" rotWithShape="1">
              <a:gsLst>
                <a:gs pos="0">
                  <a:srgbClr val="C75805"/>
                </a:gs>
                <a:gs pos="19000">
                  <a:srgbClr val="FA8B38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13D Business Launch Competition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02356" y="2057400"/>
            <a:ext cx="2286000" cy="1600200"/>
            <a:chOff x="6202356" y="2057400"/>
            <a:chExt cx="2286000" cy="1600200"/>
          </a:xfrm>
        </p:grpSpPr>
        <p:sp>
          <p:nvSpPr>
            <p:cNvPr id="15" name="12-Point Star 14"/>
            <p:cNvSpPr/>
            <p:nvPr/>
          </p:nvSpPr>
          <p:spPr bwMode="auto">
            <a:xfrm>
              <a:off x="6250483" y="2057400"/>
              <a:ext cx="2189747" cy="1600200"/>
            </a:xfrm>
            <a:prstGeom prst="star12">
              <a:avLst/>
            </a:prstGeom>
            <a:solidFill>
              <a:srgbClr val="FDCDA9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b="1" dirty="0"/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202356" y="2380447"/>
              <a:ext cx="22860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b="1" dirty="0"/>
                <a:t>All UVI</a:t>
              </a:r>
            </a:p>
            <a:p>
              <a:pPr algn="ctr" eaLnBrk="0" hangingPunct="0"/>
              <a:r>
                <a:rPr lang="en-US" b="1" dirty="0"/>
                <a:t>Programs</a:t>
              </a:r>
            </a:p>
            <a:p>
              <a:pPr algn="ctr" eaLnBrk="0" hangingPunct="0"/>
              <a:r>
                <a:rPr lang="en-US" b="1" dirty="0"/>
                <a:t>Supported by</a:t>
              </a:r>
            </a:p>
            <a:p>
              <a:pPr algn="ctr" eaLnBrk="0" hangingPunct="0"/>
              <a:r>
                <a:rPr lang="en-US" b="1" dirty="0"/>
                <a:t>Innovation Centers</a:t>
              </a:r>
            </a:p>
          </p:txBody>
        </p:sp>
      </p:grp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980280" y="109537"/>
            <a:ext cx="8087519" cy="700088"/>
          </a:xfrm>
        </p:spPr>
        <p:txBody>
          <a:bodyPr/>
          <a:lstStyle/>
          <a:p>
            <a:r>
              <a:rPr lang="en-US" sz="3200" dirty="0"/>
              <a:t>Continuum of Product &amp; Business Development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914402" cy="919163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99CC127-EA86-46E4-B728-B0099CC869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00798"/>
            <a:ext cx="1828800" cy="457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366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70"/>
    </mc:Choice>
    <mc:Fallback xmlns="">
      <p:transition spd="slow" advTm="10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Course Philosophy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924800" cy="4876800"/>
          </a:xfrm>
        </p:spPr>
        <p:txBody>
          <a:bodyPr/>
          <a:lstStyle/>
          <a:p>
            <a:r>
              <a:rPr lang="en-US" dirty="0"/>
              <a:t>Innovation and Entrepreneurship is a LEARNERABLE skillset and mindset</a:t>
            </a:r>
          </a:p>
          <a:p>
            <a:pPr lvl="1"/>
            <a:r>
              <a:rPr lang="en-US" dirty="0"/>
              <a:t>Are some people “gifted”?</a:t>
            </a:r>
          </a:p>
          <a:p>
            <a:pPr lvl="2"/>
            <a:r>
              <a:rPr lang="en-US" dirty="0"/>
              <a:t>Sure…. but</a:t>
            </a:r>
          </a:p>
          <a:p>
            <a:pPr lvl="1"/>
            <a:r>
              <a:rPr lang="en-US" dirty="0"/>
              <a:t>But like teaching music or surgery, it can be taught and learned!</a:t>
            </a:r>
          </a:p>
          <a:p>
            <a:pPr marL="0" indent="0">
              <a:buNone/>
            </a:pPr>
            <a:endParaRPr lang="en-US" dirty="0"/>
          </a:p>
          <a:p>
            <a:endParaRPr lang="en-029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5F414C2C-1E11-4DE8-B04E-F3E5C331D0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28"/>
    </mc:Choice>
    <mc:Fallback xmlns="">
      <p:transition spd="slow" advTm="34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Maximizing your personal effort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096000" y="6315285"/>
            <a:ext cx="2895600" cy="457200"/>
          </a:xfrm>
        </p:spPr>
        <p:txBody>
          <a:bodyPr/>
          <a:lstStyle/>
          <a:p>
            <a:pPr algn="r">
              <a:defRPr/>
            </a:pPr>
            <a:fld id="{9E1D4DFB-05A4-4E49-8C5F-DBB9BC109519}" type="slidenum">
              <a:rPr lang="en-US" smtClean="0"/>
              <a:pPr algn="r">
                <a:defRPr/>
              </a:pPr>
              <a:t>7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038600" y="3002280"/>
            <a:ext cx="3093720" cy="3093720"/>
            <a:chOff x="3531857" y="1998027"/>
            <a:chExt cx="3093720" cy="3093720"/>
          </a:xfrm>
          <a:scene3d>
            <a:camera prst="orthographicFront"/>
            <a:lightRig rig="flat" dir="t"/>
          </a:scene3d>
        </p:grpSpPr>
        <p:sp>
          <p:nvSpPr>
            <p:cNvPr id="9" name="Oval 8"/>
            <p:cNvSpPr/>
            <p:nvPr/>
          </p:nvSpPr>
          <p:spPr>
            <a:xfrm>
              <a:off x="3531857" y="1998027"/>
              <a:ext cx="3093720" cy="3093720"/>
            </a:xfrm>
            <a:prstGeom prst="ellipse">
              <a:avLst/>
            </a:prstGeom>
            <a:ln>
              <a:solidFill>
                <a:schemeClr val="accent1">
                  <a:lumMod val="50000"/>
                </a:schemeClr>
              </a:solidFill>
            </a:ln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1">
              <a:schemeClr val="accent5">
                <a:alpha val="50000"/>
                <a:hueOff val="-3161725"/>
                <a:satOff val="15415"/>
                <a:lumOff val="-17354"/>
                <a:alphaOff val="0"/>
              </a:schemeClr>
            </a:fillRef>
            <a:effectRef idx="1">
              <a:schemeClr val="accent5">
                <a:alpha val="50000"/>
                <a:hueOff val="-3161725"/>
                <a:satOff val="15415"/>
                <a:lumOff val="-17354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4478020" y="2797238"/>
              <a:ext cx="1856232" cy="17015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What We Can Be Paid To Do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00200" y="3002280"/>
            <a:ext cx="3093720" cy="3093720"/>
            <a:chOff x="-125718" y="2706687"/>
            <a:chExt cx="3093720" cy="3093720"/>
          </a:xfrm>
          <a:scene3d>
            <a:camera prst="orthographicFront"/>
            <a:lightRig rig="flat" dir="t"/>
          </a:scene3d>
        </p:grpSpPr>
        <p:sp>
          <p:nvSpPr>
            <p:cNvPr id="12" name="Oval 11"/>
            <p:cNvSpPr/>
            <p:nvPr/>
          </p:nvSpPr>
          <p:spPr>
            <a:xfrm>
              <a:off x="-125718" y="2706687"/>
              <a:ext cx="3093720" cy="3093720"/>
            </a:xfrm>
            <a:prstGeom prst="ellipse">
              <a:avLst/>
            </a:prstGeom>
            <a:solidFill>
              <a:srgbClr val="9966FF">
                <a:alpha val="50000"/>
              </a:srgb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alpha val="50000"/>
                <a:hueOff val="-6323450"/>
                <a:satOff val="30831"/>
                <a:lumOff val="-34708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26682" y="3560547"/>
              <a:ext cx="1856232" cy="17015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What We Want To Do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73680" y="1097280"/>
            <a:ext cx="3093720" cy="3093720"/>
            <a:chOff x="2415540" y="64452"/>
            <a:chExt cx="3093720" cy="3093720"/>
          </a:xfrm>
          <a:scene3d>
            <a:camera prst="orthographicFront"/>
            <a:lightRig rig="flat" dir="t"/>
          </a:scene3d>
        </p:grpSpPr>
        <p:sp>
          <p:nvSpPr>
            <p:cNvPr id="16" name="Oval 15"/>
            <p:cNvSpPr/>
            <p:nvPr/>
          </p:nvSpPr>
          <p:spPr>
            <a:xfrm>
              <a:off x="2415540" y="64452"/>
              <a:ext cx="3093720" cy="3093720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Oval 4"/>
            <p:cNvSpPr/>
            <p:nvPr/>
          </p:nvSpPr>
          <p:spPr>
            <a:xfrm>
              <a:off x="2828035" y="605853"/>
              <a:ext cx="2268728" cy="13921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What We Do Well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572000" y="33629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Learn to say “No”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79795" y="433971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Learn to Monetize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23014" y="3801491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Hooray!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200" y="5943600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 Bud </a:t>
            </a:r>
            <a:r>
              <a:rPr lang="en-US" dirty="0" err="1"/>
              <a:t>Caddell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17332" y="2271152"/>
            <a:ext cx="2189917" cy="996352"/>
            <a:chOff x="1017332" y="2271152"/>
            <a:chExt cx="2189917" cy="996352"/>
          </a:xfrm>
        </p:grpSpPr>
        <p:sp>
          <p:nvSpPr>
            <p:cNvPr id="3" name="TextBox 2"/>
            <p:cNvSpPr txBox="1"/>
            <p:nvPr/>
          </p:nvSpPr>
          <p:spPr>
            <a:xfrm>
              <a:off x="1017332" y="2271152"/>
              <a:ext cx="1085555" cy="5847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029" sz="1600" b="1" dirty="0"/>
                <a:t>This is </a:t>
              </a:r>
            </a:p>
            <a:p>
              <a:pPr algn="ctr"/>
              <a:r>
                <a:rPr lang="en-029" sz="1600" b="1" dirty="0"/>
                <a:t>Education</a:t>
              </a:r>
              <a:endParaRPr lang="en-US" sz="1600" b="1" dirty="0"/>
            </a:p>
          </p:txBody>
        </p:sp>
        <p:cxnSp>
          <p:nvCxnSpPr>
            <p:cNvPr id="23" name="Straight Arrow Connector 22"/>
            <p:cNvCxnSpPr>
              <a:cxnSpLocks/>
            </p:cNvCxnSpPr>
            <p:nvPr/>
          </p:nvCxnSpPr>
          <p:spPr bwMode="auto">
            <a:xfrm>
              <a:off x="2104572" y="2582946"/>
              <a:ext cx="1102677" cy="68455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4430860" y="4860400"/>
            <a:ext cx="2589971" cy="1297617"/>
            <a:chOff x="4430860" y="4860400"/>
            <a:chExt cx="2589971" cy="1297617"/>
          </a:xfrm>
        </p:grpSpPr>
        <p:sp>
          <p:nvSpPr>
            <p:cNvPr id="24" name="TextBox 23"/>
            <p:cNvSpPr txBox="1"/>
            <p:nvPr/>
          </p:nvSpPr>
          <p:spPr>
            <a:xfrm>
              <a:off x="4964883" y="5573242"/>
              <a:ext cx="2055948" cy="5847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029" sz="1600" b="1" dirty="0"/>
                <a:t>This is an </a:t>
              </a:r>
            </a:p>
            <a:p>
              <a:pPr algn="ctr"/>
              <a:r>
                <a:rPr lang="en-029" sz="1600" b="1" dirty="0"/>
                <a:t>Entrepreneurial Skill</a:t>
              </a:r>
              <a:endParaRPr lang="en-US" sz="1600" b="1" dirty="0"/>
            </a:p>
          </p:txBody>
        </p:sp>
        <p:cxnSp>
          <p:nvCxnSpPr>
            <p:cNvPr id="25" name="Straight Arrow Connector 24"/>
            <p:cNvCxnSpPr>
              <a:cxnSpLocks/>
            </p:cNvCxnSpPr>
            <p:nvPr/>
          </p:nvCxnSpPr>
          <p:spPr bwMode="auto">
            <a:xfrm flipH="1" flipV="1">
              <a:off x="4430860" y="4860400"/>
              <a:ext cx="534023" cy="73800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3211949" y="3124200"/>
            <a:ext cx="91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Learn to do this better</a:t>
            </a:r>
          </a:p>
        </p:txBody>
      </p:sp>
      <p:pic>
        <p:nvPicPr>
          <p:cNvPr id="22" name="Video 21">
            <a:hlinkClick r:id="" action="ppaction://media"/>
            <a:extLst>
              <a:ext uri="{FF2B5EF4-FFF2-40B4-BE49-F238E27FC236}">
                <a16:creationId xmlns:a16="http://schemas.microsoft.com/office/drawing/2014/main" id="{0A888A17-3AFC-4688-97D0-8021AB73D77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600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7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59"/>
    </mc:Choice>
    <mc:Fallback xmlns="">
      <p:transition spd="slow" advTm="130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Slide Deck…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143000"/>
            <a:ext cx="5257800" cy="4876800"/>
          </a:xfrm>
        </p:spPr>
        <p:txBody>
          <a:bodyPr/>
          <a:lstStyle/>
          <a:p>
            <a:r>
              <a:rPr lang="en-US" dirty="0"/>
              <a:t>00A_ENT205_Course Intro</a:t>
            </a:r>
          </a:p>
          <a:p>
            <a:endParaRPr lang="en-US" dirty="0"/>
          </a:p>
          <a:p>
            <a:r>
              <a:rPr lang="en-US" dirty="0"/>
              <a:t>Will introduce course content</a:t>
            </a:r>
          </a:p>
          <a:p>
            <a:endParaRPr lang="en-US" dirty="0"/>
          </a:p>
          <a:p>
            <a:r>
              <a:rPr lang="en-US" dirty="0"/>
              <a:t>Questions?</a:t>
            </a:r>
          </a:p>
          <a:p>
            <a:pPr lvl="1"/>
            <a:r>
              <a:rPr lang="en-US" dirty="0"/>
              <a:t>E-mail 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122" name="Picture 2" descr="C:\Users\900084062\AppData\Local\Microsoft\Windows\Temporary Internet Files\Content.IE5\4H4LWR5A\pic-of-a-question-mark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5333" r="13565" b="11834"/>
          <a:stretch/>
        </p:blipFill>
        <p:spPr bwMode="auto">
          <a:xfrm>
            <a:off x="6324600" y="1524000"/>
            <a:ext cx="2514600" cy="36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20A57A0C-E050-4550-B6E8-9BB57D8F1A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46"/>
    </mc:Choice>
    <mc:Fallback xmlns="">
      <p:transition spd="slow" advTm="46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4.6|15.5|22.5|2.1|39.9"/>
</p:tagLst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5621</TotalTime>
  <Words>434</Words>
  <Application>Microsoft Office PowerPoint</Application>
  <PresentationFormat>On-screen Show (4:3)</PresentationFormat>
  <Paragraphs>77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Times New Roman</vt:lpstr>
      <vt:lpstr>Wingdings</vt:lpstr>
      <vt:lpstr>blank</vt:lpstr>
      <vt:lpstr>PowerPoint Presentation</vt:lpstr>
      <vt:lpstr>About me..</vt:lpstr>
      <vt:lpstr>Building an Innovation and Entrepreneurship System at UVI</vt:lpstr>
      <vt:lpstr>I&amp;E@UVI: A Fully Integrated Program</vt:lpstr>
      <vt:lpstr>Continuum of Product &amp; Business Development </vt:lpstr>
      <vt:lpstr>Course Philosophy</vt:lpstr>
      <vt:lpstr>Maximizing your personal effort</vt:lpstr>
      <vt:lpstr>Next Slide Deck…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598</cp:revision>
  <cp:lastPrinted>2014-06-09T15:08:47Z</cp:lastPrinted>
  <dcterms:created xsi:type="dcterms:W3CDTF">2003-10-03T23:08:19Z</dcterms:created>
  <dcterms:modified xsi:type="dcterms:W3CDTF">2022-07-30T03:53:53Z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