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55" r:id="rId1"/>
  </p:sldMasterIdLst>
  <p:notesMasterIdLst>
    <p:notesMasterId r:id="rId38"/>
  </p:notesMasterIdLst>
  <p:handoutMasterIdLst>
    <p:handoutMasterId r:id="rId39"/>
  </p:handoutMasterIdLst>
  <p:sldIdLst>
    <p:sldId id="918" r:id="rId2"/>
    <p:sldId id="922" r:id="rId3"/>
    <p:sldId id="928" r:id="rId4"/>
    <p:sldId id="923" r:id="rId5"/>
    <p:sldId id="924" r:id="rId6"/>
    <p:sldId id="938" r:id="rId7"/>
    <p:sldId id="939" r:id="rId8"/>
    <p:sldId id="866" r:id="rId9"/>
    <p:sldId id="867" r:id="rId10"/>
    <p:sldId id="868" r:id="rId11"/>
    <p:sldId id="869" r:id="rId12"/>
    <p:sldId id="870" r:id="rId13"/>
    <p:sldId id="925" r:id="rId14"/>
    <p:sldId id="926" r:id="rId15"/>
    <p:sldId id="927" r:id="rId16"/>
    <p:sldId id="953" r:id="rId17"/>
    <p:sldId id="800" r:id="rId18"/>
    <p:sldId id="929" r:id="rId19"/>
    <p:sldId id="930" r:id="rId20"/>
    <p:sldId id="931" r:id="rId21"/>
    <p:sldId id="932" r:id="rId22"/>
    <p:sldId id="933" r:id="rId23"/>
    <p:sldId id="943" r:id="rId24"/>
    <p:sldId id="944" r:id="rId25"/>
    <p:sldId id="948" r:id="rId26"/>
    <p:sldId id="945" r:id="rId27"/>
    <p:sldId id="946" r:id="rId28"/>
    <p:sldId id="947" r:id="rId29"/>
    <p:sldId id="949" r:id="rId30"/>
    <p:sldId id="940" r:id="rId31"/>
    <p:sldId id="941" r:id="rId32"/>
    <p:sldId id="951" r:id="rId33"/>
    <p:sldId id="952" r:id="rId34"/>
    <p:sldId id="950" r:id="rId35"/>
    <p:sldId id="954" r:id="rId36"/>
    <p:sldId id="936" r:id="rId37"/>
  </p:sldIdLst>
  <p:sldSz cx="9144000" cy="6858000" type="screen4x3"/>
  <p:notesSz cx="7053263" cy="9309100"/>
  <p:defaultTextStyle>
    <a:defPPr>
      <a:defRPr lang="en-US"/>
    </a:defPPr>
    <a:lvl1pPr algn="l" rtl="0" fontAlgn="base">
      <a:spcBef>
        <a:spcPct val="0"/>
      </a:spcBef>
      <a:spcAft>
        <a:spcPct val="0"/>
      </a:spcAft>
      <a:defRPr sz="1400" kern="1200">
        <a:solidFill>
          <a:schemeClr val="tx1"/>
        </a:solidFill>
        <a:latin typeface="Times New Roman" pitchFamily="18" charset="0"/>
        <a:ea typeface="+mn-ea"/>
        <a:cs typeface="Arial" charset="0"/>
      </a:defRPr>
    </a:lvl1pPr>
    <a:lvl2pPr marL="457200" algn="l" rtl="0" fontAlgn="base">
      <a:spcBef>
        <a:spcPct val="0"/>
      </a:spcBef>
      <a:spcAft>
        <a:spcPct val="0"/>
      </a:spcAft>
      <a:defRPr sz="1400" kern="1200">
        <a:solidFill>
          <a:schemeClr val="tx1"/>
        </a:solidFill>
        <a:latin typeface="Times New Roman" pitchFamily="18" charset="0"/>
        <a:ea typeface="+mn-ea"/>
        <a:cs typeface="Arial" charset="0"/>
      </a:defRPr>
    </a:lvl2pPr>
    <a:lvl3pPr marL="914400" algn="l" rtl="0" fontAlgn="base">
      <a:spcBef>
        <a:spcPct val="0"/>
      </a:spcBef>
      <a:spcAft>
        <a:spcPct val="0"/>
      </a:spcAft>
      <a:defRPr sz="1400" kern="1200">
        <a:solidFill>
          <a:schemeClr val="tx1"/>
        </a:solidFill>
        <a:latin typeface="Times New Roman" pitchFamily="18" charset="0"/>
        <a:ea typeface="+mn-ea"/>
        <a:cs typeface="Arial" charset="0"/>
      </a:defRPr>
    </a:lvl3pPr>
    <a:lvl4pPr marL="1371600" algn="l" rtl="0" fontAlgn="base">
      <a:spcBef>
        <a:spcPct val="0"/>
      </a:spcBef>
      <a:spcAft>
        <a:spcPct val="0"/>
      </a:spcAft>
      <a:defRPr sz="1400" kern="1200">
        <a:solidFill>
          <a:schemeClr val="tx1"/>
        </a:solidFill>
        <a:latin typeface="Times New Roman" pitchFamily="18" charset="0"/>
        <a:ea typeface="+mn-ea"/>
        <a:cs typeface="Arial" charset="0"/>
      </a:defRPr>
    </a:lvl4pPr>
    <a:lvl5pPr marL="1828800" algn="l" rtl="0" fontAlgn="base">
      <a:spcBef>
        <a:spcPct val="0"/>
      </a:spcBef>
      <a:spcAft>
        <a:spcPct val="0"/>
      </a:spcAft>
      <a:defRPr sz="1400" kern="1200">
        <a:solidFill>
          <a:schemeClr val="tx1"/>
        </a:solidFill>
        <a:latin typeface="Times New Roman" pitchFamily="18" charset="0"/>
        <a:ea typeface="+mn-ea"/>
        <a:cs typeface="Arial" charset="0"/>
      </a:defRPr>
    </a:lvl5pPr>
    <a:lvl6pPr marL="2286000" algn="l" defTabSz="914400" rtl="0" eaLnBrk="1" latinLnBrk="0" hangingPunct="1">
      <a:defRPr sz="1400" kern="1200">
        <a:solidFill>
          <a:schemeClr val="tx1"/>
        </a:solidFill>
        <a:latin typeface="Times New Roman" pitchFamily="18" charset="0"/>
        <a:ea typeface="+mn-ea"/>
        <a:cs typeface="Arial" charset="0"/>
      </a:defRPr>
    </a:lvl6pPr>
    <a:lvl7pPr marL="2743200" algn="l" defTabSz="914400" rtl="0" eaLnBrk="1" latinLnBrk="0" hangingPunct="1">
      <a:defRPr sz="1400" kern="1200">
        <a:solidFill>
          <a:schemeClr val="tx1"/>
        </a:solidFill>
        <a:latin typeface="Times New Roman" pitchFamily="18" charset="0"/>
        <a:ea typeface="+mn-ea"/>
        <a:cs typeface="Arial" charset="0"/>
      </a:defRPr>
    </a:lvl7pPr>
    <a:lvl8pPr marL="3200400" algn="l" defTabSz="914400" rtl="0" eaLnBrk="1" latinLnBrk="0" hangingPunct="1">
      <a:defRPr sz="1400" kern="1200">
        <a:solidFill>
          <a:schemeClr val="tx1"/>
        </a:solidFill>
        <a:latin typeface="Times New Roman" pitchFamily="18" charset="0"/>
        <a:ea typeface="+mn-ea"/>
        <a:cs typeface="Arial" charset="0"/>
      </a:defRPr>
    </a:lvl8pPr>
    <a:lvl9pPr marL="3657600" algn="l" defTabSz="914400" rtl="0" eaLnBrk="1" latinLnBrk="0" hangingPunct="1">
      <a:defRPr sz="1400" kern="1200">
        <a:solidFill>
          <a:schemeClr val="tx1"/>
        </a:solidFill>
        <a:latin typeface="Times New Roman" pitchFamily="18"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32">
          <p15:clr>
            <a:srgbClr val="A4A3A4"/>
          </p15:clr>
        </p15:guide>
        <p15:guide id="2" pos="2222">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F01"/>
    <a:srgbClr val="FFFF00"/>
    <a:srgbClr val="6BAB4D"/>
    <a:srgbClr val="0C1C8C"/>
    <a:srgbClr val="D15B05"/>
    <a:srgbClr val="0094BF"/>
    <a:srgbClr val="3B4445"/>
    <a:srgbClr val="52A6E9"/>
    <a:srgbClr val="0000CC"/>
    <a:srgbClr val="00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198" autoAdjust="0"/>
    <p:restoredTop sz="94646" autoAdjust="0"/>
  </p:normalViewPr>
  <p:slideViewPr>
    <p:cSldViewPr>
      <p:cViewPr varScale="1">
        <p:scale>
          <a:sx n="49" d="100"/>
          <a:sy n="49" d="100"/>
        </p:scale>
        <p:origin x="1298" y="24"/>
      </p:cViewPr>
      <p:guideLst>
        <p:guide orient="horz" pos="2160"/>
        <p:guide pos="2880"/>
      </p:guideLst>
    </p:cSldViewPr>
  </p:slideViewPr>
  <p:notesTextViewPr>
    <p:cViewPr>
      <p:scale>
        <a:sx n="100" d="100"/>
        <a:sy n="100" d="100"/>
      </p:scale>
      <p:origin x="0" y="0"/>
    </p:cViewPr>
  </p:notesTextViewPr>
  <p:sorterViewPr>
    <p:cViewPr>
      <p:scale>
        <a:sx n="71" d="100"/>
        <a:sy n="71" d="100"/>
      </p:scale>
      <p:origin x="0" y="0"/>
    </p:cViewPr>
  </p:sorterViewPr>
  <p:notesViewPr>
    <p:cSldViewPr>
      <p:cViewPr>
        <p:scale>
          <a:sx n="100" d="100"/>
          <a:sy n="100" d="100"/>
        </p:scale>
        <p:origin x="1519" y="-1478"/>
      </p:cViewPr>
      <p:guideLst>
        <p:guide orient="horz" pos="2932"/>
        <p:guide pos="2222"/>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handoutMaster" Target="handoutMasters/handout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566862" y="77896"/>
            <a:ext cx="3841281" cy="619971"/>
          </a:xfrm>
          <a:prstGeom prst="rect">
            <a:avLst/>
          </a:prstGeom>
        </p:spPr>
        <p:txBody>
          <a:bodyPr vert="horz" lIns="93465" tIns="46733" rIns="93465" bIns="46733" rtlCol="0"/>
          <a:lstStyle>
            <a:lvl1pPr algn="ctr" eaLnBrk="0" hangingPunct="0">
              <a:defRPr sz="1100" b="0" dirty="0">
                <a:cs typeface="+mn-cs"/>
              </a:defRPr>
            </a:lvl1pPr>
          </a:lstStyle>
          <a:p>
            <a:pPr>
              <a:defRPr/>
            </a:pPr>
            <a:endParaRPr lang="en-US" dirty="0"/>
          </a:p>
        </p:txBody>
      </p:sp>
      <p:sp>
        <p:nvSpPr>
          <p:cNvPr id="5" name="Slide Number Placeholder 4"/>
          <p:cNvSpPr>
            <a:spLocks noGrp="1"/>
          </p:cNvSpPr>
          <p:nvPr>
            <p:ph type="sldNum" sz="quarter" idx="3"/>
          </p:nvPr>
        </p:nvSpPr>
        <p:spPr>
          <a:xfrm>
            <a:off x="3994616" y="8841739"/>
            <a:ext cx="3057053" cy="465773"/>
          </a:xfrm>
          <a:prstGeom prst="rect">
            <a:avLst/>
          </a:prstGeom>
        </p:spPr>
        <p:txBody>
          <a:bodyPr vert="horz" lIns="93465" tIns="46733" rIns="93465" bIns="46733" rtlCol="0" anchor="b"/>
          <a:lstStyle>
            <a:lvl1pPr algn="r" eaLnBrk="0" hangingPunct="0">
              <a:defRPr sz="1000">
                <a:solidFill>
                  <a:schemeClr val="bg1">
                    <a:lumMod val="50000"/>
                  </a:schemeClr>
                </a:solidFill>
                <a:cs typeface="+mn-cs"/>
              </a:defRPr>
            </a:lvl1pPr>
          </a:lstStyle>
          <a:p>
            <a:pPr>
              <a:defRPr/>
            </a:pPr>
            <a:fld id="{2318D4C1-2921-444B-ADEB-D3D047B20D17}" type="slidenum">
              <a:rPr lang="en-US">
                <a:solidFill>
                  <a:srgbClr val="3B4445"/>
                </a:solidFill>
              </a:rPr>
              <a:pPr>
                <a:defRPr/>
              </a:pPr>
              <a:t>‹#›</a:t>
            </a:fld>
            <a:endParaRPr lang="en-US" dirty="0">
              <a:solidFill>
                <a:srgbClr val="3B4445"/>
              </a:solidFill>
            </a:endParaRPr>
          </a:p>
        </p:txBody>
      </p:sp>
      <p:sp>
        <p:nvSpPr>
          <p:cNvPr id="3" name="Date Placeholder 2"/>
          <p:cNvSpPr>
            <a:spLocks noGrp="1"/>
          </p:cNvSpPr>
          <p:nvPr>
            <p:ph type="dt" sz="quarter" idx="1"/>
          </p:nvPr>
        </p:nvSpPr>
        <p:spPr>
          <a:xfrm>
            <a:off x="0" y="8927580"/>
            <a:ext cx="3056414" cy="381520"/>
          </a:xfrm>
          <a:prstGeom prst="rect">
            <a:avLst/>
          </a:prstGeom>
        </p:spPr>
        <p:txBody>
          <a:bodyPr vert="horz" lIns="92610" tIns="46305" rIns="92610" bIns="46305" rtlCol="0"/>
          <a:lstStyle>
            <a:lvl1pPr algn="r">
              <a:defRPr sz="1200"/>
            </a:lvl1pPr>
          </a:lstStyle>
          <a:p>
            <a:pPr algn="l"/>
            <a:endParaRPr lang="en-US" sz="1000" dirty="0">
              <a:solidFill>
                <a:srgbClr val="3B4445"/>
              </a:solidFill>
            </a:endParaRPr>
          </a:p>
          <a:p>
            <a:pPr algn="l"/>
            <a:fld id="{5DF74CE1-F6C7-496D-9853-D287CAB1C8CE}" type="datetimeFigureOut">
              <a:rPr lang="en-US" sz="1000">
                <a:solidFill>
                  <a:srgbClr val="3B4445"/>
                </a:solidFill>
              </a:rPr>
              <a:pPr algn="l"/>
              <a:t>1/13/2020</a:t>
            </a:fld>
            <a:endParaRPr lang="en-US" sz="1000" dirty="0">
              <a:solidFill>
                <a:srgbClr val="3B4445"/>
              </a:solidFill>
            </a:endParaRPr>
          </a:p>
        </p:txBody>
      </p:sp>
    </p:spTree>
    <p:extLst>
      <p:ext uri="{BB962C8B-B14F-4D97-AF65-F5344CB8AC3E}">
        <p14:creationId xmlns:p14="http://schemas.microsoft.com/office/powerpoint/2010/main" val="187222003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4930" name="Rectangle 2"/>
          <p:cNvSpPr>
            <a:spLocks noGrp="1" noChangeArrowheads="1"/>
          </p:cNvSpPr>
          <p:nvPr>
            <p:ph type="hdr" sz="quarter"/>
          </p:nvPr>
        </p:nvSpPr>
        <p:spPr bwMode="auto">
          <a:xfrm>
            <a:off x="2" y="0"/>
            <a:ext cx="3057053" cy="465773"/>
          </a:xfrm>
          <a:prstGeom prst="rect">
            <a:avLst/>
          </a:prstGeom>
          <a:noFill/>
          <a:ln w="9525">
            <a:noFill/>
            <a:miter lim="800000"/>
            <a:headEnd/>
            <a:tailEnd/>
          </a:ln>
          <a:effectLst/>
        </p:spPr>
        <p:txBody>
          <a:bodyPr vert="horz" wrap="square" lIns="93465" tIns="46733" rIns="93465" bIns="46733" numCol="1" anchor="t" anchorCtr="0" compatLnSpc="1">
            <a:prstTxWarp prst="textNoShape">
              <a:avLst/>
            </a:prstTxWarp>
          </a:bodyPr>
          <a:lstStyle>
            <a:lvl1pPr eaLnBrk="1" hangingPunct="1">
              <a:defRPr sz="1200">
                <a:latin typeface="Arial" charset="0"/>
                <a:cs typeface="+mn-cs"/>
              </a:defRPr>
            </a:lvl1pPr>
          </a:lstStyle>
          <a:p>
            <a:pPr>
              <a:defRPr/>
            </a:pPr>
            <a:endParaRPr lang="en-US"/>
          </a:p>
        </p:txBody>
      </p:sp>
      <p:sp>
        <p:nvSpPr>
          <p:cNvPr id="124931" name="Rectangle 3"/>
          <p:cNvSpPr>
            <a:spLocks noGrp="1" noChangeArrowheads="1"/>
          </p:cNvSpPr>
          <p:nvPr>
            <p:ph type="dt" idx="1"/>
          </p:nvPr>
        </p:nvSpPr>
        <p:spPr bwMode="auto">
          <a:xfrm>
            <a:off x="3994616" y="0"/>
            <a:ext cx="3057053" cy="465773"/>
          </a:xfrm>
          <a:prstGeom prst="rect">
            <a:avLst/>
          </a:prstGeom>
          <a:noFill/>
          <a:ln w="9525">
            <a:noFill/>
            <a:miter lim="800000"/>
            <a:headEnd/>
            <a:tailEnd/>
          </a:ln>
          <a:effectLst/>
        </p:spPr>
        <p:txBody>
          <a:bodyPr vert="horz" wrap="square" lIns="93465" tIns="46733" rIns="93465" bIns="46733" numCol="1" anchor="t" anchorCtr="0" compatLnSpc="1">
            <a:prstTxWarp prst="textNoShape">
              <a:avLst/>
            </a:prstTxWarp>
          </a:bodyPr>
          <a:lstStyle>
            <a:lvl1pPr algn="r" eaLnBrk="1" hangingPunct="1">
              <a:defRPr sz="1200">
                <a:latin typeface="Arial" charset="0"/>
                <a:cs typeface="+mn-cs"/>
              </a:defRPr>
            </a:lvl1pPr>
          </a:lstStyle>
          <a:p>
            <a:pPr>
              <a:defRPr/>
            </a:pPr>
            <a:endParaRPr lang="en-US"/>
          </a:p>
        </p:txBody>
      </p:sp>
      <p:sp>
        <p:nvSpPr>
          <p:cNvPr id="15364" name="Rectangle 4"/>
          <p:cNvSpPr>
            <a:spLocks noGrp="1" noRot="1" noChangeAspect="1" noChangeArrowheads="1" noTextEdit="1"/>
          </p:cNvSpPr>
          <p:nvPr>
            <p:ph type="sldImg" idx="2"/>
          </p:nvPr>
        </p:nvSpPr>
        <p:spPr bwMode="auto">
          <a:xfrm>
            <a:off x="1198563" y="698500"/>
            <a:ext cx="4656137" cy="3490913"/>
          </a:xfrm>
          <a:prstGeom prst="rect">
            <a:avLst/>
          </a:prstGeom>
          <a:noFill/>
          <a:ln w="9525">
            <a:solidFill>
              <a:srgbClr val="000000"/>
            </a:solidFill>
            <a:miter lim="800000"/>
            <a:headEnd/>
            <a:tailEnd/>
          </a:ln>
        </p:spPr>
      </p:sp>
      <p:sp>
        <p:nvSpPr>
          <p:cNvPr id="124933" name="Rectangle 5"/>
          <p:cNvSpPr>
            <a:spLocks noGrp="1" noChangeArrowheads="1"/>
          </p:cNvSpPr>
          <p:nvPr>
            <p:ph type="body" sz="quarter" idx="3"/>
          </p:nvPr>
        </p:nvSpPr>
        <p:spPr bwMode="auto">
          <a:xfrm>
            <a:off x="705966" y="4422461"/>
            <a:ext cx="5641333" cy="4188778"/>
          </a:xfrm>
          <a:prstGeom prst="rect">
            <a:avLst/>
          </a:prstGeom>
          <a:noFill/>
          <a:ln w="9525">
            <a:noFill/>
            <a:miter lim="800000"/>
            <a:headEnd/>
            <a:tailEnd/>
          </a:ln>
          <a:effectLst/>
        </p:spPr>
        <p:txBody>
          <a:bodyPr vert="horz" wrap="square" lIns="93465" tIns="46733" rIns="93465" bIns="46733"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4934" name="Rectangle 6"/>
          <p:cNvSpPr>
            <a:spLocks noGrp="1" noChangeArrowheads="1"/>
          </p:cNvSpPr>
          <p:nvPr>
            <p:ph type="ftr" sz="quarter" idx="4"/>
          </p:nvPr>
        </p:nvSpPr>
        <p:spPr bwMode="auto">
          <a:xfrm>
            <a:off x="2" y="8841739"/>
            <a:ext cx="3057053" cy="465773"/>
          </a:xfrm>
          <a:prstGeom prst="rect">
            <a:avLst/>
          </a:prstGeom>
          <a:noFill/>
          <a:ln w="9525">
            <a:noFill/>
            <a:miter lim="800000"/>
            <a:headEnd/>
            <a:tailEnd/>
          </a:ln>
          <a:effectLst/>
        </p:spPr>
        <p:txBody>
          <a:bodyPr vert="horz" wrap="square" lIns="93465" tIns="46733" rIns="93465" bIns="46733" numCol="1" anchor="b" anchorCtr="0" compatLnSpc="1">
            <a:prstTxWarp prst="textNoShape">
              <a:avLst/>
            </a:prstTxWarp>
          </a:bodyPr>
          <a:lstStyle>
            <a:lvl1pPr eaLnBrk="1" hangingPunct="1">
              <a:defRPr sz="1200">
                <a:latin typeface="Arial" charset="0"/>
                <a:cs typeface="+mn-cs"/>
              </a:defRPr>
            </a:lvl1pPr>
          </a:lstStyle>
          <a:p>
            <a:pPr>
              <a:defRPr/>
            </a:pPr>
            <a:endParaRPr lang="en-US"/>
          </a:p>
        </p:txBody>
      </p:sp>
      <p:sp>
        <p:nvSpPr>
          <p:cNvPr id="124935" name="Rectangle 7"/>
          <p:cNvSpPr>
            <a:spLocks noGrp="1" noChangeArrowheads="1"/>
          </p:cNvSpPr>
          <p:nvPr>
            <p:ph type="sldNum" sz="quarter" idx="5"/>
          </p:nvPr>
        </p:nvSpPr>
        <p:spPr bwMode="auto">
          <a:xfrm>
            <a:off x="3994616" y="8841739"/>
            <a:ext cx="3057053" cy="465773"/>
          </a:xfrm>
          <a:prstGeom prst="rect">
            <a:avLst/>
          </a:prstGeom>
          <a:noFill/>
          <a:ln w="9525">
            <a:noFill/>
            <a:miter lim="800000"/>
            <a:headEnd/>
            <a:tailEnd/>
          </a:ln>
          <a:effectLst/>
        </p:spPr>
        <p:txBody>
          <a:bodyPr vert="horz" wrap="square" lIns="93465" tIns="46733" rIns="93465" bIns="46733" numCol="1" anchor="b" anchorCtr="0" compatLnSpc="1">
            <a:prstTxWarp prst="textNoShape">
              <a:avLst/>
            </a:prstTxWarp>
          </a:bodyPr>
          <a:lstStyle>
            <a:lvl1pPr algn="r" eaLnBrk="1" hangingPunct="1">
              <a:defRPr sz="1200">
                <a:latin typeface="Arial" charset="0"/>
                <a:cs typeface="+mn-cs"/>
              </a:defRPr>
            </a:lvl1pPr>
          </a:lstStyle>
          <a:p>
            <a:pPr>
              <a:defRPr/>
            </a:pPr>
            <a:fld id="{8B5A35EA-E869-42C4-BF75-869844ACA3B0}" type="slidenum">
              <a:rPr lang="en-US"/>
              <a:pPr>
                <a:defRPr/>
              </a:pPr>
              <a:t>‹#›</a:t>
            </a:fld>
            <a:endParaRPr lang="en-US"/>
          </a:p>
        </p:txBody>
      </p:sp>
    </p:spTree>
    <p:extLst>
      <p:ext uri="{BB962C8B-B14F-4D97-AF65-F5344CB8AC3E}">
        <p14:creationId xmlns:p14="http://schemas.microsoft.com/office/powerpoint/2010/main" val="223904219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p:spPr>
        <p:txBody>
          <a:bodyPr/>
          <a:lstStyle/>
          <a:p>
            <a:fld id="{CAC0000C-061D-4620-9322-97E6A6530ACF}" type="slidenum">
              <a:rPr lang="en-US" smtClean="0"/>
              <a:pPr/>
              <a:t>3</a:t>
            </a:fld>
            <a:endParaRPr lang="en-US"/>
          </a:p>
        </p:txBody>
      </p:sp>
      <p:sp>
        <p:nvSpPr>
          <p:cNvPr id="46083" name="Rectangle 2"/>
          <p:cNvSpPr>
            <a:spLocks noGrp="1" noRot="1" noChangeAspect="1" noChangeArrowheads="1" noTextEdit="1"/>
          </p:cNvSpPr>
          <p:nvPr>
            <p:ph type="sldImg"/>
          </p:nvPr>
        </p:nvSpPr>
        <p:spPr>
          <a:ln/>
        </p:spPr>
      </p:sp>
      <p:sp>
        <p:nvSpPr>
          <p:cNvPr id="46084"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12542907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p:spPr>
        <p:txBody>
          <a:bodyPr/>
          <a:lstStyle/>
          <a:p>
            <a:fld id="{CAC0000C-061D-4620-9322-97E6A6530ACF}" type="slidenum">
              <a:rPr lang="en-US" smtClean="0"/>
              <a:pPr/>
              <a:t>34</a:t>
            </a:fld>
            <a:endParaRPr lang="en-US"/>
          </a:p>
        </p:txBody>
      </p:sp>
      <p:sp>
        <p:nvSpPr>
          <p:cNvPr id="46083" name="Rectangle 2"/>
          <p:cNvSpPr>
            <a:spLocks noGrp="1" noRot="1" noChangeAspect="1" noChangeArrowheads="1" noTextEdit="1"/>
          </p:cNvSpPr>
          <p:nvPr>
            <p:ph type="sldImg"/>
          </p:nvPr>
        </p:nvSpPr>
        <p:spPr>
          <a:ln/>
        </p:spPr>
      </p:sp>
      <p:sp>
        <p:nvSpPr>
          <p:cNvPr id="46084"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182292772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6" descr="PP zli_title_header.jpg"/>
          <p:cNvPicPr>
            <a:picLocks noChangeAspect="1"/>
          </p:cNvPicPr>
          <p:nvPr userDrawn="1"/>
        </p:nvPicPr>
        <p:blipFill>
          <a:blip r:embed="rId2" cstate="print"/>
          <a:srcRect/>
          <a:stretch>
            <a:fillRect/>
          </a:stretch>
        </p:blipFill>
        <p:spPr bwMode="auto">
          <a:xfrm>
            <a:off x="0" y="0"/>
            <a:ext cx="9144000" cy="919163"/>
          </a:xfrm>
          <a:prstGeom prst="rect">
            <a:avLst/>
          </a:prstGeom>
          <a:noFill/>
          <a:ln w="9525">
            <a:noFill/>
            <a:miter lim="800000"/>
            <a:headEnd/>
            <a:tailEnd/>
          </a:ln>
        </p:spPr>
      </p:pic>
      <p:sp>
        <p:nvSpPr>
          <p:cNvPr id="81932" name="Rectangle 12"/>
          <p:cNvSpPr>
            <a:spLocks noGrp="1" noChangeArrowheads="1"/>
          </p:cNvSpPr>
          <p:nvPr>
            <p:ph type="ctrTitle"/>
          </p:nvPr>
        </p:nvSpPr>
        <p:spPr>
          <a:xfrm>
            <a:off x="0" y="1676400"/>
            <a:ext cx="9144000" cy="1462088"/>
          </a:xfrm>
        </p:spPr>
        <p:txBody>
          <a:bodyPr/>
          <a:lstStyle>
            <a:lvl1pPr algn="ctr">
              <a:defRPr>
                <a:solidFill>
                  <a:srgbClr val="3B4445"/>
                </a:solidFill>
              </a:defRPr>
            </a:lvl1pPr>
          </a:lstStyle>
          <a:p>
            <a:r>
              <a:rPr lang="en-US" dirty="0"/>
              <a:t>Click to edit Master title style</a:t>
            </a:r>
          </a:p>
        </p:txBody>
      </p:sp>
      <p:sp>
        <p:nvSpPr>
          <p:cNvPr id="81933" name="Rectangle 13"/>
          <p:cNvSpPr>
            <a:spLocks noGrp="1" noChangeArrowheads="1"/>
          </p:cNvSpPr>
          <p:nvPr>
            <p:ph type="subTitle" idx="1"/>
          </p:nvPr>
        </p:nvSpPr>
        <p:spPr>
          <a:xfrm>
            <a:off x="0" y="3886200"/>
            <a:ext cx="9144000" cy="1752600"/>
          </a:xfrm>
        </p:spPr>
        <p:txBody>
          <a:bodyPr/>
          <a:lstStyle>
            <a:lvl1pPr marL="0" indent="0" algn="ctr">
              <a:buFont typeface="Wingdings" pitchFamily="2" charset="2"/>
              <a:buNone/>
              <a:defRPr sz="2400">
                <a:solidFill>
                  <a:srgbClr val="3B4445"/>
                </a:solidFill>
              </a:defRPr>
            </a:lvl1pPr>
          </a:lstStyle>
          <a:p>
            <a:r>
              <a:rPr lang="en-US" dirty="0"/>
              <a:t>Click to edit Master subtitle style</a:t>
            </a:r>
          </a:p>
        </p:txBody>
      </p:sp>
      <p:sp>
        <p:nvSpPr>
          <p:cNvPr id="6" name="Rectangle 16"/>
          <p:cNvSpPr>
            <a:spLocks noGrp="1" noChangeArrowheads="1"/>
          </p:cNvSpPr>
          <p:nvPr>
            <p:ph type="sldNum" sz="quarter" idx="10"/>
          </p:nvPr>
        </p:nvSpPr>
        <p:spPr>
          <a:xfrm>
            <a:off x="7239000" y="6399213"/>
            <a:ext cx="1905000" cy="382587"/>
          </a:xfrm>
          <a:prstGeom prst="rect">
            <a:avLst/>
          </a:prstGeom>
        </p:spPr>
        <p:txBody>
          <a:bodyPr/>
          <a:lstStyle>
            <a:lvl1pPr>
              <a:defRPr>
                <a:solidFill>
                  <a:srgbClr val="3B4445"/>
                </a:solidFill>
                <a:latin typeface="+mn-lt"/>
              </a:defRPr>
            </a:lvl1pPr>
          </a:lstStyle>
          <a:p>
            <a:pPr>
              <a:defRPr/>
            </a:pPr>
            <a:fld id="{FEC29843-A9A1-4A6C-BE91-610A37F119A0}" type="slidenum">
              <a:rPr lang="en-US" smtClean="0"/>
              <a:pPr>
                <a:defRPr/>
              </a:pPr>
              <a:t>‹#›</a:t>
            </a:fld>
            <a:endParaRPr lang="en-US" dirty="0"/>
          </a:p>
        </p:txBody>
      </p:sp>
      <p:sp>
        <p:nvSpPr>
          <p:cNvPr id="2" name="Rectangle 1"/>
          <p:cNvSpPr/>
          <p:nvPr userDrawn="1"/>
        </p:nvSpPr>
        <p:spPr bwMode="auto">
          <a:xfrm>
            <a:off x="0" y="0"/>
            <a:ext cx="9144000" cy="919163"/>
          </a:xfrm>
          <a:prstGeom prst="rect">
            <a:avLst/>
          </a:prstGeom>
          <a:solidFill>
            <a:srgbClr val="52A6E9"/>
          </a:solidFill>
          <a:ln w="9525" cap="flat" cmpd="sng" algn="ctr">
            <a:solidFill>
              <a:srgbClr val="52A6E9"/>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Times New Roman" pitchFamily="18" charset="0"/>
            </a:endParaRPr>
          </a:p>
        </p:txBody>
      </p:sp>
      <p:cxnSp>
        <p:nvCxnSpPr>
          <p:cNvPr id="7" name="Straight Connector 6"/>
          <p:cNvCxnSpPr/>
          <p:nvPr userDrawn="1"/>
        </p:nvCxnSpPr>
        <p:spPr bwMode="auto">
          <a:xfrm>
            <a:off x="0" y="6323013"/>
            <a:ext cx="9144000" cy="0"/>
          </a:xfrm>
          <a:prstGeom prst="line">
            <a:avLst/>
          </a:prstGeom>
          <a:solidFill>
            <a:schemeClr val="accent1"/>
          </a:solidFill>
          <a:ln w="28575" cap="flat" cmpd="sng" algn="ctr">
            <a:solidFill>
              <a:srgbClr val="52A6E9"/>
            </a:solidFill>
            <a:prstDash val="solid"/>
            <a:round/>
            <a:headEnd type="none" w="med" len="med"/>
            <a:tailEnd type="none" w="med" len="med"/>
          </a:ln>
          <a:effectLst/>
        </p:spPr>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
          <p:cNvSpPr>
            <a:spLocks noGrp="1" noChangeArrowheads="1"/>
          </p:cNvSpPr>
          <p:nvPr>
            <p:ph type="sldNum" sz="quarter" idx="10"/>
          </p:nvPr>
        </p:nvSpPr>
        <p:spPr>
          <a:xfrm>
            <a:off x="7086600" y="6477000"/>
            <a:ext cx="1905000" cy="457200"/>
          </a:xfrm>
          <a:prstGeom prst="rect">
            <a:avLst/>
          </a:prstGeom>
        </p:spPr>
        <p:txBody>
          <a:bodyPr/>
          <a:lstStyle>
            <a:lvl1pPr>
              <a:defRPr sz="1200">
                <a:solidFill>
                  <a:srgbClr val="3B4445"/>
                </a:solidFill>
              </a:defRPr>
            </a:lvl1pPr>
          </a:lstStyle>
          <a:p>
            <a:pPr>
              <a:defRPr/>
            </a:pPr>
            <a:fld id="{4DA4826B-A430-4813-BECA-CB78FB8C6A04}" type="slidenum">
              <a:rPr lang="en-US" smtClean="0"/>
              <a:pPr>
                <a:defRPr/>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94525" y="214313"/>
            <a:ext cx="1949450" cy="580548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43000" y="214313"/>
            <a:ext cx="5699125" cy="580548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
          <p:cNvSpPr>
            <a:spLocks noGrp="1" noChangeArrowheads="1"/>
          </p:cNvSpPr>
          <p:nvPr>
            <p:ph type="sldNum" sz="quarter" idx="10"/>
          </p:nvPr>
        </p:nvSpPr>
        <p:spPr>
          <a:xfrm>
            <a:off x="7086600" y="6400800"/>
            <a:ext cx="1905000" cy="457200"/>
          </a:xfrm>
          <a:prstGeom prst="rect">
            <a:avLst/>
          </a:prstGeom>
        </p:spPr>
        <p:txBody>
          <a:bodyPr/>
          <a:lstStyle>
            <a:lvl1pPr>
              <a:defRPr sz="1200">
                <a:solidFill>
                  <a:srgbClr val="3B4445"/>
                </a:solidFill>
              </a:defRPr>
            </a:lvl1pPr>
          </a:lstStyle>
          <a:p>
            <a:pPr>
              <a:defRPr/>
            </a:pPr>
            <a:fld id="{7B8523E8-F80F-48D0-AB06-EC8D46C85729}" type="slidenum">
              <a:rPr lang="en-US" smtClean="0"/>
              <a:pPr>
                <a:defRPr/>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150938" y="76200"/>
            <a:ext cx="7793037" cy="700087"/>
          </a:xfrm>
        </p:spPr>
        <p:txBody>
          <a:bodyPr/>
          <a:lstStyle/>
          <a:p>
            <a:r>
              <a:rPr lang="en-US"/>
              <a:t>Click to edit Master title style</a:t>
            </a:r>
          </a:p>
        </p:txBody>
      </p:sp>
      <p:sp>
        <p:nvSpPr>
          <p:cNvPr id="3" name="Table Placeholder 2"/>
          <p:cNvSpPr>
            <a:spLocks noGrp="1"/>
          </p:cNvSpPr>
          <p:nvPr>
            <p:ph type="tbl" idx="1"/>
          </p:nvPr>
        </p:nvSpPr>
        <p:spPr>
          <a:xfrm>
            <a:off x="1143000" y="1143000"/>
            <a:ext cx="7772400" cy="4876800"/>
          </a:xfrm>
        </p:spPr>
        <p:txBody>
          <a:bodyPr/>
          <a:lstStyle/>
          <a:p>
            <a:pPr lvl="0"/>
            <a:endParaRPr lang="en-US" noProof="0"/>
          </a:p>
        </p:txBody>
      </p:sp>
      <p:sp>
        <p:nvSpPr>
          <p:cNvPr id="4" name="Rectangle 13"/>
          <p:cNvSpPr>
            <a:spLocks noGrp="1" noChangeArrowheads="1"/>
          </p:cNvSpPr>
          <p:nvPr>
            <p:ph type="sldNum" sz="quarter" idx="10"/>
          </p:nvPr>
        </p:nvSpPr>
        <p:spPr>
          <a:xfrm>
            <a:off x="7086600" y="6477000"/>
            <a:ext cx="1905000" cy="457200"/>
          </a:xfrm>
          <a:prstGeom prst="rect">
            <a:avLst/>
          </a:prstGeom>
        </p:spPr>
        <p:txBody>
          <a:bodyPr/>
          <a:lstStyle>
            <a:lvl1pPr>
              <a:defRPr sz="1200">
                <a:solidFill>
                  <a:srgbClr val="3B4445"/>
                </a:solidFill>
              </a:defRPr>
            </a:lvl1pPr>
          </a:lstStyle>
          <a:p>
            <a:pPr>
              <a:defRPr/>
            </a:pPr>
            <a:fld id="{9482E6DC-B7DB-4401-A1C3-CB4CB9970FC6}" type="slidenum">
              <a:rPr lang="en-US" smtClean="0"/>
              <a:pPr>
                <a:defRPr/>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838200" y="1143000"/>
            <a:ext cx="7772400" cy="48768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3"/>
          <p:cNvSpPr>
            <a:spLocks noGrp="1" noChangeArrowheads="1"/>
          </p:cNvSpPr>
          <p:nvPr>
            <p:ph type="sldNum" sz="quarter" idx="10"/>
          </p:nvPr>
        </p:nvSpPr>
        <p:spPr>
          <a:xfrm>
            <a:off x="7162800" y="6477000"/>
            <a:ext cx="1905000" cy="457200"/>
          </a:xfrm>
          <a:prstGeom prst="rect">
            <a:avLst/>
          </a:prstGeom>
        </p:spPr>
        <p:txBody>
          <a:bodyPr/>
          <a:lstStyle>
            <a:lvl1pPr>
              <a:defRPr sz="1200">
                <a:solidFill>
                  <a:srgbClr val="3B4445"/>
                </a:solidFill>
              </a:defRPr>
            </a:lvl1pPr>
          </a:lstStyle>
          <a:p>
            <a:pPr>
              <a:defRPr/>
            </a:pPr>
            <a:fld id="{9E1D4DFB-05A4-4E49-8C5F-DBB9BC109519}" type="slidenum">
              <a:rPr lang="en-US" smtClean="0"/>
              <a:pPr>
                <a:defRPr/>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2800" b="1" cap="all">
                <a:solidFill>
                  <a:srgbClr val="3B4445"/>
                </a:solidFill>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rgbClr val="3B4445"/>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13"/>
          <p:cNvSpPr>
            <a:spLocks noGrp="1" noChangeArrowheads="1"/>
          </p:cNvSpPr>
          <p:nvPr>
            <p:ph type="sldNum" sz="quarter" idx="10"/>
          </p:nvPr>
        </p:nvSpPr>
        <p:spPr>
          <a:xfrm>
            <a:off x="7086600" y="6477000"/>
            <a:ext cx="1905000" cy="457200"/>
          </a:xfrm>
          <a:prstGeom prst="rect">
            <a:avLst/>
          </a:prstGeom>
        </p:spPr>
        <p:txBody>
          <a:bodyPr/>
          <a:lstStyle>
            <a:lvl1pPr>
              <a:defRPr sz="1200">
                <a:solidFill>
                  <a:srgbClr val="3B4445"/>
                </a:solidFill>
              </a:defRPr>
            </a:lvl1pPr>
          </a:lstStyle>
          <a:p>
            <a:pPr>
              <a:defRPr/>
            </a:pPr>
            <a:fld id="{B5B1D3E2-BFC2-4E38-A138-8743C1EAB7E1}" type="slidenum">
              <a:rPr lang="en-US" smtClean="0"/>
              <a:pPr>
                <a:defRPr/>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3B4445"/>
                </a:solidFill>
              </a:defRPr>
            </a:lvl1pPr>
          </a:lstStyle>
          <a:p>
            <a:r>
              <a:rPr lang="en-US" dirty="0"/>
              <a:t>Click to edit Master title style</a:t>
            </a:r>
          </a:p>
        </p:txBody>
      </p:sp>
      <p:sp>
        <p:nvSpPr>
          <p:cNvPr id="3" name="Content Placeholder 2"/>
          <p:cNvSpPr>
            <a:spLocks noGrp="1"/>
          </p:cNvSpPr>
          <p:nvPr>
            <p:ph sz="half" idx="1"/>
          </p:nvPr>
        </p:nvSpPr>
        <p:spPr>
          <a:xfrm>
            <a:off x="762000" y="1143000"/>
            <a:ext cx="38100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724400" y="1143000"/>
            <a:ext cx="38100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3"/>
          <p:cNvSpPr>
            <a:spLocks noGrp="1" noChangeArrowheads="1"/>
          </p:cNvSpPr>
          <p:nvPr>
            <p:ph type="sldNum" sz="quarter" idx="10"/>
          </p:nvPr>
        </p:nvSpPr>
        <p:spPr>
          <a:xfrm>
            <a:off x="7086600" y="6477000"/>
            <a:ext cx="1905000" cy="457200"/>
          </a:xfrm>
          <a:prstGeom prst="rect">
            <a:avLst/>
          </a:prstGeom>
        </p:spPr>
        <p:txBody>
          <a:bodyPr/>
          <a:lstStyle>
            <a:lvl1pPr>
              <a:defRPr sz="1200">
                <a:solidFill>
                  <a:srgbClr val="3B4445"/>
                </a:solidFill>
              </a:defRPr>
            </a:lvl1pPr>
          </a:lstStyle>
          <a:p>
            <a:pPr>
              <a:defRPr/>
            </a:pPr>
            <a:fld id="{BC184422-105F-4206-827B-C9F8C0FAD222}" type="slidenum">
              <a:rPr lang="en-US" smtClean="0"/>
              <a:pPr>
                <a:defRPr/>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90600" y="30162"/>
            <a:ext cx="8001000" cy="808038"/>
          </a:xfrm>
        </p:spPr>
        <p:txBody>
          <a:bodyPr/>
          <a:lstStyle>
            <a:lvl1pPr>
              <a:defRPr>
                <a:solidFill>
                  <a:srgbClr val="3B4445"/>
                </a:solidFill>
              </a:defRPr>
            </a:lvl1pPr>
          </a:lstStyle>
          <a:p>
            <a:r>
              <a:rPr lang="en-US" dirty="0"/>
              <a:t>Click to edit Master title style</a:t>
            </a:r>
          </a:p>
        </p:txBody>
      </p:sp>
      <p:sp>
        <p:nvSpPr>
          <p:cNvPr id="3" name="Text Placeholder 2"/>
          <p:cNvSpPr>
            <a:spLocks noGrp="1"/>
          </p:cNvSpPr>
          <p:nvPr>
            <p:ph type="body" idx="1"/>
          </p:nvPr>
        </p:nvSpPr>
        <p:spPr>
          <a:xfrm>
            <a:off x="457200" y="1276350"/>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1916112"/>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276350"/>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1916112"/>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3"/>
          <p:cNvSpPr>
            <a:spLocks noGrp="1" noChangeArrowheads="1"/>
          </p:cNvSpPr>
          <p:nvPr>
            <p:ph type="sldNum" sz="quarter" idx="10"/>
          </p:nvPr>
        </p:nvSpPr>
        <p:spPr>
          <a:xfrm>
            <a:off x="7086600" y="6477000"/>
            <a:ext cx="1905000" cy="457200"/>
          </a:xfrm>
          <a:prstGeom prst="rect">
            <a:avLst/>
          </a:prstGeom>
          <a:ln/>
        </p:spPr>
        <p:txBody>
          <a:bodyPr/>
          <a:lstStyle>
            <a:lvl1pPr>
              <a:defRPr sz="1200">
                <a:solidFill>
                  <a:srgbClr val="3B4445"/>
                </a:solidFill>
              </a:defRPr>
            </a:lvl1pPr>
          </a:lstStyle>
          <a:p>
            <a:pPr>
              <a:defRPr/>
            </a:pPr>
            <a:fld id="{BC2CDD67-DA31-42AD-B6D5-87A3F5C4B1F1}" type="slidenum">
              <a:rPr lang="en-US" smtClean="0"/>
              <a:pPr>
                <a:defRPr/>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990600" y="152400"/>
            <a:ext cx="7793037" cy="700087"/>
          </a:xfrm>
        </p:spPr>
        <p:txBody>
          <a:bodyPr/>
          <a:lstStyle/>
          <a:p>
            <a:r>
              <a:rPr lang="en-US"/>
              <a:t>Click to edit Master title style</a:t>
            </a:r>
          </a:p>
        </p:txBody>
      </p:sp>
      <p:sp>
        <p:nvSpPr>
          <p:cNvPr id="3" name="Rectangle 13"/>
          <p:cNvSpPr>
            <a:spLocks noGrp="1" noChangeArrowheads="1"/>
          </p:cNvSpPr>
          <p:nvPr>
            <p:ph type="sldNum" sz="quarter" idx="10"/>
          </p:nvPr>
        </p:nvSpPr>
        <p:spPr>
          <a:xfrm>
            <a:off x="7086600" y="6477000"/>
            <a:ext cx="1905000" cy="457200"/>
          </a:xfrm>
          <a:prstGeom prst="rect">
            <a:avLst/>
          </a:prstGeom>
        </p:spPr>
        <p:txBody>
          <a:bodyPr/>
          <a:lstStyle>
            <a:lvl1pPr>
              <a:defRPr sz="1200">
                <a:solidFill>
                  <a:srgbClr val="3B4445"/>
                </a:solidFill>
              </a:defRPr>
            </a:lvl1pPr>
          </a:lstStyle>
          <a:p>
            <a:pPr>
              <a:defRPr/>
            </a:pPr>
            <a:fld id="{CB9CAC4E-107C-4C6A-8610-12D257A4A4F1}" type="slidenum">
              <a:rPr lang="en-US" smtClean="0"/>
              <a:pPr>
                <a:defRPr/>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3"/>
          <p:cNvSpPr>
            <a:spLocks noGrp="1" noChangeArrowheads="1"/>
          </p:cNvSpPr>
          <p:nvPr>
            <p:ph type="sldNum" sz="quarter" idx="10"/>
          </p:nvPr>
        </p:nvSpPr>
        <p:spPr>
          <a:xfrm>
            <a:off x="7086600" y="6477000"/>
            <a:ext cx="1905000" cy="457200"/>
          </a:xfrm>
          <a:prstGeom prst="rect">
            <a:avLst/>
          </a:prstGeom>
        </p:spPr>
        <p:txBody>
          <a:bodyPr/>
          <a:lstStyle>
            <a:lvl1pPr>
              <a:defRPr sz="1200">
                <a:solidFill>
                  <a:srgbClr val="3B4445"/>
                </a:solidFill>
              </a:defRPr>
            </a:lvl1pPr>
          </a:lstStyle>
          <a:p>
            <a:pPr>
              <a:defRPr/>
            </a:pPr>
            <a:fld id="{CB9CAC4E-107C-4C6A-8610-12D257A4A4F1}" type="slidenum">
              <a:rPr lang="en-US" smtClean="0"/>
              <a:pPr>
                <a:defRPr/>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1081087"/>
            <a:ext cx="3008313" cy="1010766"/>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1081087"/>
            <a:ext cx="5111750" cy="5091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2243137"/>
            <a:ext cx="3008313" cy="40803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Rectangle 13"/>
          <p:cNvSpPr>
            <a:spLocks noGrp="1" noChangeArrowheads="1"/>
          </p:cNvSpPr>
          <p:nvPr>
            <p:ph type="sldNum" sz="quarter" idx="12"/>
          </p:nvPr>
        </p:nvSpPr>
        <p:spPr>
          <a:xfrm>
            <a:off x="7086600" y="6477000"/>
            <a:ext cx="1905000" cy="457200"/>
          </a:xfrm>
          <a:prstGeom prst="rect">
            <a:avLst/>
          </a:prstGeom>
        </p:spPr>
        <p:txBody>
          <a:bodyPr/>
          <a:lstStyle>
            <a:lvl1pPr>
              <a:defRPr sz="1200">
                <a:solidFill>
                  <a:srgbClr val="3B4445"/>
                </a:solidFill>
              </a:defRPr>
            </a:lvl1pPr>
          </a:lstStyle>
          <a:p>
            <a:pPr>
              <a:defRPr/>
            </a:pPr>
            <a:fld id="{D08F4CDE-61AD-4C07-A804-E4D89EE20B0F}" type="slidenum">
              <a:rPr lang="en-US" smtClean="0"/>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Rectangle 13"/>
          <p:cNvSpPr>
            <a:spLocks noGrp="1" noChangeArrowheads="1"/>
          </p:cNvSpPr>
          <p:nvPr>
            <p:ph type="sldNum" sz="quarter" idx="12"/>
          </p:nvPr>
        </p:nvSpPr>
        <p:spPr>
          <a:xfrm>
            <a:off x="7086600" y="6477000"/>
            <a:ext cx="1905000" cy="457200"/>
          </a:xfrm>
          <a:prstGeom prst="rect">
            <a:avLst/>
          </a:prstGeom>
        </p:spPr>
        <p:txBody>
          <a:bodyPr/>
          <a:lstStyle>
            <a:lvl1pPr>
              <a:defRPr sz="1200">
                <a:solidFill>
                  <a:srgbClr val="3B4445"/>
                </a:solidFill>
              </a:defRPr>
            </a:lvl1pPr>
          </a:lstStyle>
          <a:p>
            <a:pPr>
              <a:defRPr/>
            </a:pPr>
            <a:fld id="{B7B40F9D-D132-4795-84E0-4BAB53DCC70F}" type="slidenum">
              <a:rPr lang="en-US" smtClean="0"/>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8" name="Rectangle 10"/>
          <p:cNvSpPr>
            <a:spLocks noGrp="1" noChangeArrowheads="1"/>
          </p:cNvSpPr>
          <p:nvPr>
            <p:ph type="body" idx="1"/>
          </p:nvPr>
        </p:nvSpPr>
        <p:spPr bwMode="auto">
          <a:xfrm>
            <a:off x="914400" y="1143000"/>
            <a:ext cx="77724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p:cNvSpPr/>
          <p:nvPr userDrawn="1"/>
        </p:nvSpPr>
        <p:spPr bwMode="auto">
          <a:xfrm>
            <a:off x="0" y="-1"/>
            <a:ext cx="9144000" cy="919163"/>
          </a:xfrm>
          <a:prstGeom prst="rect">
            <a:avLst/>
          </a:prstGeom>
          <a:solidFill>
            <a:srgbClr val="52A6E9"/>
          </a:solidFill>
          <a:ln w="9525" cap="flat" cmpd="sng" algn="ctr">
            <a:solidFill>
              <a:srgbClr val="52A6E9"/>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Times New Roman" pitchFamily="18" charset="0"/>
            </a:endParaRPr>
          </a:p>
        </p:txBody>
      </p:sp>
      <p:sp>
        <p:nvSpPr>
          <p:cNvPr id="1027" name="Rectangle 9"/>
          <p:cNvSpPr>
            <a:spLocks noGrp="1" noChangeArrowheads="1"/>
          </p:cNvSpPr>
          <p:nvPr>
            <p:ph type="title"/>
          </p:nvPr>
        </p:nvSpPr>
        <p:spPr bwMode="auto">
          <a:xfrm>
            <a:off x="980280" y="109537"/>
            <a:ext cx="8163719" cy="700088"/>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dirty="0"/>
              <a:t>Click to edit Master title style</a:t>
            </a:r>
          </a:p>
        </p:txBody>
      </p:sp>
      <p:sp>
        <p:nvSpPr>
          <p:cNvPr id="8" name="Rectangle 16"/>
          <p:cNvSpPr>
            <a:spLocks noGrp="1" noChangeArrowheads="1"/>
          </p:cNvSpPr>
          <p:nvPr>
            <p:ph type="sldNum" sz="quarter" idx="4"/>
          </p:nvPr>
        </p:nvSpPr>
        <p:spPr>
          <a:xfrm>
            <a:off x="7162800" y="6409150"/>
            <a:ext cx="1905000" cy="382587"/>
          </a:xfrm>
          <a:prstGeom prst="rect">
            <a:avLst/>
          </a:prstGeom>
        </p:spPr>
        <p:txBody>
          <a:bodyPr/>
          <a:lstStyle>
            <a:lvl1pPr algn="r">
              <a:defRPr sz="1200">
                <a:solidFill>
                  <a:srgbClr val="3B4445"/>
                </a:solidFill>
                <a:latin typeface="+mn-lt"/>
              </a:defRPr>
            </a:lvl1pPr>
          </a:lstStyle>
          <a:p>
            <a:pPr>
              <a:defRPr/>
            </a:pPr>
            <a:fld id="{FEC29843-A9A1-4A6C-BE91-610A37F119A0}" type="slidenum">
              <a:rPr lang="en-US" smtClean="0"/>
              <a:pPr>
                <a:defRPr/>
              </a:pPr>
              <a:t>‹#›</a:t>
            </a:fld>
            <a:endParaRPr lang="en-US" dirty="0"/>
          </a:p>
        </p:txBody>
      </p:sp>
      <p:cxnSp>
        <p:nvCxnSpPr>
          <p:cNvPr id="9" name="Straight Connector 8"/>
          <p:cNvCxnSpPr/>
          <p:nvPr userDrawn="1"/>
        </p:nvCxnSpPr>
        <p:spPr bwMode="auto">
          <a:xfrm>
            <a:off x="0" y="6323013"/>
            <a:ext cx="9144000" cy="0"/>
          </a:xfrm>
          <a:prstGeom prst="line">
            <a:avLst/>
          </a:prstGeom>
          <a:solidFill>
            <a:schemeClr val="accent1"/>
          </a:solidFill>
          <a:ln w="28575" cap="flat" cmpd="sng" algn="ctr">
            <a:solidFill>
              <a:srgbClr val="52A6E9"/>
            </a:solidFill>
            <a:prstDash val="solid"/>
            <a:round/>
            <a:headEnd type="none" w="med" len="med"/>
            <a:tailEnd type="none" w="med" len="med"/>
          </a:ln>
          <a:effectLst/>
        </p:spPr>
      </p:cxnSp>
      <p:pic>
        <p:nvPicPr>
          <p:cNvPr id="2" name="Picture 1"/>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0" y="-4763"/>
            <a:ext cx="914402" cy="919163"/>
          </a:xfrm>
          <a:prstGeom prst="rect">
            <a:avLst/>
          </a:prstGeom>
        </p:spPr>
      </p:pic>
      <p:sp>
        <p:nvSpPr>
          <p:cNvPr id="13" name="TextBox 11"/>
          <p:cNvSpPr txBox="1">
            <a:spLocks noChangeArrowheads="1"/>
          </p:cNvSpPr>
          <p:nvPr userDrawn="1"/>
        </p:nvSpPr>
        <p:spPr bwMode="auto">
          <a:xfrm>
            <a:off x="76200" y="6461944"/>
            <a:ext cx="26195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Times New Roman" pitchFamily="18" charset="0"/>
                <a:cs typeface="Arial" charset="0"/>
              </a:defRPr>
            </a:lvl1pPr>
            <a:lvl2pPr marL="742950" indent="-285750" eaLnBrk="0" hangingPunct="0">
              <a:defRPr sz="1400">
                <a:solidFill>
                  <a:schemeClr val="tx1"/>
                </a:solidFill>
                <a:latin typeface="Times New Roman" pitchFamily="18" charset="0"/>
                <a:cs typeface="Arial" charset="0"/>
              </a:defRPr>
            </a:lvl2pPr>
            <a:lvl3pPr marL="1143000" indent="-228600" eaLnBrk="0" hangingPunct="0">
              <a:defRPr sz="1400">
                <a:solidFill>
                  <a:schemeClr val="tx1"/>
                </a:solidFill>
                <a:latin typeface="Times New Roman" pitchFamily="18" charset="0"/>
                <a:cs typeface="Arial" charset="0"/>
              </a:defRPr>
            </a:lvl3pPr>
            <a:lvl4pPr marL="1600200" indent="-228600" eaLnBrk="0" hangingPunct="0">
              <a:defRPr sz="1400">
                <a:solidFill>
                  <a:schemeClr val="tx1"/>
                </a:solidFill>
                <a:latin typeface="Times New Roman" pitchFamily="18" charset="0"/>
                <a:cs typeface="Arial" charset="0"/>
              </a:defRPr>
            </a:lvl4pPr>
            <a:lvl5pPr marL="2057400" indent="-228600" eaLnBrk="0" hangingPunct="0">
              <a:defRPr sz="1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400">
                <a:solidFill>
                  <a:schemeClr val="tx1"/>
                </a:solidFill>
                <a:latin typeface="Times New Roman" pitchFamily="18" charset="0"/>
                <a:cs typeface="Arial" charset="0"/>
              </a:defRPr>
            </a:lvl9pPr>
          </a:lstStyle>
          <a:p>
            <a:r>
              <a:rPr lang="en-US" sz="1200" dirty="0">
                <a:solidFill>
                  <a:srgbClr val="3B4445"/>
                </a:solidFill>
              </a:rPr>
              <a:t>Copyright © 2020 by Timothy L. Faley</a:t>
            </a:r>
          </a:p>
        </p:txBody>
      </p:sp>
    </p:spTree>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68" r:id="rId5"/>
    <p:sldLayoutId id="2147483673" r:id="rId6"/>
    <p:sldLayoutId id="2147483674" r:id="rId7"/>
    <p:sldLayoutId id="2147483675" r:id="rId8"/>
    <p:sldLayoutId id="2147483676" r:id="rId9"/>
    <p:sldLayoutId id="2147483677" r:id="rId10"/>
    <p:sldLayoutId id="2147483678" r:id="rId11"/>
    <p:sldLayoutId id="2147483679" r:id="rId12"/>
  </p:sldLayoutIdLst>
  <p:hf hdr="0" ftr="0"/>
  <p:txStyles>
    <p:titleStyle>
      <a:lvl1pPr algn="l" rtl="0" eaLnBrk="0" fontAlgn="base" hangingPunct="0">
        <a:spcBef>
          <a:spcPct val="0"/>
        </a:spcBef>
        <a:spcAft>
          <a:spcPct val="0"/>
        </a:spcAft>
        <a:defRPr sz="3600">
          <a:solidFill>
            <a:srgbClr val="3B4445"/>
          </a:solidFill>
          <a:latin typeface="+mj-lt"/>
          <a:ea typeface="+mj-ea"/>
          <a:cs typeface="+mj-cs"/>
        </a:defRPr>
      </a:lvl1pPr>
      <a:lvl2pPr algn="l" rtl="0" eaLnBrk="0" fontAlgn="base" hangingPunct="0">
        <a:spcBef>
          <a:spcPct val="0"/>
        </a:spcBef>
        <a:spcAft>
          <a:spcPct val="0"/>
        </a:spcAft>
        <a:defRPr sz="3600">
          <a:solidFill>
            <a:srgbClr val="FFC000"/>
          </a:solidFill>
          <a:latin typeface="Times New Roman" pitchFamily="18" charset="0"/>
        </a:defRPr>
      </a:lvl2pPr>
      <a:lvl3pPr algn="l" rtl="0" eaLnBrk="0" fontAlgn="base" hangingPunct="0">
        <a:spcBef>
          <a:spcPct val="0"/>
        </a:spcBef>
        <a:spcAft>
          <a:spcPct val="0"/>
        </a:spcAft>
        <a:defRPr sz="3600">
          <a:solidFill>
            <a:srgbClr val="FFC000"/>
          </a:solidFill>
          <a:latin typeface="Times New Roman" pitchFamily="18" charset="0"/>
        </a:defRPr>
      </a:lvl3pPr>
      <a:lvl4pPr algn="l" rtl="0" eaLnBrk="0" fontAlgn="base" hangingPunct="0">
        <a:spcBef>
          <a:spcPct val="0"/>
        </a:spcBef>
        <a:spcAft>
          <a:spcPct val="0"/>
        </a:spcAft>
        <a:defRPr sz="3600">
          <a:solidFill>
            <a:srgbClr val="FFC000"/>
          </a:solidFill>
          <a:latin typeface="Times New Roman" pitchFamily="18" charset="0"/>
        </a:defRPr>
      </a:lvl4pPr>
      <a:lvl5pPr algn="l" rtl="0" eaLnBrk="0" fontAlgn="base" hangingPunct="0">
        <a:spcBef>
          <a:spcPct val="0"/>
        </a:spcBef>
        <a:spcAft>
          <a:spcPct val="0"/>
        </a:spcAft>
        <a:defRPr sz="3600">
          <a:solidFill>
            <a:srgbClr val="FFC000"/>
          </a:solidFill>
          <a:latin typeface="Times New Roman" pitchFamily="18" charset="0"/>
        </a:defRPr>
      </a:lvl5pPr>
      <a:lvl6pPr marL="457200" algn="l" rtl="0" fontAlgn="base">
        <a:spcBef>
          <a:spcPct val="0"/>
        </a:spcBef>
        <a:spcAft>
          <a:spcPct val="0"/>
        </a:spcAft>
        <a:defRPr sz="3600">
          <a:solidFill>
            <a:schemeClr val="tx2"/>
          </a:solidFill>
          <a:latin typeface="Times New Roman" pitchFamily="18" charset="0"/>
        </a:defRPr>
      </a:lvl6pPr>
      <a:lvl7pPr marL="914400" algn="l" rtl="0" fontAlgn="base">
        <a:spcBef>
          <a:spcPct val="0"/>
        </a:spcBef>
        <a:spcAft>
          <a:spcPct val="0"/>
        </a:spcAft>
        <a:defRPr sz="3600">
          <a:solidFill>
            <a:schemeClr val="tx2"/>
          </a:solidFill>
          <a:latin typeface="Times New Roman" pitchFamily="18" charset="0"/>
        </a:defRPr>
      </a:lvl7pPr>
      <a:lvl8pPr marL="1371600" algn="l" rtl="0" fontAlgn="base">
        <a:spcBef>
          <a:spcPct val="0"/>
        </a:spcBef>
        <a:spcAft>
          <a:spcPct val="0"/>
        </a:spcAft>
        <a:defRPr sz="3600">
          <a:solidFill>
            <a:schemeClr val="tx2"/>
          </a:solidFill>
          <a:latin typeface="Times New Roman" pitchFamily="18" charset="0"/>
        </a:defRPr>
      </a:lvl8pPr>
      <a:lvl9pPr marL="1828800" algn="l" rtl="0" fontAlgn="base">
        <a:spcBef>
          <a:spcPct val="0"/>
        </a:spcBef>
        <a:spcAft>
          <a:spcPct val="0"/>
        </a:spcAft>
        <a:defRPr sz="36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rgbClr val="3B4445"/>
        </a:buClr>
        <a:buSzPct val="60000"/>
        <a:buFont typeface="Wingdings" pitchFamily="2" charset="2"/>
        <a:buChar char="n"/>
        <a:defRPr sz="2800">
          <a:solidFill>
            <a:schemeClr val="tx1"/>
          </a:solidFill>
          <a:latin typeface="+mn-lt"/>
          <a:ea typeface="+mn-ea"/>
          <a:cs typeface="+mn-cs"/>
        </a:defRPr>
      </a:lvl1pPr>
      <a:lvl2pPr marL="742950" indent="-285750" algn="l" rtl="0" eaLnBrk="0" fontAlgn="base" hangingPunct="0">
        <a:spcBef>
          <a:spcPct val="20000"/>
        </a:spcBef>
        <a:spcAft>
          <a:spcPct val="0"/>
        </a:spcAft>
        <a:buClr>
          <a:srgbClr val="52A6E9"/>
        </a:buClr>
        <a:buSzPct val="55000"/>
        <a:buFont typeface="Wingdings" pitchFamily="2" charset="2"/>
        <a:buChar char="n"/>
        <a:defRPr sz="2400">
          <a:solidFill>
            <a:schemeClr val="tx1"/>
          </a:solidFill>
          <a:latin typeface="+mn-lt"/>
        </a:defRPr>
      </a:lvl2pPr>
      <a:lvl3pPr marL="1143000" indent="-228600" algn="l" rtl="0" eaLnBrk="0" fontAlgn="base" hangingPunct="0">
        <a:spcBef>
          <a:spcPct val="20000"/>
        </a:spcBef>
        <a:spcAft>
          <a:spcPct val="0"/>
        </a:spcAft>
        <a:buClr>
          <a:srgbClr val="3B4445"/>
        </a:buClr>
        <a:buSzPct val="50000"/>
        <a:buFont typeface="Wingdings" pitchFamily="2" charset="2"/>
        <a:buChar char="n"/>
        <a:defRPr sz="2000">
          <a:solidFill>
            <a:schemeClr val="tx1"/>
          </a:solidFill>
          <a:latin typeface="+mn-lt"/>
        </a:defRPr>
      </a:lvl3pPr>
      <a:lvl4pPr marL="1600200" indent="-228600" algn="l" rtl="0" eaLnBrk="0" fontAlgn="base" hangingPunct="0">
        <a:spcBef>
          <a:spcPct val="20000"/>
        </a:spcBef>
        <a:spcAft>
          <a:spcPct val="0"/>
        </a:spcAft>
        <a:buClr>
          <a:srgbClr val="52A6E9"/>
        </a:buClr>
        <a:buSzPct val="55000"/>
        <a:buFont typeface="Wingdings" pitchFamily="2" charset="2"/>
        <a:buChar char="n"/>
        <a:defRPr sz="2000">
          <a:solidFill>
            <a:schemeClr val="tx1"/>
          </a:solidFill>
          <a:latin typeface="+mn-lt"/>
        </a:defRPr>
      </a:lvl4pPr>
      <a:lvl5pPr marL="2057400" indent="-228600" algn="l" rtl="0" eaLnBrk="0" fontAlgn="base" hangingPunct="0">
        <a:spcBef>
          <a:spcPct val="20000"/>
        </a:spcBef>
        <a:spcAft>
          <a:spcPct val="0"/>
        </a:spcAft>
        <a:buClr>
          <a:srgbClr val="3B4445"/>
        </a:buClr>
        <a:buSzPct val="50000"/>
        <a:buFont typeface="Wingdings" pitchFamily="2" charset="2"/>
        <a:buChar char="n"/>
        <a:defRPr sz="2000">
          <a:solidFill>
            <a:schemeClr val="tx1"/>
          </a:solidFill>
          <a:latin typeface="+mn-lt"/>
        </a:defRPr>
      </a:lvl5pPr>
      <a:lvl6pPr marL="2514600" indent="-228600" algn="l" rtl="0" fontAlgn="base">
        <a:spcBef>
          <a:spcPct val="20000"/>
        </a:spcBef>
        <a:spcAft>
          <a:spcPct val="0"/>
        </a:spcAft>
        <a:buClr>
          <a:schemeClr val="folHlink"/>
        </a:buClr>
        <a:buSzPct val="50000"/>
        <a:buFont typeface="Wingdings" pitchFamily="2" charset="2"/>
        <a:buChar char="n"/>
        <a:defRPr>
          <a:solidFill>
            <a:schemeClr val="tx1"/>
          </a:solidFill>
          <a:latin typeface="+mn-lt"/>
        </a:defRPr>
      </a:lvl6pPr>
      <a:lvl7pPr marL="2971800" indent="-228600" algn="l" rtl="0" fontAlgn="base">
        <a:spcBef>
          <a:spcPct val="20000"/>
        </a:spcBef>
        <a:spcAft>
          <a:spcPct val="0"/>
        </a:spcAft>
        <a:buClr>
          <a:schemeClr val="folHlink"/>
        </a:buClr>
        <a:buSzPct val="50000"/>
        <a:buFont typeface="Wingdings" pitchFamily="2" charset="2"/>
        <a:buChar char="n"/>
        <a:defRPr>
          <a:solidFill>
            <a:schemeClr val="tx1"/>
          </a:solidFill>
          <a:latin typeface="+mn-lt"/>
        </a:defRPr>
      </a:lvl7pPr>
      <a:lvl8pPr marL="3429000" indent="-228600" algn="l" rtl="0" fontAlgn="base">
        <a:spcBef>
          <a:spcPct val="20000"/>
        </a:spcBef>
        <a:spcAft>
          <a:spcPct val="0"/>
        </a:spcAft>
        <a:buClr>
          <a:schemeClr val="folHlink"/>
        </a:buClr>
        <a:buSzPct val="50000"/>
        <a:buFont typeface="Wingdings" pitchFamily="2" charset="2"/>
        <a:buChar char="n"/>
        <a:defRPr>
          <a:solidFill>
            <a:schemeClr val="tx1"/>
          </a:solidFill>
          <a:latin typeface="+mn-lt"/>
        </a:defRPr>
      </a:lvl8pPr>
      <a:lvl9pPr marL="3886200" indent="-228600" algn="l" rtl="0" fontAlgn="base">
        <a:spcBef>
          <a:spcPct val="20000"/>
        </a:spcBef>
        <a:spcAft>
          <a:spcPct val="0"/>
        </a:spcAft>
        <a:buClr>
          <a:schemeClr val="folHlink"/>
        </a:buClr>
        <a:buSzPct val="50000"/>
        <a:buFont typeface="Wingdings" pitchFamily="2" charset="2"/>
        <a:buChar char="n"/>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5.png"/><Relationship Id="rId4" Type="http://schemas.openxmlformats.org/officeDocument/2006/relationships/hyperlink" Target="http://financials.morningstar.com/" TargetMode="Externa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5.png"/><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5.png"/><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5.png"/><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5.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5.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5.png"/><Relationship Id="rId4" Type="http://schemas.openxmlformats.org/officeDocument/2006/relationships/image" Target="../media/image17.jp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5.png"/><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5.png"/><Relationship Id="rId4" Type="http://schemas.openxmlformats.org/officeDocument/2006/relationships/image" Target="../media/image19.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5.png"/><Relationship Id="rId4" Type="http://schemas.openxmlformats.org/officeDocument/2006/relationships/image" Target="../media/image20.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5" Type="http://schemas.openxmlformats.org/officeDocument/2006/relationships/image" Target="../media/image5.png"/><Relationship Id="rId4" Type="http://schemas.openxmlformats.org/officeDocument/2006/relationships/image" Target="../media/image17.jp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3.m4a"/><Relationship Id="rId1" Type="http://schemas.microsoft.com/office/2007/relationships/media" Target="../media/media23.m4a"/><Relationship Id="rId4" Type="http://schemas.openxmlformats.org/officeDocument/2006/relationships/image" Target="../media/image5.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4a"/><Relationship Id="rId1" Type="http://schemas.microsoft.com/office/2007/relationships/media" Target="../media/media24.m4a"/><Relationship Id="rId4" Type="http://schemas.openxmlformats.org/officeDocument/2006/relationships/image" Target="../media/image5.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5.m4a"/><Relationship Id="rId1" Type="http://schemas.microsoft.com/office/2007/relationships/media" Target="../media/media25.m4a"/><Relationship Id="rId4" Type="http://schemas.openxmlformats.org/officeDocument/2006/relationships/image" Target="../media/image5.png"/></Relationships>
</file>

<file path=ppt/slides/_rels/slide26.xml.rels><?xml version="1.0" encoding="UTF-8" standalone="yes"?>
<Relationships xmlns="http://schemas.openxmlformats.org/package/2006/relationships"><Relationship Id="rId3" Type="http://schemas.openxmlformats.org/officeDocument/2006/relationships/audio" Target="../media/media26.m4a"/><Relationship Id="rId2" Type="http://schemas.microsoft.com/office/2007/relationships/media" Target="../media/media26.m4a"/><Relationship Id="rId1" Type="http://schemas.openxmlformats.org/officeDocument/2006/relationships/tags" Target="../tags/tag1.xml"/><Relationship Id="rId5" Type="http://schemas.openxmlformats.org/officeDocument/2006/relationships/image" Target="../media/image5.png"/><Relationship Id="rId4"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7.m4a"/><Relationship Id="rId1" Type="http://schemas.microsoft.com/office/2007/relationships/media" Target="../media/media27.m4a"/><Relationship Id="rId4" Type="http://schemas.openxmlformats.org/officeDocument/2006/relationships/image" Target="../media/image5.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8.m4a"/><Relationship Id="rId1" Type="http://schemas.microsoft.com/office/2007/relationships/media" Target="../media/media28.m4a"/><Relationship Id="rId4" Type="http://schemas.openxmlformats.org/officeDocument/2006/relationships/image" Target="../media/image5.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9.m4a"/><Relationship Id="rId1" Type="http://schemas.microsoft.com/office/2007/relationships/media" Target="../media/media29.m4a"/><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8" Type="http://schemas.openxmlformats.org/officeDocument/2006/relationships/image" Target="../media/image9.jpeg"/><Relationship Id="rId13"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image" Target="../media/image8.jpeg"/><Relationship Id="rId12" Type="http://schemas.openxmlformats.org/officeDocument/2006/relationships/image" Target="../media/image13.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7.jpeg"/><Relationship Id="rId11" Type="http://schemas.openxmlformats.org/officeDocument/2006/relationships/image" Target="../media/image12.png"/><Relationship Id="rId5" Type="http://schemas.openxmlformats.org/officeDocument/2006/relationships/image" Target="../media/image6.jpeg"/><Relationship Id="rId10" Type="http://schemas.openxmlformats.org/officeDocument/2006/relationships/image" Target="../media/image11.jpeg"/><Relationship Id="rId4" Type="http://schemas.openxmlformats.org/officeDocument/2006/relationships/notesSlide" Target="../notesSlides/notesSlide1.xml"/><Relationship Id="rId9" Type="http://schemas.openxmlformats.org/officeDocument/2006/relationships/image" Target="../media/image10.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0.m4a"/><Relationship Id="rId1" Type="http://schemas.microsoft.com/office/2007/relationships/media" Target="../media/media30.m4a"/><Relationship Id="rId4" Type="http://schemas.openxmlformats.org/officeDocument/2006/relationships/image" Target="../media/image5.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1.m4a"/><Relationship Id="rId1" Type="http://schemas.microsoft.com/office/2007/relationships/media" Target="../media/media31.m4a"/><Relationship Id="rId4" Type="http://schemas.openxmlformats.org/officeDocument/2006/relationships/image" Target="../media/image5.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2.m4a"/><Relationship Id="rId1" Type="http://schemas.microsoft.com/office/2007/relationships/media" Target="../media/media32.m4a"/><Relationship Id="rId4" Type="http://schemas.openxmlformats.org/officeDocument/2006/relationships/image" Target="../media/image5.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3.m4a"/><Relationship Id="rId1" Type="http://schemas.microsoft.com/office/2007/relationships/media" Target="../media/media33.m4a"/><Relationship Id="rId4" Type="http://schemas.openxmlformats.org/officeDocument/2006/relationships/image" Target="../media/image5.png"/></Relationships>
</file>

<file path=ppt/slides/_rels/slide34.xml.rels><?xml version="1.0" encoding="UTF-8" standalone="yes"?>
<Relationships xmlns="http://schemas.openxmlformats.org/package/2006/relationships"><Relationship Id="rId8" Type="http://schemas.openxmlformats.org/officeDocument/2006/relationships/image" Target="../media/image9.jpeg"/><Relationship Id="rId13"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image" Target="../media/image8.jpeg"/><Relationship Id="rId12" Type="http://schemas.openxmlformats.org/officeDocument/2006/relationships/image" Target="../media/image13.png"/><Relationship Id="rId2" Type="http://schemas.openxmlformats.org/officeDocument/2006/relationships/audio" Target="../media/media34.m4a"/><Relationship Id="rId1" Type="http://schemas.microsoft.com/office/2007/relationships/media" Target="../media/media34.m4a"/><Relationship Id="rId6" Type="http://schemas.openxmlformats.org/officeDocument/2006/relationships/image" Target="../media/image7.jpeg"/><Relationship Id="rId11" Type="http://schemas.openxmlformats.org/officeDocument/2006/relationships/image" Target="../media/image12.png"/><Relationship Id="rId5" Type="http://schemas.openxmlformats.org/officeDocument/2006/relationships/image" Target="../media/image6.jpeg"/><Relationship Id="rId10" Type="http://schemas.openxmlformats.org/officeDocument/2006/relationships/image" Target="../media/image11.jpeg"/><Relationship Id="rId4" Type="http://schemas.openxmlformats.org/officeDocument/2006/relationships/notesSlide" Target="../notesSlides/notesSlide2.xml"/><Relationship Id="rId9" Type="http://schemas.openxmlformats.org/officeDocument/2006/relationships/image" Target="../media/image10.pn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5.m4a"/><Relationship Id="rId1" Type="http://schemas.microsoft.com/office/2007/relationships/media" Target="../media/media35.m4a"/><Relationship Id="rId5" Type="http://schemas.openxmlformats.org/officeDocument/2006/relationships/image" Target="../media/image5.png"/><Relationship Id="rId4" Type="http://schemas.openxmlformats.org/officeDocument/2006/relationships/image" Target="../media/image17.jp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6.m4a"/><Relationship Id="rId1" Type="http://schemas.microsoft.com/office/2007/relationships/media" Target="../media/media36.m4a"/><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auto">
          <a:xfrm>
            <a:off x="0" y="0"/>
            <a:ext cx="9144000" cy="2286000"/>
          </a:xfrm>
          <a:prstGeom prst="rect">
            <a:avLst/>
          </a:prstGeom>
          <a:gradFill flip="none" rotWithShape="1">
            <a:gsLst>
              <a:gs pos="57000">
                <a:srgbClr val="52A6E9"/>
              </a:gs>
              <a:gs pos="99000">
                <a:srgbClr val="3B4445"/>
              </a:gs>
            </a:gsLst>
            <a:lin ang="0" scaled="1"/>
            <a:tileRect/>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dirty="0">
              <a:ln>
                <a:noFill/>
              </a:ln>
              <a:solidFill>
                <a:schemeClr val="tx1"/>
              </a:solidFill>
              <a:effectLst/>
              <a:latin typeface="Times New Roman" pitchFamily="18" charset="0"/>
            </a:endParaRP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25" y="0"/>
            <a:ext cx="2286000" cy="2286000"/>
          </a:xfrm>
          <a:prstGeom prst="rect">
            <a:avLst/>
          </a:prstGeom>
        </p:spPr>
      </p:pic>
      <p:sp>
        <p:nvSpPr>
          <p:cNvPr id="7" name="TextBox 6"/>
          <p:cNvSpPr txBox="1"/>
          <p:nvPr/>
        </p:nvSpPr>
        <p:spPr>
          <a:xfrm>
            <a:off x="2514600" y="429161"/>
            <a:ext cx="2696572" cy="1323439"/>
          </a:xfrm>
          <a:prstGeom prst="rect">
            <a:avLst/>
          </a:prstGeom>
          <a:noFill/>
        </p:spPr>
        <p:txBody>
          <a:bodyPr wrap="none" rtlCol="0">
            <a:spAutoFit/>
            <a:scene3d>
              <a:camera prst="orthographicFront"/>
              <a:lightRig rig="balanced" dir="t">
                <a:rot lat="0" lon="0" rev="2100000"/>
              </a:lightRig>
            </a:scene3d>
            <a:sp3d extrusionH="57150" prstMaterial="metal">
              <a:bevelT w="38100" h="25400"/>
              <a:contourClr>
                <a:schemeClr val="bg2"/>
              </a:contourClr>
            </a:sp3d>
          </a:bodyPr>
          <a:lstStyle/>
          <a:p>
            <a:r>
              <a:rPr lang="en-029" sz="4000" b="1" dirty="0">
                <a:ln w="50800"/>
                <a:solidFill>
                  <a:srgbClr val="3B4445"/>
                </a:solidFill>
              </a:rPr>
              <a:t>Business</a:t>
            </a:r>
          </a:p>
          <a:p>
            <a:r>
              <a:rPr lang="en-029" sz="4000" b="1" dirty="0">
                <a:ln w="50800"/>
                <a:solidFill>
                  <a:srgbClr val="3B4445"/>
                </a:solidFill>
              </a:rPr>
              <a:t>Assessment</a:t>
            </a:r>
            <a:endParaRPr lang="en-US" sz="4000" b="1" dirty="0">
              <a:ln w="50800"/>
              <a:solidFill>
                <a:srgbClr val="3B4445"/>
              </a:solidFill>
            </a:endParaRPr>
          </a:p>
        </p:txBody>
      </p:sp>
      <p:sp>
        <p:nvSpPr>
          <p:cNvPr id="9" name="Subtitle 5"/>
          <p:cNvSpPr txBox="1">
            <a:spLocks/>
          </p:cNvSpPr>
          <p:nvPr/>
        </p:nvSpPr>
        <p:spPr bwMode="auto">
          <a:xfrm>
            <a:off x="0" y="4114800"/>
            <a:ext cx="9144000" cy="1752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rgbClr val="3B4445"/>
              </a:buClr>
              <a:buSzPct val="60000"/>
              <a:buFont typeface="Wingdings" pitchFamily="2" charset="2"/>
              <a:buChar char="n"/>
              <a:defRPr sz="2800">
                <a:solidFill>
                  <a:schemeClr val="tx1"/>
                </a:solidFill>
                <a:latin typeface="+mn-lt"/>
                <a:ea typeface="+mn-ea"/>
                <a:cs typeface="+mn-cs"/>
              </a:defRPr>
            </a:lvl1pPr>
            <a:lvl2pPr marL="742950" indent="-285750" algn="l" rtl="0" eaLnBrk="0" fontAlgn="base" hangingPunct="0">
              <a:spcBef>
                <a:spcPct val="20000"/>
              </a:spcBef>
              <a:spcAft>
                <a:spcPct val="0"/>
              </a:spcAft>
              <a:buClr>
                <a:srgbClr val="52A6E9"/>
              </a:buClr>
              <a:buSzPct val="55000"/>
              <a:buFont typeface="Wingdings" pitchFamily="2" charset="2"/>
              <a:buChar char="n"/>
              <a:defRPr sz="2400">
                <a:solidFill>
                  <a:schemeClr val="tx1"/>
                </a:solidFill>
                <a:latin typeface="+mn-lt"/>
              </a:defRPr>
            </a:lvl2pPr>
            <a:lvl3pPr marL="1143000" indent="-228600" algn="l" rtl="0" eaLnBrk="0" fontAlgn="base" hangingPunct="0">
              <a:spcBef>
                <a:spcPct val="20000"/>
              </a:spcBef>
              <a:spcAft>
                <a:spcPct val="0"/>
              </a:spcAft>
              <a:buClr>
                <a:srgbClr val="3B4445"/>
              </a:buClr>
              <a:buSzPct val="50000"/>
              <a:buFont typeface="Wingdings" pitchFamily="2" charset="2"/>
              <a:buChar char="n"/>
              <a:defRPr sz="2000">
                <a:solidFill>
                  <a:schemeClr val="tx1"/>
                </a:solidFill>
                <a:latin typeface="+mn-lt"/>
              </a:defRPr>
            </a:lvl3pPr>
            <a:lvl4pPr marL="1600200" indent="-228600" algn="l" rtl="0" eaLnBrk="0" fontAlgn="base" hangingPunct="0">
              <a:spcBef>
                <a:spcPct val="20000"/>
              </a:spcBef>
              <a:spcAft>
                <a:spcPct val="0"/>
              </a:spcAft>
              <a:buClr>
                <a:srgbClr val="52A6E9"/>
              </a:buClr>
              <a:buSzPct val="55000"/>
              <a:buFont typeface="Wingdings" pitchFamily="2" charset="2"/>
              <a:buChar char="n"/>
              <a:defRPr sz="2000">
                <a:solidFill>
                  <a:schemeClr val="tx1"/>
                </a:solidFill>
                <a:latin typeface="+mn-lt"/>
              </a:defRPr>
            </a:lvl4pPr>
            <a:lvl5pPr marL="2057400" indent="-228600" algn="l" rtl="0" eaLnBrk="0" fontAlgn="base" hangingPunct="0">
              <a:spcBef>
                <a:spcPct val="20000"/>
              </a:spcBef>
              <a:spcAft>
                <a:spcPct val="0"/>
              </a:spcAft>
              <a:buClr>
                <a:srgbClr val="3B4445"/>
              </a:buClr>
              <a:buSzPct val="50000"/>
              <a:buFont typeface="Wingdings" pitchFamily="2" charset="2"/>
              <a:buChar char="n"/>
              <a:defRPr sz="2000">
                <a:solidFill>
                  <a:schemeClr val="tx1"/>
                </a:solidFill>
                <a:latin typeface="+mn-lt"/>
              </a:defRPr>
            </a:lvl5pPr>
            <a:lvl6pPr marL="2514600" indent="-228600" algn="l" rtl="0" fontAlgn="base">
              <a:spcBef>
                <a:spcPct val="20000"/>
              </a:spcBef>
              <a:spcAft>
                <a:spcPct val="0"/>
              </a:spcAft>
              <a:buClr>
                <a:schemeClr val="folHlink"/>
              </a:buClr>
              <a:buSzPct val="50000"/>
              <a:buFont typeface="Wingdings" pitchFamily="2" charset="2"/>
              <a:buChar char="n"/>
              <a:defRPr>
                <a:solidFill>
                  <a:schemeClr val="tx1"/>
                </a:solidFill>
                <a:latin typeface="+mn-lt"/>
              </a:defRPr>
            </a:lvl6pPr>
            <a:lvl7pPr marL="2971800" indent="-228600" algn="l" rtl="0" fontAlgn="base">
              <a:spcBef>
                <a:spcPct val="20000"/>
              </a:spcBef>
              <a:spcAft>
                <a:spcPct val="0"/>
              </a:spcAft>
              <a:buClr>
                <a:schemeClr val="folHlink"/>
              </a:buClr>
              <a:buSzPct val="50000"/>
              <a:buFont typeface="Wingdings" pitchFamily="2" charset="2"/>
              <a:buChar char="n"/>
              <a:defRPr>
                <a:solidFill>
                  <a:schemeClr val="tx1"/>
                </a:solidFill>
                <a:latin typeface="+mn-lt"/>
              </a:defRPr>
            </a:lvl7pPr>
            <a:lvl8pPr marL="3429000" indent="-228600" algn="l" rtl="0" fontAlgn="base">
              <a:spcBef>
                <a:spcPct val="20000"/>
              </a:spcBef>
              <a:spcAft>
                <a:spcPct val="0"/>
              </a:spcAft>
              <a:buClr>
                <a:schemeClr val="folHlink"/>
              </a:buClr>
              <a:buSzPct val="50000"/>
              <a:buFont typeface="Wingdings" pitchFamily="2" charset="2"/>
              <a:buChar char="n"/>
              <a:defRPr>
                <a:solidFill>
                  <a:schemeClr val="tx1"/>
                </a:solidFill>
                <a:latin typeface="+mn-lt"/>
              </a:defRPr>
            </a:lvl8pPr>
            <a:lvl9pPr marL="3886200" indent="-228600" algn="l" rtl="0" fontAlgn="base">
              <a:spcBef>
                <a:spcPct val="20000"/>
              </a:spcBef>
              <a:spcAft>
                <a:spcPct val="0"/>
              </a:spcAft>
              <a:buClr>
                <a:schemeClr val="folHlink"/>
              </a:buClr>
              <a:buSzPct val="50000"/>
              <a:buFont typeface="Wingdings" pitchFamily="2" charset="2"/>
              <a:buChar char="n"/>
              <a:defRPr>
                <a:solidFill>
                  <a:schemeClr val="tx1"/>
                </a:solidFill>
                <a:latin typeface="+mn-lt"/>
              </a:defRPr>
            </a:lvl9pPr>
          </a:lstStyle>
          <a:p>
            <a:pPr marL="0" indent="0" algn="ctr">
              <a:buNone/>
            </a:pPr>
            <a:r>
              <a:rPr lang="en-US" sz="2400" dirty="0">
                <a:solidFill>
                  <a:srgbClr val="3B4445"/>
                </a:solidFill>
              </a:rPr>
              <a:t>Dr. Tim Faley</a:t>
            </a:r>
          </a:p>
          <a:p>
            <a:pPr marL="0" indent="0" algn="ctr">
              <a:buNone/>
            </a:pPr>
            <a:r>
              <a:rPr lang="en-029" sz="1800" b="1" dirty="0">
                <a:solidFill>
                  <a:srgbClr val="3B4445"/>
                </a:solidFill>
              </a:rPr>
              <a:t>University of the Virgin Islands</a:t>
            </a:r>
          </a:p>
          <a:p>
            <a:pPr marL="0" indent="0" algn="ctr">
              <a:buNone/>
            </a:pPr>
            <a:r>
              <a:rPr lang="en-029" sz="1800" dirty="0">
                <a:solidFill>
                  <a:srgbClr val="3B4445"/>
                </a:solidFill>
              </a:rPr>
              <a:t>Tfaley@uvi.edu</a:t>
            </a:r>
            <a:endParaRPr lang="en-US" sz="1800" dirty="0">
              <a:solidFill>
                <a:srgbClr val="3B4445"/>
              </a:solidFill>
            </a:endParaRPr>
          </a:p>
        </p:txBody>
      </p:sp>
      <p:sp>
        <p:nvSpPr>
          <p:cNvPr id="11" name="Title 4"/>
          <p:cNvSpPr txBox="1">
            <a:spLocks/>
          </p:cNvSpPr>
          <p:nvPr/>
        </p:nvSpPr>
        <p:spPr bwMode="auto">
          <a:xfrm>
            <a:off x="0" y="2652712"/>
            <a:ext cx="9144000" cy="928688"/>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l" rtl="0" eaLnBrk="0" fontAlgn="base" hangingPunct="0">
              <a:spcBef>
                <a:spcPct val="0"/>
              </a:spcBef>
              <a:spcAft>
                <a:spcPct val="0"/>
              </a:spcAft>
              <a:defRPr sz="3600">
                <a:solidFill>
                  <a:srgbClr val="3B4445"/>
                </a:solidFill>
                <a:latin typeface="+mj-lt"/>
                <a:ea typeface="+mj-ea"/>
                <a:cs typeface="+mj-cs"/>
              </a:defRPr>
            </a:lvl1pPr>
            <a:lvl2pPr algn="l" rtl="0" eaLnBrk="0" fontAlgn="base" hangingPunct="0">
              <a:spcBef>
                <a:spcPct val="0"/>
              </a:spcBef>
              <a:spcAft>
                <a:spcPct val="0"/>
              </a:spcAft>
              <a:defRPr sz="3600">
                <a:solidFill>
                  <a:srgbClr val="FFC000"/>
                </a:solidFill>
                <a:latin typeface="Times New Roman" pitchFamily="18" charset="0"/>
              </a:defRPr>
            </a:lvl2pPr>
            <a:lvl3pPr algn="l" rtl="0" eaLnBrk="0" fontAlgn="base" hangingPunct="0">
              <a:spcBef>
                <a:spcPct val="0"/>
              </a:spcBef>
              <a:spcAft>
                <a:spcPct val="0"/>
              </a:spcAft>
              <a:defRPr sz="3600">
                <a:solidFill>
                  <a:srgbClr val="FFC000"/>
                </a:solidFill>
                <a:latin typeface="Times New Roman" pitchFamily="18" charset="0"/>
              </a:defRPr>
            </a:lvl3pPr>
            <a:lvl4pPr algn="l" rtl="0" eaLnBrk="0" fontAlgn="base" hangingPunct="0">
              <a:spcBef>
                <a:spcPct val="0"/>
              </a:spcBef>
              <a:spcAft>
                <a:spcPct val="0"/>
              </a:spcAft>
              <a:defRPr sz="3600">
                <a:solidFill>
                  <a:srgbClr val="FFC000"/>
                </a:solidFill>
                <a:latin typeface="Times New Roman" pitchFamily="18" charset="0"/>
              </a:defRPr>
            </a:lvl4pPr>
            <a:lvl5pPr algn="l" rtl="0" eaLnBrk="0" fontAlgn="base" hangingPunct="0">
              <a:spcBef>
                <a:spcPct val="0"/>
              </a:spcBef>
              <a:spcAft>
                <a:spcPct val="0"/>
              </a:spcAft>
              <a:defRPr sz="3600">
                <a:solidFill>
                  <a:srgbClr val="FFC000"/>
                </a:solidFill>
                <a:latin typeface="Times New Roman" pitchFamily="18" charset="0"/>
              </a:defRPr>
            </a:lvl5pPr>
            <a:lvl6pPr marL="457200" algn="l" rtl="0" fontAlgn="base">
              <a:spcBef>
                <a:spcPct val="0"/>
              </a:spcBef>
              <a:spcAft>
                <a:spcPct val="0"/>
              </a:spcAft>
              <a:defRPr sz="3600">
                <a:solidFill>
                  <a:schemeClr val="tx2"/>
                </a:solidFill>
                <a:latin typeface="Times New Roman" pitchFamily="18" charset="0"/>
              </a:defRPr>
            </a:lvl6pPr>
            <a:lvl7pPr marL="914400" algn="l" rtl="0" fontAlgn="base">
              <a:spcBef>
                <a:spcPct val="0"/>
              </a:spcBef>
              <a:spcAft>
                <a:spcPct val="0"/>
              </a:spcAft>
              <a:defRPr sz="3600">
                <a:solidFill>
                  <a:schemeClr val="tx2"/>
                </a:solidFill>
                <a:latin typeface="Times New Roman" pitchFamily="18" charset="0"/>
              </a:defRPr>
            </a:lvl7pPr>
            <a:lvl8pPr marL="1371600" algn="l" rtl="0" fontAlgn="base">
              <a:spcBef>
                <a:spcPct val="0"/>
              </a:spcBef>
              <a:spcAft>
                <a:spcPct val="0"/>
              </a:spcAft>
              <a:defRPr sz="3600">
                <a:solidFill>
                  <a:schemeClr val="tx2"/>
                </a:solidFill>
                <a:latin typeface="Times New Roman" pitchFamily="18" charset="0"/>
              </a:defRPr>
            </a:lvl8pPr>
            <a:lvl9pPr marL="1828800" algn="l" rtl="0" fontAlgn="base">
              <a:spcBef>
                <a:spcPct val="0"/>
              </a:spcBef>
              <a:spcAft>
                <a:spcPct val="0"/>
              </a:spcAft>
              <a:defRPr sz="3600">
                <a:solidFill>
                  <a:schemeClr val="tx2"/>
                </a:solidFill>
                <a:latin typeface="Times New Roman" pitchFamily="18" charset="0"/>
              </a:defRPr>
            </a:lvl9pPr>
          </a:lstStyle>
          <a:p>
            <a:pPr algn="ctr"/>
            <a:r>
              <a:rPr lang="en-US" sz="2800" b="1" kern="0" dirty="0"/>
              <a:t>Session 10</a:t>
            </a:r>
          </a:p>
          <a:p>
            <a:pPr algn="ctr"/>
            <a:r>
              <a:rPr lang="en-US" sz="2800" b="1" kern="0" dirty="0"/>
              <a:t>Business Assessment</a:t>
            </a:r>
          </a:p>
          <a:p>
            <a:pPr algn="ctr"/>
            <a:r>
              <a:rPr lang="en-US" sz="2800" kern="0" dirty="0"/>
              <a:t>Part II:  Financial Assessment</a:t>
            </a:r>
          </a:p>
        </p:txBody>
      </p:sp>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72400" y="4883639"/>
            <a:ext cx="1371600" cy="1974361"/>
          </a:xfrm>
          <a:prstGeom prst="rect">
            <a:avLst/>
          </a:prstGeom>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747125" y="6461125"/>
            <a:ext cx="244475" cy="244475"/>
          </a:xfrm>
          <a:prstGeom prst="rect">
            <a:avLst/>
          </a:prstGeom>
        </p:spPr>
      </p:pic>
    </p:spTree>
    <p:extLst>
      <p:ext uri="{BB962C8B-B14F-4D97-AF65-F5344CB8AC3E}">
        <p14:creationId xmlns:p14="http://schemas.microsoft.com/office/powerpoint/2010/main" val="3384813516"/>
      </p:ext>
    </p:extLst>
  </p:cSld>
  <p:clrMapOvr>
    <a:masterClrMapping/>
  </p:clrMapOvr>
  <mc:AlternateContent xmlns:mc="http://schemas.openxmlformats.org/markup-compatibility/2006" xmlns:p14="http://schemas.microsoft.com/office/powerpoint/2010/main">
    <mc:Choice Requires="p14">
      <p:transition spd="slow" p14:dur="2000" advTm="12707"/>
    </mc:Choice>
    <mc:Fallback xmlns="">
      <p:transition spd="slow" advTm="127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600" y="152400"/>
            <a:ext cx="8229600" cy="700087"/>
          </a:xfrm>
        </p:spPr>
        <p:txBody>
          <a:bodyPr/>
          <a:lstStyle/>
          <a:p>
            <a:r>
              <a:rPr lang="en-US" dirty="0"/>
              <a:t>Financial Data Sources</a:t>
            </a:r>
          </a:p>
        </p:txBody>
      </p:sp>
      <p:sp>
        <p:nvSpPr>
          <p:cNvPr id="3" name="Content Placeholder 2"/>
          <p:cNvSpPr>
            <a:spLocks noGrp="1"/>
          </p:cNvSpPr>
          <p:nvPr>
            <p:ph idx="1"/>
          </p:nvPr>
        </p:nvSpPr>
        <p:spPr/>
        <p:txBody>
          <a:bodyPr/>
          <a:lstStyle/>
          <a:p>
            <a:endParaRPr lang="en-029" sz="2000" dirty="0"/>
          </a:p>
          <a:p>
            <a:r>
              <a:rPr lang="en-029" dirty="0"/>
              <a:t>Public firms</a:t>
            </a:r>
          </a:p>
          <a:p>
            <a:pPr lvl="1"/>
            <a:r>
              <a:rPr lang="en-029" dirty="0"/>
              <a:t>Google.com/finance</a:t>
            </a:r>
          </a:p>
          <a:p>
            <a:pPr lvl="1"/>
            <a:r>
              <a:rPr lang="en-029" dirty="0"/>
              <a:t>Morningstar Financials</a:t>
            </a:r>
          </a:p>
          <a:p>
            <a:pPr lvl="2"/>
            <a:r>
              <a:rPr lang="en-US" dirty="0"/>
              <a:t>http://financials.morningstar.com/</a:t>
            </a:r>
            <a:endParaRPr lang="en-029" sz="1200" dirty="0"/>
          </a:p>
          <a:p>
            <a:endParaRPr lang="en-US" sz="2000" dirty="0"/>
          </a:p>
          <a:p>
            <a:endParaRPr lang="en-US" dirty="0"/>
          </a:p>
          <a:p>
            <a:endParaRPr lang="en-US" dirty="0"/>
          </a:p>
        </p:txBody>
      </p:sp>
      <p:sp>
        <p:nvSpPr>
          <p:cNvPr id="4" name="Slide Number Placeholder 3"/>
          <p:cNvSpPr>
            <a:spLocks noGrp="1"/>
          </p:cNvSpPr>
          <p:nvPr>
            <p:ph type="sldNum" sz="quarter" idx="4294967295"/>
          </p:nvPr>
        </p:nvSpPr>
        <p:spPr>
          <a:xfrm>
            <a:off x="7010400" y="6400800"/>
            <a:ext cx="1905000" cy="457200"/>
          </a:xfrm>
          <a:prstGeom prst="rect">
            <a:avLst/>
          </a:prstGeom>
        </p:spPr>
        <p:txBody>
          <a:bodyPr/>
          <a:lstStyle/>
          <a:p>
            <a:pPr algn="r">
              <a:defRPr/>
            </a:pPr>
            <a:fld id="{4D6F8EAF-F09C-4ABC-A386-EB508159BD24}" type="slidenum">
              <a:rPr lang="en-US" smtClean="0"/>
              <a:pPr algn="r">
                <a:defRPr/>
              </a:pPr>
              <a:t>10</a:t>
            </a:fld>
            <a:endParaRPr lang="en-US"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747125" y="6461125"/>
            <a:ext cx="244475" cy="244475"/>
          </a:xfrm>
          <a:prstGeom prst="rect">
            <a:avLst/>
          </a:prstGeom>
        </p:spPr>
      </p:pic>
    </p:spTree>
    <p:extLst>
      <p:ext uri="{BB962C8B-B14F-4D97-AF65-F5344CB8AC3E}">
        <p14:creationId xmlns:p14="http://schemas.microsoft.com/office/powerpoint/2010/main" val="2768754710"/>
      </p:ext>
    </p:extLst>
  </p:cSld>
  <p:clrMapOvr>
    <a:masterClrMapping/>
  </p:clrMapOvr>
  <mc:AlternateContent xmlns:mc="http://schemas.openxmlformats.org/markup-compatibility/2006" xmlns:p14="http://schemas.microsoft.com/office/powerpoint/2010/main">
    <mc:Choice Requires="p14">
      <p:transition spd="slow" p14:dur="2000" advTm="31223"/>
    </mc:Choice>
    <mc:Fallback xmlns="">
      <p:transition spd="slow" advTm="312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  </a:t>
            </a:r>
            <a:r>
              <a:rPr lang="en-US" dirty="0" err="1"/>
              <a:t>AutoDesk</a:t>
            </a:r>
            <a:endParaRPr lang="en-US" dirty="0"/>
          </a:p>
        </p:txBody>
      </p:sp>
      <p:sp>
        <p:nvSpPr>
          <p:cNvPr id="3" name="Content Placeholder 2"/>
          <p:cNvSpPr>
            <a:spLocks noGrp="1"/>
          </p:cNvSpPr>
          <p:nvPr>
            <p:ph idx="1"/>
          </p:nvPr>
        </p:nvSpPr>
        <p:spPr/>
        <p:txBody>
          <a:bodyPr/>
          <a:lstStyle/>
          <a:p>
            <a:r>
              <a:rPr lang="en-US" dirty="0"/>
              <a:t>Go to Website</a:t>
            </a:r>
          </a:p>
          <a:p>
            <a:pPr lvl="1"/>
            <a:r>
              <a:rPr lang="en-029" dirty="0"/>
              <a:t>Morningstar financial</a:t>
            </a:r>
          </a:p>
          <a:p>
            <a:pPr lvl="1"/>
            <a:r>
              <a:rPr lang="en-US" dirty="0">
                <a:hlinkClick r:id="rId4"/>
              </a:rPr>
              <a:t>http://financials.morningstar.com/</a:t>
            </a:r>
            <a:endParaRPr lang="en-US" dirty="0"/>
          </a:p>
          <a:p>
            <a:pPr lvl="2"/>
            <a:r>
              <a:rPr lang="en-US" dirty="0"/>
              <a:t>Then, Click on “go” icon</a:t>
            </a:r>
          </a:p>
          <a:p>
            <a:r>
              <a:rPr lang="en-US" dirty="0"/>
              <a:t>Find </a:t>
            </a:r>
            <a:r>
              <a:rPr lang="en-US" dirty="0" err="1"/>
              <a:t>AutoDesk</a:t>
            </a:r>
            <a:endParaRPr lang="en-US" dirty="0"/>
          </a:p>
        </p:txBody>
      </p:sp>
      <p:sp>
        <p:nvSpPr>
          <p:cNvPr id="4" name="Slide Number Placeholder 3"/>
          <p:cNvSpPr>
            <a:spLocks noGrp="1"/>
          </p:cNvSpPr>
          <p:nvPr>
            <p:ph type="sldNum" sz="quarter" idx="10"/>
          </p:nvPr>
        </p:nvSpPr>
        <p:spPr/>
        <p:txBody>
          <a:bodyPr/>
          <a:lstStyle/>
          <a:p>
            <a:pPr>
              <a:defRPr/>
            </a:pPr>
            <a:fld id="{9E1D4DFB-05A4-4E49-8C5F-DBB9BC109519}" type="slidenum">
              <a:rPr lang="en-US" smtClean="0"/>
              <a:pPr>
                <a:defRPr/>
              </a:pPr>
              <a:t>11</a:t>
            </a:fld>
            <a:endParaRPr lang="en-US"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747125" y="6461125"/>
            <a:ext cx="244475" cy="244475"/>
          </a:xfrm>
          <a:prstGeom prst="rect">
            <a:avLst/>
          </a:prstGeom>
        </p:spPr>
      </p:pic>
    </p:spTree>
    <p:extLst>
      <p:ext uri="{BB962C8B-B14F-4D97-AF65-F5344CB8AC3E}">
        <p14:creationId xmlns:p14="http://schemas.microsoft.com/office/powerpoint/2010/main" val="868430577"/>
      </p:ext>
    </p:extLst>
  </p:cSld>
  <p:clrMapOvr>
    <a:masterClrMapping/>
  </p:clrMapOvr>
  <mc:AlternateContent xmlns:mc="http://schemas.openxmlformats.org/markup-compatibility/2006" xmlns:p14="http://schemas.microsoft.com/office/powerpoint/2010/main">
    <mc:Choice Requires="p14">
      <p:transition spd="slow" p14:dur="2000" advTm="54067"/>
    </mc:Choice>
    <mc:Fallback xmlns="">
      <p:transition spd="slow" advTm="540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4"/>
          <a:srcRect l="5833" t="15152" r="5833" b="20104"/>
          <a:stretch/>
        </p:blipFill>
        <p:spPr>
          <a:xfrm>
            <a:off x="914400" y="2663401"/>
            <a:ext cx="8077200" cy="3581400"/>
          </a:xfrm>
          <a:prstGeom prst="rect">
            <a:avLst/>
          </a:prstGeom>
        </p:spPr>
      </p:pic>
      <p:sp>
        <p:nvSpPr>
          <p:cNvPr id="4" name="Slide Number Placeholder 3"/>
          <p:cNvSpPr>
            <a:spLocks noGrp="1"/>
          </p:cNvSpPr>
          <p:nvPr>
            <p:ph type="sldNum" sz="quarter" idx="10"/>
          </p:nvPr>
        </p:nvSpPr>
        <p:spPr/>
        <p:txBody>
          <a:bodyPr/>
          <a:lstStyle/>
          <a:p>
            <a:pPr>
              <a:defRPr/>
            </a:pPr>
            <a:fld id="{9E1D4DFB-05A4-4E49-8C5F-DBB9BC109519}" type="slidenum">
              <a:rPr lang="en-US" smtClean="0"/>
              <a:pPr>
                <a:defRPr/>
              </a:pPr>
              <a:t>12</a:t>
            </a:fld>
            <a:endParaRPr lang="en-US" dirty="0"/>
          </a:p>
        </p:txBody>
      </p:sp>
      <p:sp>
        <p:nvSpPr>
          <p:cNvPr id="5" name="Right Arrow 4"/>
          <p:cNvSpPr/>
          <p:nvPr/>
        </p:nvSpPr>
        <p:spPr bwMode="auto">
          <a:xfrm rot="3619946">
            <a:off x="2983878" y="2176955"/>
            <a:ext cx="1347447" cy="284791"/>
          </a:xfrm>
          <a:prstGeom prst="rightArrow">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Times New Roman" pitchFamily="18" charset="0"/>
            </a:endParaRPr>
          </a:p>
        </p:txBody>
      </p:sp>
      <p:sp>
        <p:nvSpPr>
          <p:cNvPr id="6" name="TextBox 5"/>
          <p:cNvSpPr txBox="1"/>
          <p:nvPr/>
        </p:nvSpPr>
        <p:spPr>
          <a:xfrm>
            <a:off x="3200401" y="1447800"/>
            <a:ext cx="3198504" cy="307777"/>
          </a:xfrm>
          <a:prstGeom prst="rect">
            <a:avLst/>
          </a:prstGeom>
          <a:noFill/>
        </p:spPr>
        <p:txBody>
          <a:bodyPr wrap="none" rtlCol="0">
            <a:spAutoFit/>
          </a:bodyPr>
          <a:lstStyle/>
          <a:p>
            <a:r>
              <a:rPr lang="en-US" dirty="0"/>
              <a:t>1. Type “</a:t>
            </a:r>
            <a:r>
              <a:rPr lang="en-US" dirty="0" err="1"/>
              <a:t>Audodesk</a:t>
            </a:r>
            <a:r>
              <a:rPr lang="en-US" dirty="0"/>
              <a:t>” into the “Quote” box</a:t>
            </a:r>
          </a:p>
        </p:txBody>
      </p:sp>
      <p:sp>
        <p:nvSpPr>
          <p:cNvPr id="8" name="Right Arrow 4"/>
          <p:cNvSpPr/>
          <p:nvPr/>
        </p:nvSpPr>
        <p:spPr bwMode="auto">
          <a:xfrm rot="7301928">
            <a:off x="4906841" y="2486845"/>
            <a:ext cx="1347447" cy="284791"/>
          </a:xfrm>
          <a:prstGeom prst="rightArrow">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Times New Roman" pitchFamily="18" charset="0"/>
            </a:endParaRPr>
          </a:p>
        </p:txBody>
      </p:sp>
      <p:sp>
        <p:nvSpPr>
          <p:cNvPr id="9" name="TextBox 8"/>
          <p:cNvSpPr txBox="1"/>
          <p:nvPr/>
        </p:nvSpPr>
        <p:spPr>
          <a:xfrm>
            <a:off x="5949523" y="1838980"/>
            <a:ext cx="2965877" cy="523220"/>
          </a:xfrm>
          <a:prstGeom prst="rect">
            <a:avLst/>
          </a:prstGeom>
          <a:noFill/>
        </p:spPr>
        <p:txBody>
          <a:bodyPr wrap="none" rtlCol="0">
            <a:spAutoFit/>
          </a:bodyPr>
          <a:lstStyle/>
          <a:p>
            <a:r>
              <a:rPr lang="en-US" dirty="0"/>
              <a:t>2. Select and click on “Nasdaq” listing</a:t>
            </a:r>
          </a:p>
          <a:p>
            <a:r>
              <a:rPr lang="en-US" dirty="0"/>
              <a:t>     (Ticker symbol: ADSK) </a:t>
            </a:r>
          </a:p>
        </p:txBody>
      </p:sp>
      <p:sp>
        <p:nvSpPr>
          <p:cNvPr id="10" name="Title 9"/>
          <p:cNvSpPr>
            <a:spLocks noGrp="1"/>
          </p:cNvSpPr>
          <p:nvPr>
            <p:ph type="title"/>
          </p:nvPr>
        </p:nvSpPr>
        <p:spPr/>
        <p:txBody>
          <a:bodyPr/>
          <a:lstStyle/>
          <a:p>
            <a:r>
              <a:rPr lang="en-US" dirty="0"/>
              <a:t>Company Look-up on Morningstar site</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747125" y="6461125"/>
            <a:ext cx="244475" cy="244475"/>
          </a:xfrm>
          <a:prstGeom prst="rect">
            <a:avLst/>
          </a:prstGeom>
        </p:spPr>
      </p:pic>
    </p:spTree>
    <p:extLst>
      <p:ext uri="{BB962C8B-B14F-4D97-AF65-F5344CB8AC3E}">
        <p14:creationId xmlns:p14="http://schemas.microsoft.com/office/powerpoint/2010/main" val="1949689420"/>
      </p:ext>
    </p:extLst>
  </p:cSld>
  <p:clrMapOvr>
    <a:masterClrMapping/>
  </p:clrMapOvr>
  <mc:AlternateContent xmlns:mc="http://schemas.openxmlformats.org/markup-compatibility/2006" xmlns:p14="http://schemas.microsoft.com/office/powerpoint/2010/main">
    <mc:Choice Requires="p14">
      <p:transition spd="slow" p14:dur="2000" advTm="47410"/>
    </mc:Choice>
    <mc:Fallback xmlns="">
      <p:transition spd="slow" advTm="474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Finding ratio data</a:t>
            </a:r>
          </a:p>
        </p:txBody>
      </p:sp>
      <p:sp>
        <p:nvSpPr>
          <p:cNvPr id="4" name="Slide Number Placeholder 3"/>
          <p:cNvSpPr>
            <a:spLocks noGrp="1"/>
          </p:cNvSpPr>
          <p:nvPr>
            <p:ph type="sldNum" sz="quarter" idx="10"/>
          </p:nvPr>
        </p:nvSpPr>
        <p:spPr/>
        <p:txBody>
          <a:bodyPr/>
          <a:lstStyle/>
          <a:p>
            <a:pPr>
              <a:defRPr/>
            </a:pPr>
            <a:fld id="{9E1D4DFB-05A4-4E49-8C5F-DBB9BC109519}" type="slidenum">
              <a:rPr lang="en-US" smtClean="0"/>
              <a:pPr>
                <a:defRPr/>
              </a:pPr>
              <a:t>13</a:t>
            </a:fld>
            <a:endParaRPr lang="en-US" dirty="0"/>
          </a:p>
        </p:txBody>
      </p:sp>
      <p:pic>
        <p:nvPicPr>
          <p:cNvPr id="5" name="Picture 4"/>
          <p:cNvPicPr>
            <a:picLocks noChangeAspect="1"/>
          </p:cNvPicPr>
          <p:nvPr/>
        </p:nvPicPr>
        <p:blipFill rotWithShape="1">
          <a:blip r:embed="rId4"/>
          <a:srcRect l="5000" t="16939" r="5833" b="5919"/>
          <a:stretch/>
        </p:blipFill>
        <p:spPr>
          <a:xfrm>
            <a:off x="381000" y="1524000"/>
            <a:ext cx="8153400" cy="4267200"/>
          </a:xfrm>
          <a:prstGeom prst="rect">
            <a:avLst/>
          </a:prstGeom>
        </p:spPr>
      </p:pic>
      <p:sp>
        <p:nvSpPr>
          <p:cNvPr id="6" name="Rectangle: Rounded Corners 5"/>
          <p:cNvSpPr/>
          <p:nvPr/>
        </p:nvSpPr>
        <p:spPr bwMode="auto">
          <a:xfrm>
            <a:off x="0" y="4191000"/>
            <a:ext cx="6705600" cy="304800"/>
          </a:xfrm>
          <a:prstGeom prst="roundRect">
            <a:avLst/>
          </a:prstGeom>
          <a:noFill/>
          <a:ln w="38100" cap="flat" cmpd="sng" algn="ctr">
            <a:solidFill>
              <a:srgbClr val="6BAB4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Times New Roman" pitchFamily="18" charset="0"/>
            </a:endParaRPr>
          </a:p>
        </p:txBody>
      </p:sp>
      <p:sp>
        <p:nvSpPr>
          <p:cNvPr id="7" name="TextBox 6"/>
          <p:cNvSpPr txBox="1"/>
          <p:nvPr/>
        </p:nvSpPr>
        <p:spPr>
          <a:xfrm>
            <a:off x="0" y="4198183"/>
            <a:ext cx="533400" cy="276999"/>
          </a:xfrm>
          <a:prstGeom prst="rect">
            <a:avLst/>
          </a:prstGeom>
          <a:solidFill>
            <a:srgbClr val="6BAB4D"/>
          </a:solidFill>
        </p:spPr>
        <p:txBody>
          <a:bodyPr wrap="square" rtlCol="0">
            <a:spAutoFit/>
          </a:bodyPr>
          <a:lstStyle/>
          <a:p>
            <a:r>
              <a:rPr lang="en-US" sz="1200" dirty="0"/>
              <a:t>Tabs</a:t>
            </a:r>
          </a:p>
        </p:txBody>
      </p:sp>
      <p:sp>
        <p:nvSpPr>
          <p:cNvPr id="8" name="Rectangle: Rounded Corners 7"/>
          <p:cNvSpPr/>
          <p:nvPr/>
        </p:nvSpPr>
        <p:spPr bwMode="auto">
          <a:xfrm>
            <a:off x="2895600" y="4267200"/>
            <a:ext cx="609600" cy="152400"/>
          </a:xfrm>
          <a:prstGeom prst="roundRect">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Times New Roman" pitchFamily="18" charset="0"/>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747125" y="6461125"/>
            <a:ext cx="244475" cy="244475"/>
          </a:xfrm>
          <a:prstGeom prst="rect">
            <a:avLst/>
          </a:prstGeom>
        </p:spPr>
      </p:pic>
    </p:spTree>
    <p:extLst>
      <p:ext uri="{BB962C8B-B14F-4D97-AF65-F5344CB8AC3E}">
        <p14:creationId xmlns:p14="http://schemas.microsoft.com/office/powerpoint/2010/main" val="3354151347"/>
      </p:ext>
    </p:extLst>
  </p:cSld>
  <p:clrMapOvr>
    <a:masterClrMapping/>
  </p:clrMapOvr>
  <mc:AlternateContent xmlns:mc="http://schemas.openxmlformats.org/markup-compatibility/2006" xmlns:p14="http://schemas.microsoft.com/office/powerpoint/2010/main">
    <mc:Choice Requires="p14">
      <p:transition spd="slow" p14:dur="2000" advTm="61489"/>
    </mc:Choice>
    <mc:Fallback xmlns="">
      <p:transition spd="slow" advTm="614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Autodesk I/S Margin Values</a:t>
            </a:r>
          </a:p>
        </p:txBody>
      </p:sp>
      <p:sp>
        <p:nvSpPr>
          <p:cNvPr id="4" name="Slide Number Placeholder 3"/>
          <p:cNvSpPr>
            <a:spLocks noGrp="1"/>
          </p:cNvSpPr>
          <p:nvPr>
            <p:ph type="sldNum" sz="quarter" idx="10"/>
          </p:nvPr>
        </p:nvSpPr>
        <p:spPr/>
        <p:txBody>
          <a:bodyPr/>
          <a:lstStyle/>
          <a:p>
            <a:pPr>
              <a:defRPr/>
            </a:pPr>
            <a:fld id="{9E1D4DFB-05A4-4E49-8C5F-DBB9BC109519}" type="slidenum">
              <a:rPr lang="en-US" smtClean="0"/>
              <a:pPr>
                <a:defRPr/>
              </a:pPr>
              <a:t>14</a:t>
            </a:fld>
            <a:endParaRPr lang="en-US" dirty="0"/>
          </a:p>
        </p:txBody>
      </p:sp>
      <p:pic>
        <p:nvPicPr>
          <p:cNvPr id="5" name="Picture 4"/>
          <p:cNvPicPr>
            <a:picLocks noChangeAspect="1"/>
          </p:cNvPicPr>
          <p:nvPr/>
        </p:nvPicPr>
        <p:blipFill rotWithShape="1">
          <a:blip r:embed="rId4"/>
          <a:srcRect l="5833" t="16531" r="7500" b="21481"/>
          <a:stretch/>
        </p:blipFill>
        <p:spPr>
          <a:xfrm>
            <a:off x="380999" y="1828800"/>
            <a:ext cx="8277013" cy="3581400"/>
          </a:xfrm>
          <a:prstGeom prst="rect">
            <a:avLst/>
          </a:prstGeom>
        </p:spPr>
      </p:pic>
      <p:sp>
        <p:nvSpPr>
          <p:cNvPr id="6" name="Rectangle: Rounded Corners 5"/>
          <p:cNvSpPr/>
          <p:nvPr/>
        </p:nvSpPr>
        <p:spPr bwMode="auto">
          <a:xfrm>
            <a:off x="7467600" y="2971800"/>
            <a:ext cx="1295400" cy="304800"/>
          </a:xfrm>
          <a:prstGeom prst="roundRect">
            <a:avLst/>
          </a:prstGeom>
          <a:noFill/>
          <a:ln w="28575" cap="flat" cmpd="sng" algn="ctr">
            <a:solidFill>
              <a:srgbClr val="0C1C8C"/>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Times New Roman" pitchFamily="18" charset="0"/>
            </a:endParaRPr>
          </a:p>
        </p:txBody>
      </p:sp>
      <p:sp>
        <p:nvSpPr>
          <p:cNvPr id="7" name="Rectangle: Rounded Corners 6"/>
          <p:cNvSpPr/>
          <p:nvPr/>
        </p:nvSpPr>
        <p:spPr bwMode="auto">
          <a:xfrm>
            <a:off x="2743200" y="2667000"/>
            <a:ext cx="914400" cy="304800"/>
          </a:xfrm>
          <a:prstGeom prst="roundRect">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Times New Roman" pitchFamily="18" charset="0"/>
            </a:endParaRPr>
          </a:p>
        </p:txBody>
      </p:sp>
      <p:sp>
        <p:nvSpPr>
          <p:cNvPr id="8" name="Rectangle: Rounded Corners 7"/>
          <p:cNvSpPr/>
          <p:nvPr/>
        </p:nvSpPr>
        <p:spPr bwMode="auto">
          <a:xfrm>
            <a:off x="6448213" y="3200400"/>
            <a:ext cx="562187" cy="2362200"/>
          </a:xfrm>
          <a:prstGeom prst="roundRect">
            <a:avLst/>
          </a:prstGeom>
          <a:noFill/>
          <a:ln w="28575" cap="flat" cmpd="sng" algn="ctr">
            <a:solidFill>
              <a:srgbClr val="6BAB4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Times New Roman" pitchFamily="18" charset="0"/>
            </a:endParaRPr>
          </a:p>
        </p:txBody>
      </p:sp>
      <p:sp>
        <p:nvSpPr>
          <p:cNvPr id="9" name="Rectangle: Rounded Corners 8"/>
          <p:cNvSpPr/>
          <p:nvPr/>
        </p:nvSpPr>
        <p:spPr bwMode="auto">
          <a:xfrm>
            <a:off x="6513830" y="3630454"/>
            <a:ext cx="496570" cy="255746"/>
          </a:xfrm>
          <a:prstGeom prst="roundRect">
            <a:avLst/>
          </a:prstGeom>
          <a:solidFill>
            <a:srgbClr val="FFFF00">
              <a:alpha val="25098"/>
            </a:srgbClr>
          </a:solidFill>
          <a:ln w="285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Times New Roman" pitchFamily="18" charset="0"/>
            </a:endParaRPr>
          </a:p>
        </p:txBody>
      </p:sp>
      <p:sp>
        <p:nvSpPr>
          <p:cNvPr id="10" name="Rectangle: Rounded Corners 9"/>
          <p:cNvSpPr/>
          <p:nvPr/>
        </p:nvSpPr>
        <p:spPr bwMode="auto">
          <a:xfrm>
            <a:off x="276013" y="4090988"/>
            <a:ext cx="8486987" cy="213360"/>
          </a:xfrm>
          <a:prstGeom prst="roundRect">
            <a:avLst/>
          </a:prstGeom>
          <a:noFill/>
          <a:ln w="28575" cap="flat" cmpd="sng" algn="ctr">
            <a:solidFill>
              <a:srgbClr val="6BAB4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Times New Roman" pitchFamily="18" charset="0"/>
            </a:endParaRPr>
          </a:p>
        </p:txBody>
      </p:sp>
      <p:sp>
        <p:nvSpPr>
          <p:cNvPr id="11" name="Rectangle: Rounded Corners 10"/>
          <p:cNvSpPr/>
          <p:nvPr/>
        </p:nvSpPr>
        <p:spPr bwMode="auto">
          <a:xfrm>
            <a:off x="348827" y="3671252"/>
            <a:ext cx="6890173" cy="214948"/>
          </a:xfrm>
          <a:prstGeom prst="roundRect">
            <a:avLst/>
          </a:prstGeom>
          <a:noFill/>
          <a:ln w="28575" cap="flat" cmpd="sng" algn="ctr">
            <a:solidFill>
              <a:srgbClr val="6BAB4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Times New Roman" pitchFamily="18" charset="0"/>
            </a:endParaRPr>
          </a:p>
        </p:txBody>
      </p:sp>
      <p:sp>
        <p:nvSpPr>
          <p:cNvPr id="12" name="Rectangle: Rounded Corners 11"/>
          <p:cNvSpPr/>
          <p:nvPr/>
        </p:nvSpPr>
        <p:spPr bwMode="auto">
          <a:xfrm>
            <a:off x="6481021" y="4060508"/>
            <a:ext cx="496570" cy="255746"/>
          </a:xfrm>
          <a:prstGeom prst="roundRect">
            <a:avLst/>
          </a:prstGeom>
          <a:solidFill>
            <a:srgbClr val="FFFF00">
              <a:alpha val="25098"/>
            </a:srgbClr>
          </a:solidFill>
          <a:ln w="285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Times New Roman" pitchFamily="18" charset="0"/>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747125" y="6461125"/>
            <a:ext cx="244475" cy="244475"/>
          </a:xfrm>
          <a:prstGeom prst="rect">
            <a:avLst/>
          </a:prstGeom>
        </p:spPr>
      </p:pic>
    </p:spTree>
    <p:extLst>
      <p:ext uri="{BB962C8B-B14F-4D97-AF65-F5344CB8AC3E}">
        <p14:creationId xmlns:p14="http://schemas.microsoft.com/office/powerpoint/2010/main" val="3904209987"/>
      </p:ext>
    </p:extLst>
  </p:cSld>
  <p:clrMapOvr>
    <a:masterClrMapping/>
  </p:clrMapOvr>
  <mc:AlternateContent xmlns:mc="http://schemas.openxmlformats.org/markup-compatibility/2006" xmlns:p14="http://schemas.microsoft.com/office/powerpoint/2010/main">
    <mc:Choice Requires="p14">
      <p:transition spd="slow" p14:dur="2000" advTm="113826"/>
    </mc:Choice>
    <mc:Fallback xmlns="">
      <p:transition spd="slow" advTm="1138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Autodesk for January 2014</a:t>
            </a:r>
          </a:p>
        </p:txBody>
      </p:sp>
      <p:sp>
        <p:nvSpPr>
          <p:cNvPr id="3" name="Content Placeholder 2"/>
          <p:cNvSpPr>
            <a:spLocks noGrp="1"/>
          </p:cNvSpPr>
          <p:nvPr>
            <p:ph idx="1"/>
          </p:nvPr>
        </p:nvSpPr>
        <p:spPr/>
        <p:txBody>
          <a:bodyPr/>
          <a:lstStyle/>
          <a:p>
            <a:pPr marL="0" indent="0">
              <a:buNone/>
            </a:pPr>
            <a:r>
              <a:rPr lang="en-US" dirty="0"/>
              <a:t>Revenue (100%)</a:t>
            </a:r>
          </a:p>
          <a:p>
            <a:pPr marL="0" indent="0">
              <a:buNone/>
            </a:pPr>
            <a:r>
              <a:rPr lang="en-US" dirty="0"/>
              <a:t>-- COGS Margin (12.1% of Revenue)</a:t>
            </a:r>
          </a:p>
          <a:p>
            <a:pPr marL="0" indent="0">
              <a:buNone/>
            </a:pPr>
            <a:r>
              <a:rPr lang="en-US" dirty="0"/>
              <a:t>===================</a:t>
            </a:r>
          </a:p>
          <a:p>
            <a:pPr marL="0" indent="0">
              <a:buNone/>
            </a:pPr>
            <a:r>
              <a:rPr lang="en-US" dirty="0"/>
              <a:t>Gross Margin (87.9% of revenue)</a:t>
            </a:r>
          </a:p>
          <a:p>
            <a:pPr marL="0" indent="0">
              <a:buNone/>
            </a:pPr>
            <a:r>
              <a:rPr lang="en-US" dirty="0"/>
              <a:t>-- SG&amp;A Margin (75.4% of Revenue)</a:t>
            </a:r>
            <a:endParaRPr lang="en-US" dirty="0">
              <a:solidFill>
                <a:srgbClr val="0C1C8C"/>
              </a:solidFill>
            </a:endParaRPr>
          </a:p>
          <a:p>
            <a:pPr marL="0" indent="0">
              <a:buNone/>
            </a:pPr>
            <a:r>
              <a:rPr lang="en-US" dirty="0"/>
              <a:t>===================</a:t>
            </a:r>
          </a:p>
          <a:p>
            <a:pPr marL="0" indent="0">
              <a:buNone/>
            </a:pPr>
            <a:r>
              <a:rPr lang="en-US" dirty="0"/>
              <a:t>Operating Margin (12.5% of Revenue)</a:t>
            </a:r>
          </a:p>
        </p:txBody>
      </p:sp>
      <p:sp>
        <p:nvSpPr>
          <p:cNvPr id="4" name="Slide Number Placeholder 3"/>
          <p:cNvSpPr>
            <a:spLocks noGrp="1"/>
          </p:cNvSpPr>
          <p:nvPr>
            <p:ph type="sldNum" sz="quarter" idx="10"/>
          </p:nvPr>
        </p:nvSpPr>
        <p:spPr/>
        <p:txBody>
          <a:bodyPr/>
          <a:lstStyle/>
          <a:p>
            <a:pPr>
              <a:defRPr/>
            </a:pPr>
            <a:fld id="{9E1D4DFB-05A4-4E49-8C5F-DBB9BC109519}" type="slidenum">
              <a:rPr lang="en-US" smtClean="0"/>
              <a:pPr>
                <a:defRPr/>
              </a:pPr>
              <a:t>15</a:t>
            </a:fld>
            <a:endParaRPr lang="en-US" dirty="0"/>
          </a:p>
        </p:txBody>
      </p:sp>
      <p:sp>
        <p:nvSpPr>
          <p:cNvPr id="5" name="TextBox 4"/>
          <p:cNvSpPr txBox="1"/>
          <p:nvPr/>
        </p:nvSpPr>
        <p:spPr>
          <a:xfrm>
            <a:off x="5791200" y="2743200"/>
            <a:ext cx="2209800" cy="523220"/>
          </a:xfrm>
          <a:prstGeom prst="rect">
            <a:avLst/>
          </a:prstGeom>
          <a:noFill/>
        </p:spPr>
        <p:txBody>
          <a:bodyPr wrap="square" rtlCol="0">
            <a:spAutoFit/>
          </a:bodyPr>
          <a:lstStyle/>
          <a:p>
            <a:pPr algn="ctr"/>
            <a:r>
              <a:rPr lang="en-US" b="1" dirty="0">
                <a:solidFill>
                  <a:srgbClr val="6BAB4D"/>
                </a:solidFill>
              </a:rPr>
              <a:t>From Morningstar website (previous slide)</a:t>
            </a:r>
          </a:p>
        </p:txBody>
      </p:sp>
      <p:sp>
        <p:nvSpPr>
          <p:cNvPr id="6" name="TextBox 5"/>
          <p:cNvSpPr txBox="1"/>
          <p:nvPr/>
        </p:nvSpPr>
        <p:spPr>
          <a:xfrm>
            <a:off x="6400800" y="4211300"/>
            <a:ext cx="2209800" cy="523220"/>
          </a:xfrm>
          <a:prstGeom prst="rect">
            <a:avLst/>
          </a:prstGeom>
          <a:noFill/>
        </p:spPr>
        <p:txBody>
          <a:bodyPr wrap="square" rtlCol="0">
            <a:spAutoFit/>
          </a:bodyPr>
          <a:lstStyle/>
          <a:p>
            <a:pPr algn="ctr"/>
            <a:r>
              <a:rPr lang="en-US" b="1" dirty="0">
                <a:solidFill>
                  <a:srgbClr val="6BAB4D"/>
                </a:solidFill>
              </a:rPr>
              <a:t>From Morningstar website (previous slide)</a:t>
            </a:r>
          </a:p>
        </p:txBody>
      </p:sp>
      <p:sp>
        <p:nvSpPr>
          <p:cNvPr id="7" name="TextBox 6"/>
          <p:cNvSpPr txBox="1"/>
          <p:nvPr/>
        </p:nvSpPr>
        <p:spPr>
          <a:xfrm>
            <a:off x="6400800" y="1810127"/>
            <a:ext cx="2590800" cy="307777"/>
          </a:xfrm>
          <a:prstGeom prst="rect">
            <a:avLst/>
          </a:prstGeom>
          <a:noFill/>
        </p:spPr>
        <p:txBody>
          <a:bodyPr wrap="square" rtlCol="0">
            <a:spAutoFit/>
          </a:bodyPr>
          <a:lstStyle/>
          <a:p>
            <a:pPr algn="ctr"/>
            <a:r>
              <a:rPr lang="en-US" b="1" dirty="0">
                <a:solidFill>
                  <a:srgbClr val="0C1C8C"/>
                </a:solidFill>
              </a:rPr>
              <a:t>Back-calculate:  100-87.9=12.1</a:t>
            </a:r>
          </a:p>
        </p:txBody>
      </p:sp>
      <p:sp>
        <p:nvSpPr>
          <p:cNvPr id="8" name="TextBox 7"/>
          <p:cNvSpPr txBox="1"/>
          <p:nvPr/>
        </p:nvSpPr>
        <p:spPr>
          <a:xfrm>
            <a:off x="6248400" y="3371185"/>
            <a:ext cx="2819400" cy="307777"/>
          </a:xfrm>
          <a:prstGeom prst="rect">
            <a:avLst/>
          </a:prstGeom>
          <a:noFill/>
        </p:spPr>
        <p:txBody>
          <a:bodyPr wrap="square" rtlCol="0">
            <a:spAutoFit/>
          </a:bodyPr>
          <a:lstStyle/>
          <a:p>
            <a:pPr algn="ctr"/>
            <a:r>
              <a:rPr lang="en-US" b="1" dirty="0">
                <a:solidFill>
                  <a:srgbClr val="0C1C8C"/>
                </a:solidFill>
              </a:rPr>
              <a:t>Back-calculate:  87.9-12.5=75.4</a:t>
            </a:r>
          </a:p>
        </p:txBody>
      </p:sp>
      <p:sp>
        <p:nvSpPr>
          <p:cNvPr id="9" name="TextBox 8"/>
          <p:cNvSpPr txBox="1"/>
          <p:nvPr/>
        </p:nvSpPr>
        <p:spPr>
          <a:xfrm>
            <a:off x="1371600" y="5287607"/>
            <a:ext cx="6858000" cy="646331"/>
          </a:xfrm>
          <a:prstGeom prst="rect">
            <a:avLst/>
          </a:prstGeom>
          <a:noFill/>
        </p:spPr>
        <p:txBody>
          <a:bodyPr wrap="square" rtlCol="0">
            <a:spAutoFit/>
          </a:bodyPr>
          <a:lstStyle/>
          <a:p>
            <a:pPr marL="0" indent="0">
              <a:buNone/>
            </a:pPr>
            <a:r>
              <a:rPr lang="en-US" sz="1800" dirty="0">
                <a:solidFill>
                  <a:srgbClr val="FF0000"/>
                </a:solidFill>
              </a:rPr>
              <a:t>Margin Assessment Completed and have a “reality check” of </a:t>
            </a:r>
          </a:p>
          <a:p>
            <a:pPr marL="0" indent="0">
              <a:buNone/>
            </a:pPr>
            <a:r>
              <a:rPr lang="en-US" sz="1800" dirty="0">
                <a:solidFill>
                  <a:srgbClr val="FF0000"/>
                </a:solidFill>
              </a:rPr>
              <a:t>your estimates to another company in your space!</a:t>
            </a:r>
          </a:p>
        </p:txBody>
      </p:sp>
      <p:pic>
        <p:nvPicPr>
          <p:cNvPr id="10" name="Audio 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747125" y="6461125"/>
            <a:ext cx="244475" cy="244475"/>
          </a:xfrm>
          <a:prstGeom prst="rect">
            <a:avLst/>
          </a:prstGeom>
        </p:spPr>
      </p:pic>
    </p:spTree>
    <p:extLst>
      <p:ext uri="{BB962C8B-B14F-4D97-AF65-F5344CB8AC3E}">
        <p14:creationId xmlns:p14="http://schemas.microsoft.com/office/powerpoint/2010/main" val="2452889160"/>
      </p:ext>
    </p:extLst>
  </p:cSld>
  <p:clrMapOvr>
    <a:masterClrMapping/>
  </p:clrMapOvr>
  <mc:AlternateContent xmlns:mc="http://schemas.openxmlformats.org/markup-compatibility/2006" xmlns:p14="http://schemas.microsoft.com/office/powerpoint/2010/main">
    <mc:Choice Requires="p14">
      <p:transition spd="slow" p14:dur="2000" advTm="67919"/>
    </mc:Choice>
    <mc:Fallback xmlns="">
      <p:transition spd="slow" advTm="679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Compare Autodesk to your App startup</a:t>
            </a:r>
          </a:p>
        </p:txBody>
      </p:sp>
      <p:sp>
        <p:nvSpPr>
          <p:cNvPr id="5" name="Text Placeholder 4"/>
          <p:cNvSpPr>
            <a:spLocks noGrp="1"/>
          </p:cNvSpPr>
          <p:nvPr>
            <p:ph type="body" idx="1"/>
          </p:nvPr>
        </p:nvSpPr>
        <p:spPr/>
        <p:txBody>
          <a:bodyPr/>
          <a:lstStyle/>
          <a:p>
            <a:r>
              <a:rPr lang="en-US" dirty="0"/>
              <a:t>App Startup</a:t>
            </a:r>
          </a:p>
        </p:txBody>
      </p:sp>
      <p:sp>
        <p:nvSpPr>
          <p:cNvPr id="6" name="Content Placeholder 5"/>
          <p:cNvSpPr>
            <a:spLocks noGrp="1"/>
          </p:cNvSpPr>
          <p:nvPr>
            <p:ph sz="half" idx="2"/>
          </p:nvPr>
        </p:nvSpPr>
        <p:spPr/>
        <p:txBody>
          <a:bodyPr/>
          <a:lstStyle/>
          <a:p>
            <a:r>
              <a:rPr lang="en-US" dirty="0"/>
              <a:t>COGS: 13.5% of Revenue</a:t>
            </a:r>
          </a:p>
          <a:p>
            <a:endParaRPr lang="en-US" dirty="0"/>
          </a:p>
          <a:p>
            <a:r>
              <a:rPr lang="en-US" dirty="0"/>
              <a:t>Gross Margin:   86.5%</a:t>
            </a:r>
          </a:p>
          <a:p>
            <a:endParaRPr lang="en-US" dirty="0"/>
          </a:p>
          <a:p>
            <a:r>
              <a:rPr lang="en-US" dirty="0"/>
              <a:t>SG&amp;A:  50%</a:t>
            </a:r>
          </a:p>
          <a:p>
            <a:endParaRPr lang="en-US" dirty="0"/>
          </a:p>
          <a:p>
            <a:r>
              <a:rPr lang="en-US" dirty="0"/>
              <a:t>Operating Margin: 36.5%</a:t>
            </a:r>
          </a:p>
        </p:txBody>
      </p:sp>
      <p:sp>
        <p:nvSpPr>
          <p:cNvPr id="7" name="Text Placeholder 6"/>
          <p:cNvSpPr>
            <a:spLocks noGrp="1"/>
          </p:cNvSpPr>
          <p:nvPr>
            <p:ph type="body" sz="quarter" idx="3"/>
          </p:nvPr>
        </p:nvSpPr>
        <p:spPr/>
        <p:txBody>
          <a:bodyPr/>
          <a:lstStyle/>
          <a:p>
            <a:r>
              <a:rPr lang="en-US" dirty="0" err="1"/>
              <a:t>AutoDesk</a:t>
            </a:r>
            <a:endParaRPr lang="en-US" dirty="0"/>
          </a:p>
        </p:txBody>
      </p:sp>
      <p:sp>
        <p:nvSpPr>
          <p:cNvPr id="8" name="Content Placeholder 7"/>
          <p:cNvSpPr>
            <a:spLocks noGrp="1"/>
          </p:cNvSpPr>
          <p:nvPr>
            <p:ph sz="quarter" idx="4"/>
          </p:nvPr>
        </p:nvSpPr>
        <p:spPr/>
        <p:txBody>
          <a:bodyPr/>
          <a:lstStyle/>
          <a:p>
            <a:r>
              <a:rPr lang="en-US" dirty="0"/>
              <a:t>COGS: 12.1% of Revenue</a:t>
            </a:r>
          </a:p>
          <a:p>
            <a:endParaRPr lang="en-US" dirty="0"/>
          </a:p>
          <a:p>
            <a:r>
              <a:rPr lang="en-US" dirty="0"/>
              <a:t>Gross Margin:  87.9%</a:t>
            </a:r>
          </a:p>
          <a:p>
            <a:endParaRPr lang="en-US" dirty="0"/>
          </a:p>
          <a:p>
            <a:r>
              <a:rPr lang="en-US" dirty="0"/>
              <a:t>SG&amp;A:  75.4%</a:t>
            </a:r>
          </a:p>
          <a:p>
            <a:endParaRPr lang="en-US" dirty="0"/>
          </a:p>
          <a:p>
            <a:r>
              <a:rPr lang="en-US" dirty="0"/>
              <a:t>Operating Margin: 12.5%</a:t>
            </a:r>
          </a:p>
        </p:txBody>
      </p:sp>
      <p:sp>
        <p:nvSpPr>
          <p:cNvPr id="4" name="Slide Number Placeholder 3"/>
          <p:cNvSpPr>
            <a:spLocks noGrp="1"/>
          </p:cNvSpPr>
          <p:nvPr>
            <p:ph type="sldNum" sz="quarter" idx="10"/>
          </p:nvPr>
        </p:nvSpPr>
        <p:spPr/>
        <p:txBody>
          <a:bodyPr/>
          <a:lstStyle/>
          <a:p>
            <a:pPr>
              <a:defRPr/>
            </a:pPr>
            <a:fld id="{9E1D4DFB-05A4-4E49-8C5F-DBB9BC109519}" type="slidenum">
              <a:rPr lang="en-US" smtClean="0"/>
              <a:pPr>
                <a:defRPr/>
              </a:pPr>
              <a:t>16</a:t>
            </a:fld>
            <a:endParaRPr lang="en-US" dirty="0"/>
          </a:p>
        </p:txBody>
      </p:sp>
      <p:sp>
        <p:nvSpPr>
          <p:cNvPr id="9" name="TextBox 8"/>
          <p:cNvSpPr txBox="1"/>
          <p:nvPr/>
        </p:nvSpPr>
        <p:spPr>
          <a:xfrm>
            <a:off x="1600200" y="5638800"/>
            <a:ext cx="5980868" cy="307777"/>
          </a:xfrm>
          <a:prstGeom prst="rect">
            <a:avLst/>
          </a:prstGeom>
          <a:solidFill>
            <a:srgbClr val="FFFF00"/>
          </a:solidFill>
        </p:spPr>
        <p:txBody>
          <a:bodyPr wrap="none" rtlCol="0">
            <a:spAutoFit/>
          </a:bodyPr>
          <a:lstStyle/>
          <a:p>
            <a:r>
              <a:rPr lang="en-US" b="1" dirty="0"/>
              <a:t>Conclusion:  Probably UNDERESTIMATED SG&amp;A Costs for Your Startup</a:t>
            </a: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747125" y="6461125"/>
            <a:ext cx="244475" cy="244475"/>
          </a:xfrm>
          <a:prstGeom prst="rect">
            <a:avLst/>
          </a:prstGeom>
        </p:spPr>
      </p:pic>
    </p:spTree>
    <p:extLst>
      <p:ext uri="{BB962C8B-B14F-4D97-AF65-F5344CB8AC3E}">
        <p14:creationId xmlns:p14="http://schemas.microsoft.com/office/powerpoint/2010/main" val="746982324"/>
      </p:ext>
    </p:extLst>
  </p:cSld>
  <p:clrMapOvr>
    <a:masterClrMapping/>
  </p:clrMapOvr>
  <mc:AlternateContent xmlns:mc="http://schemas.openxmlformats.org/markup-compatibility/2006" xmlns:p14="http://schemas.microsoft.com/office/powerpoint/2010/main">
    <mc:Choice Requires="p14">
      <p:transition spd="slow" p14:dur="2000" advTm="114636"/>
    </mc:Choice>
    <mc:Fallback xmlns="">
      <p:transition spd="slow" advTm="1146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n-029" sz="4000" dirty="0" err="1"/>
              <a:t>Investablility</a:t>
            </a:r>
            <a:r>
              <a:rPr lang="en-029" sz="4000" dirty="0"/>
              <a:t> Analysis</a:t>
            </a:r>
            <a:endParaRPr lang="en-US" sz="3200" dirty="0"/>
          </a:p>
        </p:txBody>
      </p:sp>
      <p:sp>
        <p:nvSpPr>
          <p:cNvPr id="6" name="Subtitle 5"/>
          <p:cNvSpPr>
            <a:spLocks noGrp="1"/>
          </p:cNvSpPr>
          <p:nvPr>
            <p:ph type="subTitle" idx="1"/>
          </p:nvPr>
        </p:nvSpPr>
        <p:spPr>
          <a:xfrm>
            <a:off x="0" y="3962400"/>
            <a:ext cx="9144000" cy="1752600"/>
          </a:xfrm>
        </p:spPr>
        <p:txBody>
          <a:bodyPr/>
          <a:lstStyle/>
          <a:p>
            <a:endParaRPr lang="en-US" dirty="0"/>
          </a:p>
        </p:txBody>
      </p:sp>
      <p:sp>
        <p:nvSpPr>
          <p:cNvPr id="4" name="Slide Number Placeholder 3"/>
          <p:cNvSpPr>
            <a:spLocks noGrp="1"/>
          </p:cNvSpPr>
          <p:nvPr>
            <p:ph type="sldNum" sz="quarter" idx="4294967295"/>
          </p:nvPr>
        </p:nvSpPr>
        <p:spPr>
          <a:xfrm>
            <a:off x="6858000" y="6248400"/>
            <a:ext cx="1905000" cy="457200"/>
          </a:xfrm>
          <a:prstGeom prst="rect">
            <a:avLst/>
          </a:prstGeom>
        </p:spPr>
        <p:txBody>
          <a:bodyPr/>
          <a:lstStyle/>
          <a:p>
            <a:pPr>
              <a:defRPr/>
            </a:pPr>
            <a:fld id="{4D6F8EAF-F09C-4ABC-A386-EB508159BD24}" type="slidenum">
              <a:rPr lang="en-US" smtClean="0"/>
              <a:pPr>
                <a:defRPr/>
              </a:pPr>
              <a:t>17</a:t>
            </a:fld>
            <a:endParaRPr lang="en-US"/>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747125" y="6461125"/>
            <a:ext cx="244475" cy="244475"/>
          </a:xfrm>
          <a:prstGeom prst="rect">
            <a:avLst/>
          </a:prstGeom>
        </p:spPr>
      </p:pic>
    </p:spTree>
    <p:extLst>
      <p:ext uri="{BB962C8B-B14F-4D97-AF65-F5344CB8AC3E}">
        <p14:creationId xmlns:p14="http://schemas.microsoft.com/office/powerpoint/2010/main" val="3173796233"/>
      </p:ext>
    </p:extLst>
  </p:cSld>
  <p:clrMapOvr>
    <a:masterClrMapping/>
  </p:clrMapOvr>
  <mc:AlternateContent xmlns:mc="http://schemas.openxmlformats.org/markup-compatibility/2006" xmlns:p14="http://schemas.microsoft.com/office/powerpoint/2010/main">
    <mc:Choice Requires="p14">
      <p:transition spd="slow" p14:dur="2000" advTm="17434"/>
    </mc:Choice>
    <mc:Fallback xmlns="">
      <p:transition spd="slow" advTm="174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Investability</a:t>
            </a:r>
            <a:r>
              <a:rPr lang="en-US" dirty="0"/>
              <a:t> Analysis </a:t>
            </a:r>
          </a:p>
        </p:txBody>
      </p:sp>
      <p:sp>
        <p:nvSpPr>
          <p:cNvPr id="4" name="Slide Number Placeholder 3"/>
          <p:cNvSpPr>
            <a:spLocks noGrp="1"/>
          </p:cNvSpPr>
          <p:nvPr>
            <p:ph type="sldNum" sz="quarter" idx="10"/>
          </p:nvPr>
        </p:nvSpPr>
        <p:spPr/>
        <p:txBody>
          <a:bodyPr/>
          <a:lstStyle/>
          <a:p>
            <a:pPr>
              <a:defRPr/>
            </a:pPr>
            <a:fld id="{9E1D4DFB-05A4-4E49-8C5F-DBB9BC109519}" type="slidenum">
              <a:rPr lang="en-US" smtClean="0"/>
              <a:pPr>
                <a:defRPr/>
              </a:pPr>
              <a:t>18</a:t>
            </a:fld>
            <a:endParaRPr lang="en-US" dirty="0"/>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8600" y="1665160"/>
            <a:ext cx="8773331" cy="3956304"/>
          </a:xfrm>
          <a:prstGeom prst="rect">
            <a:avLst/>
          </a:prstGeom>
        </p:spPr>
      </p:pic>
      <p:sp>
        <p:nvSpPr>
          <p:cNvPr id="7" name="Rectangle: Rounded Corners 6"/>
          <p:cNvSpPr/>
          <p:nvPr/>
        </p:nvSpPr>
        <p:spPr bwMode="auto">
          <a:xfrm rot="20122689">
            <a:off x="1941255" y="1998722"/>
            <a:ext cx="1483589" cy="497465"/>
          </a:xfrm>
          <a:prstGeom prst="roundRect">
            <a:avLst/>
          </a:prstGeom>
          <a:solidFill>
            <a:srgbClr val="FFFF00">
              <a:alpha val="23922"/>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Times New Roman" pitchFamily="18" charset="0"/>
            </a:endParaRPr>
          </a:p>
        </p:txBody>
      </p:sp>
      <p:sp>
        <p:nvSpPr>
          <p:cNvPr id="8" name="TextBox 7"/>
          <p:cNvSpPr txBox="1"/>
          <p:nvPr/>
        </p:nvSpPr>
        <p:spPr>
          <a:xfrm>
            <a:off x="980280" y="1623913"/>
            <a:ext cx="2249590" cy="738664"/>
          </a:xfrm>
          <a:prstGeom prst="rect">
            <a:avLst/>
          </a:prstGeom>
          <a:noFill/>
          <a:ln w="38100">
            <a:noFill/>
          </a:ln>
        </p:spPr>
        <p:txBody>
          <a:bodyPr wrap="none" rtlCol="0">
            <a:spAutoFit/>
          </a:bodyPr>
          <a:lstStyle/>
          <a:p>
            <a:r>
              <a:rPr lang="en-US" dirty="0"/>
              <a:t>Take this path for businesses</a:t>
            </a:r>
          </a:p>
          <a:p>
            <a:r>
              <a:rPr lang="en-US" dirty="0"/>
              <a:t>Starting with a loan or </a:t>
            </a:r>
          </a:p>
          <a:p>
            <a:r>
              <a:rPr lang="en-US" dirty="0"/>
              <a:t>bootstrapping</a:t>
            </a:r>
          </a:p>
        </p:txBody>
      </p:sp>
      <p:sp>
        <p:nvSpPr>
          <p:cNvPr id="11" name="Rectangle: Rounded Corners 10"/>
          <p:cNvSpPr/>
          <p:nvPr/>
        </p:nvSpPr>
        <p:spPr bwMode="auto">
          <a:xfrm>
            <a:off x="874383" y="1600199"/>
            <a:ext cx="2355487" cy="762377"/>
          </a:xfrm>
          <a:prstGeom prst="roundRect">
            <a:avLst/>
          </a:prstGeom>
          <a:solidFill>
            <a:srgbClr val="FFFF00">
              <a:alpha val="23922"/>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Times New Roman" pitchFamily="18" charset="0"/>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747125" y="6461125"/>
            <a:ext cx="244475" cy="244475"/>
          </a:xfrm>
          <a:prstGeom prst="rect">
            <a:avLst/>
          </a:prstGeom>
        </p:spPr>
      </p:pic>
    </p:spTree>
    <p:extLst>
      <p:ext uri="{BB962C8B-B14F-4D97-AF65-F5344CB8AC3E}">
        <p14:creationId xmlns:p14="http://schemas.microsoft.com/office/powerpoint/2010/main" val="3376709647"/>
      </p:ext>
    </p:extLst>
  </p:cSld>
  <p:clrMapOvr>
    <a:masterClrMapping/>
  </p:clrMapOvr>
  <mc:AlternateContent xmlns:mc="http://schemas.openxmlformats.org/markup-compatibility/2006" xmlns:p14="http://schemas.microsoft.com/office/powerpoint/2010/main">
    <mc:Choice Requires="p14">
      <p:transition spd="slow" p14:dur="2000" advTm="63264"/>
    </mc:Choice>
    <mc:Fallback xmlns="">
      <p:transition spd="slow" advTm="632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290512"/>
            <a:ext cx="8229600" cy="700088"/>
          </a:xfrm>
        </p:spPr>
        <p:txBody>
          <a:bodyPr/>
          <a:lstStyle/>
          <a:p>
            <a:r>
              <a:rPr lang="en-US" sz="3200" dirty="0">
                <a:solidFill>
                  <a:srgbClr val="0C1C8C"/>
                </a:solidFill>
              </a:rPr>
              <a:t> </a:t>
            </a:r>
            <a:r>
              <a:rPr lang="en-US" sz="3200" dirty="0">
                <a:solidFill>
                  <a:schemeClr val="tx1"/>
                </a:solidFill>
              </a:rPr>
              <a:t>Investment Potential Framework:  </a:t>
            </a:r>
            <a:br>
              <a:rPr lang="en-US" sz="3200" dirty="0">
                <a:solidFill>
                  <a:schemeClr val="tx1"/>
                </a:solidFill>
              </a:rPr>
            </a:br>
            <a:r>
              <a:rPr lang="en-US" sz="3200" dirty="0">
                <a:solidFill>
                  <a:schemeClr val="tx1"/>
                </a:solidFill>
              </a:rPr>
              <a:t>		</a:t>
            </a:r>
            <a:r>
              <a:rPr lang="en-US" sz="2400" dirty="0">
                <a:solidFill>
                  <a:schemeClr val="tx1"/>
                </a:solidFill>
              </a:rPr>
              <a:t>Determines Type of Investment</a:t>
            </a:r>
            <a:endParaRPr lang="en-US" sz="3200" dirty="0">
              <a:solidFill>
                <a:schemeClr val="tx1"/>
              </a:solidFill>
            </a:endParaRPr>
          </a:p>
        </p:txBody>
      </p:sp>
      <p:sp>
        <p:nvSpPr>
          <p:cNvPr id="6" name="Slide Number Placeholder 2"/>
          <p:cNvSpPr>
            <a:spLocks noGrp="1"/>
          </p:cNvSpPr>
          <p:nvPr>
            <p:ph type="sldNum" sz="quarter" idx="10"/>
          </p:nvPr>
        </p:nvSpPr>
        <p:spPr>
          <a:xfrm>
            <a:off x="8686800" y="6400800"/>
            <a:ext cx="381000" cy="323850"/>
          </a:xfrm>
        </p:spPr>
        <p:txBody>
          <a:bodyPr/>
          <a:lstStyle/>
          <a:p>
            <a:pPr>
              <a:defRPr/>
            </a:pPr>
            <a:fld id="{AA51B343-CD90-4598-A9C3-904FFF07CD23}" type="slidenum">
              <a:rPr lang="en-US" sz="1100"/>
              <a:pPr>
                <a:defRPr/>
              </a:pPr>
              <a:t>19</a:t>
            </a:fld>
            <a:endParaRPr lang="en-US" sz="1100" dirty="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38916" y="975833"/>
            <a:ext cx="6247884" cy="5729767"/>
          </a:xfrm>
          <a:prstGeom prst="rect">
            <a:avLst/>
          </a:prstGeo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747125" y="6461125"/>
            <a:ext cx="244475" cy="244475"/>
          </a:xfrm>
          <a:prstGeom prst="rect">
            <a:avLst/>
          </a:prstGeom>
        </p:spPr>
      </p:pic>
      <p:sp>
        <p:nvSpPr>
          <p:cNvPr id="7" name="TextBox 6"/>
          <p:cNvSpPr txBox="1"/>
          <p:nvPr/>
        </p:nvSpPr>
        <p:spPr>
          <a:xfrm>
            <a:off x="1066800" y="3562455"/>
            <a:ext cx="1256562" cy="830997"/>
          </a:xfrm>
          <a:prstGeom prst="rect">
            <a:avLst/>
          </a:prstGeom>
          <a:noFill/>
        </p:spPr>
        <p:txBody>
          <a:bodyPr wrap="none" rtlCol="0">
            <a:spAutoFit/>
          </a:bodyPr>
          <a:lstStyle/>
          <a:p>
            <a:r>
              <a:rPr lang="en-US" sz="1600" b="1" dirty="0">
                <a:solidFill>
                  <a:srgbClr val="FF0000"/>
                </a:solidFill>
              </a:rPr>
              <a:t>Market size</a:t>
            </a:r>
          </a:p>
          <a:p>
            <a:r>
              <a:rPr lang="en-US" sz="1600" b="1" dirty="0">
                <a:solidFill>
                  <a:srgbClr val="FF0000"/>
                </a:solidFill>
              </a:rPr>
              <a:t>Times</a:t>
            </a:r>
          </a:p>
          <a:p>
            <a:r>
              <a:rPr lang="en-US" sz="1600" b="1" dirty="0">
                <a:solidFill>
                  <a:srgbClr val="FF0000"/>
                </a:solidFill>
              </a:rPr>
              <a:t>Profitability</a:t>
            </a:r>
          </a:p>
        </p:txBody>
      </p:sp>
    </p:spTree>
    <p:extLst>
      <p:ext uri="{BB962C8B-B14F-4D97-AF65-F5344CB8AC3E}">
        <p14:creationId xmlns:p14="http://schemas.microsoft.com/office/powerpoint/2010/main" val="1173393585"/>
      </p:ext>
    </p:extLst>
  </p:cSld>
  <p:clrMapOvr>
    <a:masterClrMapping/>
  </p:clrMapOvr>
  <mc:AlternateContent xmlns:mc="http://schemas.openxmlformats.org/markup-compatibility/2006" xmlns:p14="http://schemas.microsoft.com/office/powerpoint/2010/main">
    <mc:Choice Requires="p14">
      <p:transition spd="slow" p14:dur="2000" advTm="93603"/>
    </mc:Choice>
    <mc:Fallback xmlns="">
      <p:transition spd="slow" advTm="936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0" y="1447800"/>
            <a:ext cx="9144000" cy="3962400"/>
          </a:xfrm>
        </p:spPr>
        <p:txBody>
          <a:bodyPr/>
          <a:lstStyle/>
          <a:p>
            <a:r>
              <a:rPr lang="en-US" b="1" dirty="0"/>
              <a:t>Part II:  Financial Assessment</a:t>
            </a:r>
            <a:br>
              <a:rPr lang="en-US" dirty="0"/>
            </a:br>
            <a:r>
              <a:rPr lang="en-US" sz="3200" dirty="0"/>
              <a:t>Income Statement Creation</a:t>
            </a:r>
            <a:br>
              <a:rPr lang="en-US" sz="3200" dirty="0"/>
            </a:br>
            <a:r>
              <a:rPr lang="en-US" sz="3200" dirty="0"/>
              <a:t>Margin Assessment</a:t>
            </a:r>
            <a:br>
              <a:rPr lang="en-US" sz="3200" dirty="0"/>
            </a:br>
            <a:r>
              <a:rPr lang="en-US" sz="3200" dirty="0" err="1"/>
              <a:t>Investability</a:t>
            </a:r>
            <a:r>
              <a:rPr lang="en-US" sz="3200" dirty="0"/>
              <a:t> Assessment</a:t>
            </a:r>
            <a:br>
              <a:rPr lang="en-US" sz="3200" dirty="0"/>
            </a:br>
            <a:r>
              <a:rPr lang="en-US" sz="3200" dirty="0"/>
              <a:t>Operating Break-even Assessment</a:t>
            </a:r>
            <a:br>
              <a:rPr lang="en-US" sz="3200" dirty="0"/>
            </a:br>
            <a:r>
              <a:rPr lang="en-US" sz="3200" dirty="0"/>
              <a:t>Start-up Cost Estimating</a:t>
            </a:r>
            <a:br>
              <a:rPr lang="en-US" sz="3200" dirty="0"/>
            </a:br>
            <a:r>
              <a:rPr lang="en-US" sz="3200" dirty="0"/>
              <a:t>Investment Break-even Assessment</a:t>
            </a:r>
            <a:br>
              <a:rPr lang="en-US" sz="3200" dirty="0"/>
            </a:br>
            <a:r>
              <a:rPr lang="en-US" sz="2400" dirty="0"/>
              <a:t>(i.e. Investor Perspective)</a:t>
            </a:r>
            <a:endParaRPr lang="en-US" sz="3200" dirty="0"/>
          </a:p>
        </p:txBody>
      </p:sp>
      <p:sp>
        <p:nvSpPr>
          <p:cNvPr id="2" name="Slide Number Placeholder 1"/>
          <p:cNvSpPr>
            <a:spLocks noGrp="1"/>
          </p:cNvSpPr>
          <p:nvPr>
            <p:ph type="sldNum" sz="quarter" idx="10"/>
          </p:nvPr>
        </p:nvSpPr>
        <p:spPr/>
        <p:txBody>
          <a:bodyPr/>
          <a:lstStyle/>
          <a:p>
            <a:pPr>
              <a:defRPr/>
            </a:pPr>
            <a:fld id="{CB9CAC4E-107C-4C6A-8610-12D257A4A4F1}" type="slidenum">
              <a:rPr lang="en-US" smtClean="0"/>
              <a:pPr>
                <a:defRPr/>
              </a:pPr>
              <a:t>2</a:t>
            </a:fld>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747125" y="6461125"/>
            <a:ext cx="244475" cy="244475"/>
          </a:xfrm>
          <a:prstGeom prst="rect">
            <a:avLst/>
          </a:prstGeom>
        </p:spPr>
      </p:pic>
      <p:sp>
        <p:nvSpPr>
          <p:cNvPr id="5" name="TextBox 4">
            <a:extLst>
              <a:ext uri="{FF2B5EF4-FFF2-40B4-BE49-F238E27FC236}">
                <a16:creationId xmlns:a16="http://schemas.microsoft.com/office/drawing/2014/main" id="{D9CF7472-FD45-429E-87D3-A7614FA70807}"/>
              </a:ext>
            </a:extLst>
          </p:cNvPr>
          <p:cNvSpPr txBox="1"/>
          <p:nvPr/>
        </p:nvSpPr>
        <p:spPr>
          <a:xfrm rot="19266393" flipH="1">
            <a:off x="-21019" y="761401"/>
            <a:ext cx="2194562" cy="1015663"/>
          </a:xfrm>
          <a:prstGeom prst="rect">
            <a:avLst/>
          </a:prstGeom>
          <a:solidFill>
            <a:srgbClr val="FFFF00"/>
          </a:solidFill>
        </p:spPr>
        <p:txBody>
          <a:bodyPr wrap="square" rtlCol="0">
            <a:spAutoFit/>
          </a:bodyPr>
          <a:lstStyle/>
          <a:p>
            <a:pPr algn="ctr"/>
            <a:r>
              <a:rPr lang="en-US" sz="2000" b="1" dirty="0">
                <a:solidFill>
                  <a:srgbClr val="FF0000"/>
                </a:solidFill>
              </a:rPr>
              <a:t>Part II: Financial Assessment</a:t>
            </a:r>
          </a:p>
          <a:p>
            <a:pPr algn="ctr"/>
            <a:r>
              <a:rPr lang="en-US" sz="2000" b="1" dirty="0">
                <a:solidFill>
                  <a:srgbClr val="FF0000"/>
                </a:solidFill>
              </a:rPr>
              <a:t>Is OPTIONAL</a:t>
            </a:r>
          </a:p>
        </p:txBody>
      </p:sp>
      <p:sp>
        <p:nvSpPr>
          <p:cNvPr id="6" name="TextBox 5">
            <a:extLst>
              <a:ext uri="{FF2B5EF4-FFF2-40B4-BE49-F238E27FC236}">
                <a16:creationId xmlns:a16="http://schemas.microsoft.com/office/drawing/2014/main" id="{652A321D-27A0-4303-9853-13CEF00B7C82}"/>
              </a:ext>
            </a:extLst>
          </p:cNvPr>
          <p:cNvSpPr txBox="1"/>
          <p:nvPr/>
        </p:nvSpPr>
        <p:spPr>
          <a:xfrm rot="19266393" flipH="1">
            <a:off x="6705004" y="5189762"/>
            <a:ext cx="2194562" cy="1015663"/>
          </a:xfrm>
          <a:prstGeom prst="rect">
            <a:avLst/>
          </a:prstGeom>
          <a:solidFill>
            <a:srgbClr val="FFFF00"/>
          </a:solidFill>
        </p:spPr>
        <p:txBody>
          <a:bodyPr wrap="square" rtlCol="0">
            <a:spAutoFit/>
          </a:bodyPr>
          <a:lstStyle/>
          <a:p>
            <a:pPr algn="ctr"/>
            <a:r>
              <a:rPr lang="en-US" sz="2000" b="1" dirty="0">
                <a:solidFill>
                  <a:srgbClr val="FF0000"/>
                </a:solidFill>
              </a:rPr>
              <a:t>Part II: Financial Assessment</a:t>
            </a:r>
          </a:p>
          <a:p>
            <a:pPr algn="ctr"/>
            <a:r>
              <a:rPr lang="en-US" sz="2000" b="1" dirty="0">
                <a:solidFill>
                  <a:srgbClr val="FF0000"/>
                </a:solidFill>
              </a:rPr>
              <a:t>Is OPTIONAL</a:t>
            </a:r>
          </a:p>
        </p:txBody>
      </p:sp>
    </p:spTree>
    <p:extLst>
      <p:ext uri="{BB962C8B-B14F-4D97-AF65-F5344CB8AC3E}">
        <p14:creationId xmlns:p14="http://schemas.microsoft.com/office/powerpoint/2010/main" val="3245851527"/>
      </p:ext>
    </p:extLst>
  </p:cSld>
  <p:clrMapOvr>
    <a:masterClrMapping/>
  </p:clrMapOvr>
  <mc:AlternateContent xmlns:mc="http://schemas.openxmlformats.org/markup-compatibility/2006" xmlns:p14="http://schemas.microsoft.com/office/powerpoint/2010/main">
    <mc:Choice Requires="p14">
      <p:transition spd="slow" p14:dur="2000" advTm="26021"/>
    </mc:Choice>
    <mc:Fallback xmlns="">
      <p:transition spd="slow" advTm="260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80280" y="228600"/>
            <a:ext cx="8163719" cy="700088"/>
          </a:xfrm>
        </p:spPr>
        <p:txBody>
          <a:bodyPr/>
          <a:lstStyle/>
          <a:p>
            <a:r>
              <a:rPr lang="en-US" sz="3200" dirty="0"/>
              <a:t>Investment Potential is dependent upon the firm’s growth potential</a:t>
            </a:r>
          </a:p>
        </p:txBody>
      </p:sp>
      <p:sp>
        <p:nvSpPr>
          <p:cNvPr id="4" name="Slide Number Placeholder 3"/>
          <p:cNvSpPr>
            <a:spLocks noGrp="1"/>
          </p:cNvSpPr>
          <p:nvPr>
            <p:ph type="sldNum" sz="quarter" idx="10"/>
          </p:nvPr>
        </p:nvSpPr>
        <p:spPr/>
        <p:txBody>
          <a:bodyPr/>
          <a:lstStyle/>
          <a:p>
            <a:pPr>
              <a:defRPr/>
            </a:pPr>
            <a:fld id="{9E1D4DFB-05A4-4E49-8C5F-DBB9BC109519}" type="slidenum">
              <a:rPr lang="en-US" smtClean="0"/>
              <a:pPr>
                <a:defRPr/>
              </a:pPr>
              <a:t>20</a:t>
            </a:fld>
            <a:endParaRPr lang="en-US" dirty="0"/>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89792" y="950070"/>
            <a:ext cx="5282608" cy="5224770"/>
          </a:xfrm>
          <a:prstGeom prst="rect">
            <a:avLst/>
          </a:prstGeom>
        </p:spPr>
      </p:pic>
      <p:sp>
        <p:nvSpPr>
          <p:cNvPr id="3" name="TextBox 2"/>
          <p:cNvSpPr txBox="1"/>
          <p:nvPr/>
        </p:nvSpPr>
        <p:spPr>
          <a:xfrm>
            <a:off x="1066800" y="3562455"/>
            <a:ext cx="1256562" cy="830997"/>
          </a:xfrm>
          <a:prstGeom prst="rect">
            <a:avLst/>
          </a:prstGeom>
          <a:noFill/>
        </p:spPr>
        <p:txBody>
          <a:bodyPr wrap="none" rtlCol="0">
            <a:spAutoFit/>
          </a:bodyPr>
          <a:lstStyle/>
          <a:p>
            <a:r>
              <a:rPr lang="en-US" sz="1600" b="1" dirty="0">
                <a:solidFill>
                  <a:srgbClr val="FF0000"/>
                </a:solidFill>
              </a:rPr>
              <a:t>Market size</a:t>
            </a:r>
          </a:p>
          <a:p>
            <a:r>
              <a:rPr lang="en-US" sz="1600" b="1" dirty="0">
                <a:solidFill>
                  <a:srgbClr val="FF0000"/>
                </a:solidFill>
              </a:rPr>
              <a:t>Times</a:t>
            </a:r>
          </a:p>
          <a:p>
            <a:r>
              <a:rPr lang="en-US" sz="1600" b="1" dirty="0">
                <a:solidFill>
                  <a:srgbClr val="FF0000"/>
                </a:solidFill>
              </a:rPr>
              <a:t>Profitability</a:t>
            </a:r>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747125" y="6461125"/>
            <a:ext cx="244475" cy="244475"/>
          </a:xfrm>
          <a:prstGeom prst="rect">
            <a:avLst/>
          </a:prstGeom>
        </p:spPr>
      </p:pic>
    </p:spTree>
    <p:extLst>
      <p:ext uri="{BB962C8B-B14F-4D97-AF65-F5344CB8AC3E}">
        <p14:creationId xmlns:p14="http://schemas.microsoft.com/office/powerpoint/2010/main" val="1706969635"/>
      </p:ext>
    </p:extLst>
  </p:cSld>
  <p:clrMapOvr>
    <a:masterClrMapping/>
  </p:clrMapOvr>
  <mc:AlternateContent xmlns:mc="http://schemas.openxmlformats.org/markup-compatibility/2006" xmlns:p14="http://schemas.microsoft.com/office/powerpoint/2010/main">
    <mc:Choice Requires="p14">
      <p:transition spd="slow" p14:dur="2000" advTm="65328"/>
    </mc:Choice>
    <mc:Fallback xmlns="">
      <p:transition spd="slow" advTm="653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Connecting Growth and </a:t>
            </a:r>
            <a:r>
              <a:rPr lang="en-US" dirty="0" err="1"/>
              <a:t>Investability</a:t>
            </a:r>
            <a:endParaRPr lang="en-US" dirty="0"/>
          </a:p>
        </p:txBody>
      </p:sp>
      <p:sp>
        <p:nvSpPr>
          <p:cNvPr id="4" name="Slide Number Placeholder 3"/>
          <p:cNvSpPr>
            <a:spLocks noGrp="1"/>
          </p:cNvSpPr>
          <p:nvPr>
            <p:ph type="sldNum" sz="quarter" idx="10"/>
          </p:nvPr>
        </p:nvSpPr>
        <p:spPr/>
        <p:txBody>
          <a:bodyPr/>
          <a:lstStyle/>
          <a:p>
            <a:pPr>
              <a:defRPr/>
            </a:pPr>
            <a:fld id="{9E1D4DFB-05A4-4E49-8C5F-DBB9BC109519}" type="slidenum">
              <a:rPr lang="en-US" smtClean="0"/>
              <a:pPr>
                <a:defRPr/>
              </a:pPr>
              <a:t>21</a:t>
            </a:fld>
            <a:endParaRPr lang="en-US" dirty="0"/>
          </a:p>
        </p:txBody>
      </p:sp>
      <p:pic>
        <p:nvPicPr>
          <p:cNvPr id="5" name="Picture 4"/>
          <p:cNvPicPr/>
          <p:nvPr/>
        </p:nvPicPr>
        <p:blipFill>
          <a:blip r:embed="rId4" cstate="print">
            <a:extLst>
              <a:ext uri="{28A0092B-C50C-407E-A947-70E740481C1C}">
                <a14:useLocalDpi xmlns:a14="http://schemas.microsoft.com/office/drawing/2010/main" val="0"/>
              </a:ext>
            </a:extLst>
          </a:blip>
          <a:stretch>
            <a:fillRect/>
          </a:stretch>
        </p:blipFill>
        <p:spPr>
          <a:xfrm>
            <a:off x="373117" y="1600200"/>
            <a:ext cx="8458200" cy="3505445"/>
          </a:xfrm>
          <a:prstGeom prst="rect">
            <a:avLst/>
          </a:prstGeom>
        </p:spPr>
      </p:pic>
      <p:sp>
        <p:nvSpPr>
          <p:cNvPr id="3" name="Oval 2"/>
          <p:cNvSpPr/>
          <p:nvPr/>
        </p:nvSpPr>
        <p:spPr bwMode="auto">
          <a:xfrm>
            <a:off x="2438400" y="3924300"/>
            <a:ext cx="1295400" cy="990600"/>
          </a:xfrm>
          <a:prstGeom prst="ellipse">
            <a:avLst/>
          </a:prstGeom>
          <a:noFill/>
          <a:ln w="38100" cap="flat" cmpd="sng" algn="ctr">
            <a:solidFill>
              <a:srgbClr val="6BAB4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Times New Roman" pitchFamily="18" charset="0"/>
            </a:endParaRPr>
          </a:p>
        </p:txBody>
      </p:sp>
      <p:sp>
        <p:nvSpPr>
          <p:cNvPr id="6" name="Oval 5"/>
          <p:cNvSpPr/>
          <p:nvPr/>
        </p:nvSpPr>
        <p:spPr bwMode="auto">
          <a:xfrm>
            <a:off x="7239000" y="3924300"/>
            <a:ext cx="1295400" cy="990600"/>
          </a:xfrm>
          <a:prstGeom prst="ellipse">
            <a:avLst/>
          </a:prstGeom>
          <a:noFill/>
          <a:ln w="38100" cap="flat" cmpd="sng" algn="ctr">
            <a:solidFill>
              <a:srgbClr val="6BAB4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Times New Roman" pitchFamily="18" charset="0"/>
            </a:endParaRPr>
          </a:p>
        </p:txBody>
      </p:sp>
      <p:cxnSp>
        <p:nvCxnSpPr>
          <p:cNvPr id="8" name="Straight Arrow Connector 7"/>
          <p:cNvCxnSpPr>
            <a:stCxn id="3" idx="6"/>
            <a:endCxn id="6" idx="2"/>
          </p:cNvCxnSpPr>
          <p:nvPr/>
        </p:nvCxnSpPr>
        <p:spPr bwMode="auto">
          <a:xfrm>
            <a:off x="3733800" y="4419600"/>
            <a:ext cx="3505200" cy="0"/>
          </a:xfrm>
          <a:prstGeom prst="straightConnector1">
            <a:avLst/>
          </a:prstGeom>
          <a:solidFill>
            <a:schemeClr val="accent1"/>
          </a:solidFill>
          <a:ln w="28575" cap="flat" cmpd="sng" algn="ctr">
            <a:solidFill>
              <a:srgbClr val="6BAB4D"/>
            </a:solidFill>
            <a:prstDash val="solid"/>
            <a:round/>
            <a:headEnd type="none" w="med" len="med"/>
            <a:tailEnd type="triangle"/>
          </a:ln>
          <a:effectLst/>
        </p:spPr>
      </p:cxnSp>
      <p:sp>
        <p:nvSpPr>
          <p:cNvPr id="9" name="TextBox 8"/>
          <p:cNvSpPr txBox="1"/>
          <p:nvPr/>
        </p:nvSpPr>
        <p:spPr>
          <a:xfrm>
            <a:off x="1600200" y="1218982"/>
            <a:ext cx="7116051" cy="307777"/>
          </a:xfrm>
          <a:prstGeom prst="rect">
            <a:avLst/>
          </a:prstGeom>
          <a:solidFill>
            <a:srgbClr val="FFFF00"/>
          </a:solidFill>
        </p:spPr>
        <p:txBody>
          <a:bodyPr wrap="none" rtlCol="0">
            <a:spAutoFit/>
          </a:bodyPr>
          <a:lstStyle/>
          <a:p>
            <a:r>
              <a:rPr lang="en-US" dirty="0"/>
              <a:t>Each of the 4 Quadrants here                                                   Maps its equivalent quadrants here</a:t>
            </a:r>
          </a:p>
        </p:txBody>
      </p:sp>
      <p:cxnSp>
        <p:nvCxnSpPr>
          <p:cNvPr id="11" name="Straight Arrow Connector 10"/>
          <p:cNvCxnSpPr/>
          <p:nvPr/>
        </p:nvCxnSpPr>
        <p:spPr bwMode="auto">
          <a:xfrm>
            <a:off x="3886200" y="1341414"/>
            <a:ext cx="2057400" cy="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pic>
        <p:nvPicPr>
          <p:cNvPr id="12" name="Audio 1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747125" y="6461125"/>
            <a:ext cx="244475" cy="244475"/>
          </a:xfrm>
          <a:prstGeom prst="rect">
            <a:avLst/>
          </a:prstGeom>
        </p:spPr>
      </p:pic>
    </p:spTree>
    <p:extLst>
      <p:ext uri="{BB962C8B-B14F-4D97-AF65-F5344CB8AC3E}">
        <p14:creationId xmlns:p14="http://schemas.microsoft.com/office/powerpoint/2010/main" val="1755215909"/>
      </p:ext>
    </p:extLst>
  </p:cSld>
  <p:clrMapOvr>
    <a:masterClrMapping/>
  </p:clrMapOvr>
  <mc:AlternateContent xmlns:mc="http://schemas.openxmlformats.org/markup-compatibility/2006" xmlns:p14="http://schemas.microsoft.com/office/powerpoint/2010/main">
    <mc:Choice Requires="p14">
      <p:transition spd="slow" p14:dur="2000" advTm="96492"/>
    </mc:Choice>
    <mc:Fallback xmlns="">
      <p:transition spd="slow" advTm="964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Investability</a:t>
            </a:r>
            <a:r>
              <a:rPr lang="en-US" dirty="0"/>
              <a:t> Analysis </a:t>
            </a:r>
          </a:p>
        </p:txBody>
      </p:sp>
      <p:sp>
        <p:nvSpPr>
          <p:cNvPr id="4" name="Slide Number Placeholder 3"/>
          <p:cNvSpPr>
            <a:spLocks noGrp="1"/>
          </p:cNvSpPr>
          <p:nvPr>
            <p:ph type="sldNum" sz="quarter" idx="10"/>
          </p:nvPr>
        </p:nvSpPr>
        <p:spPr/>
        <p:txBody>
          <a:bodyPr/>
          <a:lstStyle/>
          <a:p>
            <a:pPr>
              <a:defRPr/>
            </a:pPr>
            <a:fld id="{9E1D4DFB-05A4-4E49-8C5F-DBB9BC109519}" type="slidenum">
              <a:rPr lang="en-US" smtClean="0"/>
              <a:pPr>
                <a:defRPr/>
              </a:pPr>
              <a:t>22</a:t>
            </a:fld>
            <a:endParaRPr lang="en-US" dirty="0"/>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8600" y="1665160"/>
            <a:ext cx="8773331" cy="3956304"/>
          </a:xfrm>
          <a:prstGeom prst="rect">
            <a:avLst/>
          </a:prstGeom>
        </p:spPr>
      </p:pic>
      <p:sp>
        <p:nvSpPr>
          <p:cNvPr id="8" name="TextBox 7"/>
          <p:cNvSpPr txBox="1"/>
          <p:nvPr/>
        </p:nvSpPr>
        <p:spPr>
          <a:xfrm>
            <a:off x="980280" y="1623913"/>
            <a:ext cx="2249590" cy="738664"/>
          </a:xfrm>
          <a:prstGeom prst="rect">
            <a:avLst/>
          </a:prstGeom>
          <a:noFill/>
          <a:ln w="38100">
            <a:noFill/>
          </a:ln>
        </p:spPr>
        <p:txBody>
          <a:bodyPr wrap="none" rtlCol="0">
            <a:spAutoFit/>
          </a:bodyPr>
          <a:lstStyle/>
          <a:p>
            <a:r>
              <a:rPr lang="en-US" dirty="0"/>
              <a:t>Take this path for businesses</a:t>
            </a:r>
          </a:p>
          <a:p>
            <a:r>
              <a:rPr lang="en-US" dirty="0"/>
              <a:t>Starting with a loan or </a:t>
            </a:r>
          </a:p>
          <a:p>
            <a:r>
              <a:rPr lang="en-US" dirty="0"/>
              <a:t>bootstrapping</a:t>
            </a:r>
          </a:p>
        </p:txBody>
      </p:sp>
      <p:sp>
        <p:nvSpPr>
          <p:cNvPr id="3" name="Rectangle: Rounded Corners 2"/>
          <p:cNvSpPr/>
          <p:nvPr/>
        </p:nvSpPr>
        <p:spPr bwMode="auto">
          <a:xfrm>
            <a:off x="304800" y="1447800"/>
            <a:ext cx="3276600" cy="3429000"/>
          </a:xfrm>
          <a:prstGeom prst="roundRect">
            <a:avLst/>
          </a:prstGeom>
          <a:solidFill>
            <a:srgbClr val="FFCF01">
              <a:alpha val="23922"/>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Times New Roman" pitchFamily="18" charset="0"/>
            </a:endParaRPr>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747125" y="6461125"/>
            <a:ext cx="244475" cy="244475"/>
          </a:xfrm>
          <a:prstGeom prst="rect">
            <a:avLst/>
          </a:prstGeom>
        </p:spPr>
      </p:pic>
    </p:spTree>
    <p:extLst>
      <p:ext uri="{BB962C8B-B14F-4D97-AF65-F5344CB8AC3E}">
        <p14:creationId xmlns:p14="http://schemas.microsoft.com/office/powerpoint/2010/main" val="2964438511"/>
      </p:ext>
    </p:extLst>
  </p:cSld>
  <p:clrMapOvr>
    <a:masterClrMapping/>
  </p:clrMapOvr>
  <mc:AlternateContent xmlns:mc="http://schemas.openxmlformats.org/markup-compatibility/2006" xmlns:p14="http://schemas.microsoft.com/office/powerpoint/2010/main">
    <mc:Choice Requires="p14">
      <p:transition spd="slow" p14:dur="2000" advTm="92461"/>
    </mc:Choice>
    <mc:Fallback xmlns="">
      <p:transition spd="slow" advTm="924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en-US" dirty="0"/>
              <a:t>Break-even Analysis</a:t>
            </a:r>
          </a:p>
        </p:txBody>
      </p:sp>
      <p:sp>
        <p:nvSpPr>
          <p:cNvPr id="5" name="Subtitle 4"/>
          <p:cNvSpPr>
            <a:spLocks noGrp="1"/>
          </p:cNvSpPr>
          <p:nvPr>
            <p:ph type="subTitle" idx="1"/>
          </p:nvPr>
        </p:nvSpPr>
        <p:spPr/>
        <p:txBody>
          <a:bodyPr/>
          <a:lstStyle/>
          <a:p>
            <a:endParaRPr lang="en-US"/>
          </a:p>
        </p:txBody>
      </p:sp>
      <p:sp>
        <p:nvSpPr>
          <p:cNvPr id="6" name="Slide Number Placeholder 3"/>
          <p:cNvSpPr>
            <a:spLocks noGrp="1"/>
          </p:cNvSpPr>
          <p:nvPr>
            <p:ph type="sldNum" sz="quarter" idx="10"/>
          </p:nvPr>
        </p:nvSpPr>
        <p:spPr>
          <a:xfrm>
            <a:off x="7162800" y="6477000"/>
            <a:ext cx="1905000" cy="457200"/>
          </a:xfrm>
        </p:spPr>
        <p:txBody>
          <a:bodyPr/>
          <a:lstStyle/>
          <a:p>
            <a:pPr>
              <a:defRPr/>
            </a:pPr>
            <a:fld id="{9E1D4DFB-05A4-4E49-8C5F-DBB9BC109519}" type="slidenum">
              <a:rPr lang="en-US" smtClean="0"/>
              <a:pPr>
                <a:defRPr/>
              </a:pPr>
              <a:t>23</a:t>
            </a:fld>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747125" y="6461125"/>
            <a:ext cx="244475" cy="244475"/>
          </a:xfrm>
          <a:prstGeom prst="rect">
            <a:avLst/>
          </a:prstGeom>
        </p:spPr>
      </p:pic>
    </p:spTree>
    <p:extLst>
      <p:ext uri="{BB962C8B-B14F-4D97-AF65-F5344CB8AC3E}">
        <p14:creationId xmlns:p14="http://schemas.microsoft.com/office/powerpoint/2010/main" val="3738385733"/>
      </p:ext>
    </p:extLst>
  </p:cSld>
  <p:clrMapOvr>
    <a:masterClrMapping/>
  </p:clrMapOvr>
  <mc:AlternateContent xmlns:mc="http://schemas.openxmlformats.org/markup-compatibility/2006" xmlns:p14="http://schemas.microsoft.com/office/powerpoint/2010/main">
    <mc:Choice Requires="p14">
      <p:transition spd="slow" p14:dur="2000" advTm="5049"/>
    </mc:Choice>
    <mc:Fallback xmlns="">
      <p:transition spd="slow" advTm="50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029" dirty="0"/>
              <a:t>Non-equity Financial Screens</a:t>
            </a:r>
            <a:endParaRPr lang="en-US" dirty="0"/>
          </a:p>
        </p:txBody>
      </p:sp>
      <p:sp>
        <p:nvSpPr>
          <p:cNvPr id="5" name="Content Placeholder 4"/>
          <p:cNvSpPr>
            <a:spLocks noGrp="1"/>
          </p:cNvSpPr>
          <p:nvPr>
            <p:ph idx="1"/>
          </p:nvPr>
        </p:nvSpPr>
        <p:spPr>
          <a:xfrm>
            <a:off x="838200" y="1066800"/>
            <a:ext cx="7772400" cy="4876800"/>
          </a:xfrm>
        </p:spPr>
        <p:txBody>
          <a:bodyPr/>
          <a:lstStyle/>
          <a:p>
            <a:r>
              <a:rPr lang="en-US" sz="2400" dirty="0"/>
              <a:t>Operating Break-even Volume (subject of this session)</a:t>
            </a:r>
          </a:p>
          <a:p>
            <a:pPr lvl="1"/>
            <a:r>
              <a:rPr lang="en-US" sz="2000" dirty="0"/>
              <a:t>Looks only at operating costs (fixed and variable).  The operating break-even determines how many units you will need to sell in order to break-even.  This view can be assessed on any basis, weekly, monthly, or yearly, for example.  The basis is whatever makes sense for the business.  It breaks down the expenses of the business into variable and fixed costs.  Fixed costs include such things as rent, insurance, and perhaps salaries.  Variable costs include product material costs, taxes, and salaries if paid on a commission or piece-work basis.  The break-even volume is the volume at which the fixed plus variables costs matches the total revenue.</a:t>
            </a:r>
          </a:p>
          <a:p>
            <a:r>
              <a:rPr lang="en-029" sz="2400" dirty="0"/>
              <a:t>Investment Break-even Timing (next level of feasibility)</a:t>
            </a:r>
          </a:p>
          <a:p>
            <a:pPr lvl="1"/>
            <a:r>
              <a:rPr lang="en-029" sz="2000" dirty="0"/>
              <a:t>Takes into account the entire Investment that is made in the company (beyond operating fixed costs).  How long does it take to cumulate enough Operating Income to cover that investment?</a:t>
            </a:r>
            <a:endParaRPr lang="en-US" sz="2000" dirty="0"/>
          </a:p>
          <a:p>
            <a:endParaRPr lang="en-US" dirty="0"/>
          </a:p>
        </p:txBody>
      </p:sp>
      <p:sp>
        <p:nvSpPr>
          <p:cNvPr id="6" name="Slide Number Placeholder 3"/>
          <p:cNvSpPr>
            <a:spLocks noGrp="1"/>
          </p:cNvSpPr>
          <p:nvPr>
            <p:ph type="sldNum" sz="quarter" idx="10"/>
          </p:nvPr>
        </p:nvSpPr>
        <p:spPr>
          <a:xfrm>
            <a:off x="7162800" y="6477000"/>
            <a:ext cx="1905000" cy="457200"/>
          </a:xfrm>
        </p:spPr>
        <p:txBody>
          <a:bodyPr/>
          <a:lstStyle/>
          <a:p>
            <a:pPr>
              <a:defRPr/>
            </a:pPr>
            <a:fld id="{9E1D4DFB-05A4-4E49-8C5F-DBB9BC109519}" type="slidenum">
              <a:rPr lang="en-US" smtClean="0"/>
              <a:pPr>
                <a:defRPr/>
              </a:pPr>
              <a:t>24</a:t>
            </a:fld>
            <a:endParaRPr lang="en-US"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747125" y="6461125"/>
            <a:ext cx="244475" cy="244475"/>
          </a:xfrm>
          <a:prstGeom prst="rect">
            <a:avLst/>
          </a:prstGeom>
        </p:spPr>
      </p:pic>
    </p:spTree>
    <p:extLst>
      <p:ext uri="{BB962C8B-B14F-4D97-AF65-F5344CB8AC3E}">
        <p14:creationId xmlns:p14="http://schemas.microsoft.com/office/powerpoint/2010/main" val="3991243812"/>
      </p:ext>
    </p:extLst>
  </p:cSld>
  <p:clrMapOvr>
    <a:masterClrMapping/>
  </p:clrMapOvr>
  <mc:AlternateContent xmlns:mc="http://schemas.openxmlformats.org/markup-compatibility/2006" xmlns:p14="http://schemas.microsoft.com/office/powerpoint/2010/main">
    <mc:Choice Requires="p14">
      <p:transition spd="slow" p14:dur="2000" advTm="152014"/>
    </mc:Choice>
    <mc:Fallback xmlns="">
      <p:transition spd="slow" advTm="1520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9" name="Rectangle 2"/>
          <p:cNvSpPr>
            <a:spLocks noGrp="1" noChangeArrowheads="1"/>
          </p:cNvSpPr>
          <p:nvPr>
            <p:ph type="title"/>
          </p:nvPr>
        </p:nvSpPr>
        <p:spPr>
          <a:xfrm>
            <a:off x="990600" y="-10510"/>
            <a:ext cx="7924800" cy="914400"/>
          </a:xfrm>
        </p:spPr>
        <p:txBody>
          <a:bodyPr/>
          <a:lstStyle/>
          <a:p>
            <a:pPr eaLnBrk="1" hangingPunct="1"/>
            <a:r>
              <a:rPr lang="en-US" dirty="0"/>
              <a:t>Fixed and Variable Expenses</a:t>
            </a:r>
            <a:endParaRPr lang="en-US" b="1" dirty="0"/>
          </a:p>
        </p:txBody>
      </p:sp>
      <p:sp>
        <p:nvSpPr>
          <p:cNvPr id="39940" name="Rectangle 3"/>
          <p:cNvSpPr>
            <a:spLocks noGrp="1" noChangeArrowheads="1"/>
          </p:cNvSpPr>
          <p:nvPr>
            <p:ph type="body" sz="half" idx="1"/>
          </p:nvPr>
        </p:nvSpPr>
        <p:spPr>
          <a:xfrm>
            <a:off x="838200" y="1371600"/>
            <a:ext cx="4267200" cy="4114800"/>
          </a:xfrm>
        </p:spPr>
        <p:txBody>
          <a:bodyPr/>
          <a:lstStyle/>
          <a:p>
            <a:pPr eaLnBrk="1" hangingPunct="1">
              <a:lnSpc>
                <a:spcPct val="80000"/>
              </a:lnSpc>
              <a:buFontTx/>
              <a:buNone/>
            </a:pPr>
            <a:r>
              <a:rPr lang="en-US"/>
              <a:t>Fixed Expenses</a:t>
            </a:r>
          </a:p>
          <a:p>
            <a:pPr eaLnBrk="1" hangingPunct="1">
              <a:lnSpc>
                <a:spcPct val="80000"/>
              </a:lnSpc>
            </a:pPr>
            <a:r>
              <a:rPr lang="en-US" sz="2400"/>
              <a:t>Salaries</a:t>
            </a:r>
          </a:p>
          <a:p>
            <a:pPr eaLnBrk="1" hangingPunct="1">
              <a:lnSpc>
                <a:spcPct val="80000"/>
              </a:lnSpc>
            </a:pPr>
            <a:r>
              <a:rPr lang="en-US" sz="2400"/>
              <a:t>Payroll tax</a:t>
            </a:r>
          </a:p>
          <a:p>
            <a:pPr eaLnBrk="1" hangingPunct="1">
              <a:lnSpc>
                <a:spcPct val="80000"/>
              </a:lnSpc>
            </a:pPr>
            <a:r>
              <a:rPr lang="en-US" sz="2400"/>
              <a:t>Benefits</a:t>
            </a:r>
          </a:p>
          <a:p>
            <a:pPr eaLnBrk="1" hangingPunct="1">
              <a:lnSpc>
                <a:spcPct val="80000"/>
              </a:lnSpc>
            </a:pPr>
            <a:r>
              <a:rPr lang="en-US" sz="2400"/>
              <a:t>Rent</a:t>
            </a:r>
          </a:p>
          <a:p>
            <a:pPr eaLnBrk="1" hangingPunct="1">
              <a:lnSpc>
                <a:spcPct val="80000"/>
              </a:lnSpc>
            </a:pPr>
            <a:r>
              <a:rPr lang="en-US" sz="2400"/>
              <a:t>Utilities</a:t>
            </a:r>
          </a:p>
          <a:p>
            <a:pPr eaLnBrk="1" hangingPunct="1">
              <a:lnSpc>
                <a:spcPct val="80000"/>
              </a:lnSpc>
            </a:pPr>
            <a:r>
              <a:rPr lang="en-US" sz="2400"/>
              <a:t>Licenses &amp; fees</a:t>
            </a:r>
          </a:p>
          <a:p>
            <a:pPr eaLnBrk="1" hangingPunct="1">
              <a:lnSpc>
                <a:spcPct val="80000"/>
              </a:lnSpc>
            </a:pPr>
            <a:r>
              <a:rPr lang="en-US" sz="2400"/>
              <a:t>Insurance</a:t>
            </a:r>
          </a:p>
          <a:p>
            <a:pPr eaLnBrk="1" hangingPunct="1">
              <a:lnSpc>
                <a:spcPct val="80000"/>
              </a:lnSpc>
            </a:pPr>
            <a:r>
              <a:rPr lang="en-US" sz="2400"/>
              <a:t>Advertising</a:t>
            </a:r>
          </a:p>
          <a:p>
            <a:pPr eaLnBrk="1" hangingPunct="1">
              <a:lnSpc>
                <a:spcPct val="80000"/>
              </a:lnSpc>
            </a:pPr>
            <a:r>
              <a:rPr lang="en-US" sz="2400"/>
              <a:t>Legal &amp; Accounting</a:t>
            </a:r>
          </a:p>
          <a:p>
            <a:pPr eaLnBrk="1" hangingPunct="1">
              <a:lnSpc>
                <a:spcPct val="80000"/>
              </a:lnSpc>
            </a:pPr>
            <a:r>
              <a:rPr lang="en-US" sz="2400"/>
              <a:t>Depreciation</a:t>
            </a:r>
          </a:p>
          <a:p>
            <a:pPr eaLnBrk="1" hangingPunct="1">
              <a:lnSpc>
                <a:spcPct val="80000"/>
              </a:lnSpc>
            </a:pPr>
            <a:r>
              <a:rPr lang="en-US" sz="2400"/>
              <a:t>Interest</a:t>
            </a:r>
          </a:p>
          <a:p>
            <a:pPr eaLnBrk="1" hangingPunct="1">
              <a:lnSpc>
                <a:spcPct val="80000"/>
              </a:lnSpc>
            </a:pPr>
            <a:r>
              <a:rPr lang="en-US" sz="2400"/>
              <a:t>Maintenance &amp; cleaning</a:t>
            </a:r>
            <a:endParaRPr lang="en-US"/>
          </a:p>
        </p:txBody>
      </p:sp>
      <p:sp>
        <p:nvSpPr>
          <p:cNvPr id="39941" name="Rectangle 4"/>
          <p:cNvSpPr>
            <a:spLocks noGrp="1" noChangeArrowheads="1"/>
          </p:cNvSpPr>
          <p:nvPr>
            <p:ph type="body" sz="half" idx="2"/>
          </p:nvPr>
        </p:nvSpPr>
        <p:spPr>
          <a:xfrm>
            <a:off x="5054600" y="1371600"/>
            <a:ext cx="4165600" cy="4114800"/>
          </a:xfrm>
        </p:spPr>
        <p:txBody>
          <a:bodyPr/>
          <a:lstStyle/>
          <a:p>
            <a:pPr eaLnBrk="1" hangingPunct="1">
              <a:lnSpc>
                <a:spcPct val="80000"/>
              </a:lnSpc>
              <a:buFontTx/>
              <a:buNone/>
            </a:pPr>
            <a:r>
              <a:rPr lang="en-US"/>
              <a:t>Variable Expenses</a:t>
            </a:r>
          </a:p>
          <a:p>
            <a:pPr eaLnBrk="1" hangingPunct="1">
              <a:lnSpc>
                <a:spcPct val="80000"/>
              </a:lnSpc>
            </a:pPr>
            <a:r>
              <a:rPr lang="en-US" sz="2400"/>
              <a:t>Sales commission</a:t>
            </a:r>
          </a:p>
          <a:p>
            <a:pPr eaLnBrk="1" hangingPunct="1">
              <a:lnSpc>
                <a:spcPct val="80000"/>
              </a:lnSpc>
            </a:pPr>
            <a:r>
              <a:rPr lang="en-US" sz="2400"/>
              <a:t>Sales tax</a:t>
            </a:r>
          </a:p>
          <a:p>
            <a:pPr eaLnBrk="1" hangingPunct="1">
              <a:lnSpc>
                <a:spcPct val="80000"/>
              </a:lnSpc>
            </a:pPr>
            <a:r>
              <a:rPr lang="en-US" sz="2400"/>
              <a:t>Office supplies</a:t>
            </a:r>
          </a:p>
          <a:p>
            <a:pPr eaLnBrk="1" hangingPunct="1">
              <a:lnSpc>
                <a:spcPct val="80000"/>
              </a:lnSpc>
            </a:pPr>
            <a:r>
              <a:rPr lang="en-US" sz="2400"/>
              <a:t>Travel</a:t>
            </a:r>
          </a:p>
          <a:p>
            <a:pPr eaLnBrk="1" hangingPunct="1">
              <a:lnSpc>
                <a:spcPct val="80000"/>
              </a:lnSpc>
            </a:pPr>
            <a:r>
              <a:rPr lang="en-US" sz="2400"/>
              <a:t>Entertainment</a:t>
            </a:r>
          </a:p>
          <a:p>
            <a:pPr eaLnBrk="1" hangingPunct="1">
              <a:lnSpc>
                <a:spcPct val="80000"/>
              </a:lnSpc>
            </a:pPr>
            <a:r>
              <a:rPr lang="en-US" sz="2400"/>
              <a:t>Shipping</a:t>
            </a:r>
          </a:p>
          <a:p>
            <a:pPr eaLnBrk="1" hangingPunct="1">
              <a:lnSpc>
                <a:spcPct val="80000"/>
              </a:lnSpc>
            </a:pPr>
            <a:r>
              <a:rPr lang="en-US" sz="2400"/>
              <a:t>Overtime</a:t>
            </a:r>
          </a:p>
          <a:p>
            <a:pPr eaLnBrk="1" hangingPunct="1">
              <a:lnSpc>
                <a:spcPct val="80000"/>
              </a:lnSpc>
            </a:pPr>
            <a:r>
              <a:rPr lang="en-US" sz="2400"/>
              <a:t>Bad debt</a:t>
            </a:r>
          </a:p>
          <a:p>
            <a:pPr eaLnBrk="1" hangingPunct="1">
              <a:lnSpc>
                <a:spcPct val="80000"/>
              </a:lnSpc>
            </a:pPr>
            <a:endParaRPr lang="en-US" sz="2400"/>
          </a:p>
          <a:p>
            <a:pPr eaLnBrk="1" hangingPunct="1">
              <a:lnSpc>
                <a:spcPct val="80000"/>
              </a:lnSpc>
              <a:buFontTx/>
              <a:buNone/>
            </a:pPr>
            <a:r>
              <a:rPr lang="en-US"/>
              <a:t>Mixed Expenses</a:t>
            </a:r>
          </a:p>
          <a:p>
            <a:pPr eaLnBrk="1" hangingPunct="1">
              <a:lnSpc>
                <a:spcPct val="80000"/>
              </a:lnSpc>
            </a:pPr>
            <a:r>
              <a:rPr lang="en-US" sz="2400"/>
              <a:t>Telephone </a:t>
            </a:r>
          </a:p>
          <a:p>
            <a:pPr eaLnBrk="1" hangingPunct="1">
              <a:lnSpc>
                <a:spcPct val="80000"/>
              </a:lnSpc>
            </a:pPr>
            <a:r>
              <a:rPr lang="en-US" sz="2400"/>
              <a:t>Postage</a:t>
            </a:r>
          </a:p>
        </p:txBody>
      </p:sp>
      <p:sp>
        <p:nvSpPr>
          <p:cNvPr id="6" name="Slide Number Placeholder 3"/>
          <p:cNvSpPr>
            <a:spLocks noGrp="1"/>
          </p:cNvSpPr>
          <p:nvPr>
            <p:ph type="sldNum" sz="quarter" idx="10"/>
          </p:nvPr>
        </p:nvSpPr>
        <p:spPr>
          <a:xfrm>
            <a:off x="7162800" y="6477000"/>
            <a:ext cx="1905000" cy="457200"/>
          </a:xfrm>
        </p:spPr>
        <p:txBody>
          <a:bodyPr/>
          <a:lstStyle/>
          <a:p>
            <a:pPr>
              <a:defRPr/>
            </a:pPr>
            <a:fld id="{9E1D4DFB-05A4-4E49-8C5F-DBB9BC109519}" type="slidenum">
              <a:rPr lang="en-US" smtClean="0"/>
              <a:pPr>
                <a:defRPr/>
              </a:pPr>
              <a:t>25</a:t>
            </a:fld>
            <a:endParaRPr lang="en-US"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747125" y="6461125"/>
            <a:ext cx="244475" cy="244475"/>
          </a:xfrm>
          <a:prstGeom prst="rect">
            <a:avLst/>
          </a:prstGeom>
        </p:spPr>
      </p:pic>
    </p:spTree>
    <p:extLst>
      <p:ext uri="{BB962C8B-B14F-4D97-AF65-F5344CB8AC3E}">
        <p14:creationId xmlns:p14="http://schemas.microsoft.com/office/powerpoint/2010/main" val="688960420"/>
      </p:ext>
    </p:extLst>
  </p:cSld>
  <p:clrMapOvr>
    <a:masterClrMapping/>
  </p:clrMapOvr>
  <mc:AlternateContent xmlns:mc="http://schemas.openxmlformats.org/markup-compatibility/2006" xmlns:p14="http://schemas.microsoft.com/office/powerpoint/2010/main">
    <mc:Choice Requires="p14">
      <p:transition spd="slow" p14:dur="2000" advTm="982"/>
    </mc:Choice>
    <mc:Fallback xmlns="">
      <p:transition spd="slow" advTm="9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p:cNvSpPr>
            <a:spLocks noGrp="1"/>
          </p:cNvSpPr>
          <p:nvPr>
            <p:ph type="title"/>
          </p:nvPr>
        </p:nvSpPr>
        <p:spPr/>
        <p:txBody>
          <a:bodyPr/>
          <a:lstStyle/>
          <a:p>
            <a:r>
              <a:rPr lang="en-US" dirty="0"/>
              <a:t>Operating Break-even Volume</a:t>
            </a:r>
          </a:p>
        </p:txBody>
      </p:sp>
      <p:sp>
        <p:nvSpPr>
          <p:cNvPr id="38916" name="Rectangle 4"/>
          <p:cNvSpPr>
            <a:spLocks noChangeArrowheads="1"/>
          </p:cNvSpPr>
          <p:nvPr/>
        </p:nvSpPr>
        <p:spPr bwMode="auto">
          <a:xfrm>
            <a:off x="762000" y="1371600"/>
            <a:ext cx="7467600" cy="4724400"/>
          </a:xfrm>
          <a:prstGeom prst="rect">
            <a:avLst/>
          </a:prstGeom>
          <a:noFill/>
          <a:ln w="9525"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cxnSp>
        <p:nvCxnSpPr>
          <p:cNvPr id="38917" name="Straight Connector 6"/>
          <p:cNvCxnSpPr>
            <a:cxnSpLocks noChangeShapeType="1"/>
          </p:cNvCxnSpPr>
          <p:nvPr/>
        </p:nvCxnSpPr>
        <p:spPr bwMode="auto">
          <a:xfrm>
            <a:off x="762000" y="5486400"/>
            <a:ext cx="7467600" cy="1588"/>
          </a:xfrm>
          <a:prstGeom prst="line">
            <a:avLst/>
          </a:prstGeom>
          <a:noFill/>
          <a:ln w="9525" algn="ctr">
            <a:solidFill>
              <a:schemeClr val="tx1"/>
            </a:solidFill>
            <a:prstDash val="dash"/>
            <a:round/>
            <a:headEnd/>
            <a:tailEnd/>
          </a:ln>
          <a:extLst>
            <a:ext uri="{909E8E84-426E-40DD-AFC4-6F175D3DCCD1}">
              <a14:hiddenFill xmlns:a14="http://schemas.microsoft.com/office/drawing/2010/main">
                <a:noFill/>
              </a14:hiddenFill>
            </a:ext>
          </a:extLst>
        </p:spPr>
      </p:cxnSp>
      <p:sp>
        <p:nvSpPr>
          <p:cNvPr id="38918" name="TextBox 7"/>
          <p:cNvSpPr txBox="1">
            <a:spLocks noChangeArrowheads="1"/>
          </p:cNvSpPr>
          <p:nvPr/>
        </p:nvSpPr>
        <p:spPr bwMode="auto">
          <a:xfrm>
            <a:off x="6172200" y="5105400"/>
            <a:ext cx="103981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Times New Roman" pitchFamily="18" charset="0"/>
              </a:defRPr>
            </a:lvl1pPr>
            <a:lvl2pPr marL="742950" indent="-285750">
              <a:defRPr sz="1400">
                <a:solidFill>
                  <a:schemeClr val="tx1"/>
                </a:solidFill>
                <a:latin typeface="Times New Roman" pitchFamily="18" charset="0"/>
              </a:defRPr>
            </a:lvl2pPr>
            <a:lvl3pPr marL="1143000" indent="-228600">
              <a:defRPr sz="1400">
                <a:solidFill>
                  <a:schemeClr val="tx1"/>
                </a:solidFill>
                <a:latin typeface="Times New Roman" pitchFamily="18" charset="0"/>
              </a:defRPr>
            </a:lvl3pPr>
            <a:lvl4pPr marL="1600200" indent="-228600">
              <a:defRPr sz="1400">
                <a:solidFill>
                  <a:schemeClr val="tx1"/>
                </a:solidFill>
                <a:latin typeface="Times New Roman" pitchFamily="18" charset="0"/>
              </a:defRPr>
            </a:lvl4pPr>
            <a:lvl5pPr marL="2057400" indent="-228600">
              <a:defRPr sz="1400">
                <a:solidFill>
                  <a:schemeClr val="tx1"/>
                </a:solidFill>
                <a:latin typeface="Times New Roman" pitchFamily="18" charset="0"/>
              </a:defRPr>
            </a:lvl5pPr>
            <a:lvl6pPr marL="2514600" indent="-228600" eaLnBrk="0" fontAlgn="base" hangingPunct="0">
              <a:spcBef>
                <a:spcPct val="0"/>
              </a:spcBef>
              <a:spcAft>
                <a:spcPct val="0"/>
              </a:spcAft>
              <a:defRPr sz="1400">
                <a:solidFill>
                  <a:schemeClr val="tx1"/>
                </a:solidFill>
                <a:latin typeface="Times New Roman" pitchFamily="18" charset="0"/>
              </a:defRPr>
            </a:lvl6pPr>
            <a:lvl7pPr marL="2971800" indent="-228600" eaLnBrk="0" fontAlgn="base" hangingPunct="0">
              <a:spcBef>
                <a:spcPct val="0"/>
              </a:spcBef>
              <a:spcAft>
                <a:spcPct val="0"/>
              </a:spcAft>
              <a:defRPr sz="1400">
                <a:solidFill>
                  <a:schemeClr val="tx1"/>
                </a:solidFill>
                <a:latin typeface="Times New Roman" pitchFamily="18" charset="0"/>
              </a:defRPr>
            </a:lvl7pPr>
            <a:lvl8pPr marL="3429000" indent="-228600" eaLnBrk="0" fontAlgn="base" hangingPunct="0">
              <a:spcBef>
                <a:spcPct val="0"/>
              </a:spcBef>
              <a:spcAft>
                <a:spcPct val="0"/>
              </a:spcAft>
              <a:defRPr sz="1400">
                <a:solidFill>
                  <a:schemeClr val="tx1"/>
                </a:solidFill>
                <a:latin typeface="Times New Roman" pitchFamily="18" charset="0"/>
              </a:defRPr>
            </a:lvl8pPr>
            <a:lvl9pPr marL="3886200" indent="-228600" eaLnBrk="0" fontAlgn="base" hangingPunct="0">
              <a:spcBef>
                <a:spcPct val="0"/>
              </a:spcBef>
              <a:spcAft>
                <a:spcPct val="0"/>
              </a:spcAft>
              <a:defRPr sz="1400">
                <a:solidFill>
                  <a:schemeClr val="tx1"/>
                </a:solidFill>
                <a:latin typeface="Times New Roman" pitchFamily="18" charset="0"/>
              </a:defRPr>
            </a:lvl9pPr>
          </a:lstStyle>
          <a:p>
            <a:r>
              <a:rPr lang="en-US"/>
              <a:t>Fixed Costs</a:t>
            </a:r>
          </a:p>
        </p:txBody>
      </p:sp>
      <p:cxnSp>
        <p:nvCxnSpPr>
          <p:cNvPr id="10" name="Straight Connector 9"/>
          <p:cNvCxnSpPr>
            <a:cxnSpLocks noChangeShapeType="1"/>
          </p:cNvCxnSpPr>
          <p:nvPr/>
        </p:nvCxnSpPr>
        <p:spPr bwMode="auto">
          <a:xfrm flipV="1">
            <a:off x="762000" y="2286000"/>
            <a:ext cx="5867400" cy="3200400"/>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sp>
        <p:nvSpPr>
          <p:cNvPr id="11" name="TextBox 10"/>
          <p:cNvSpPr txBox="1">
            <a:spLocks noChangeArrowheads="1"/>
          </p:cNvSpPr>
          <p:nvPr/>
        </p:nvSpPr>
        <p:spPr bwMode="auto">
          <a:xfrm>
            <a:off x="5715000" y="2667000"/>
            <a:ext cx="23812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Times New Roman" pitchFamily="18" charset="0"/>
              </a:defRPr>
            </a:lvl1pPr>
            <a:lvl2pPr marL="742950" indent="-285750">
              <a:defRPr sz="1400">
                <a:solidFill>
                  <a:schemeClr val="tx1"/>
                </a:solidFill>
                <a:latin typeface="Times New Roman" pitchFamily="18" charset="0"/>
              </a:defRPr>
            </a:lvl2pPr>
            <a:lvl3pPr marL="1143000" indent="-228600">
              <a:defRPr sz="1400">
                <a:solidFill>
                  <a:schemeClr val="tx1"/>
                </a:solidFill>
                <a:latin typeface="Times New Roman" pitchFamily="18" charset="0"/>
              </a:defRPr>
            </a:lvl3pPr>
            <a:lvl4pPr marL="1600200" indent="-228600">
              <a:defRPr sz="1400">
                <a:solidFill>
                  <a:schemeClr val="tx1"/>
                </a:solidFill>
                <a:latin typeface="Times New Roman" pitchFamily="18" charset="0"/>
              </a:defRPr>
            </a:lvl4pPr>
            <a:lvl5pPr marL="2057400" indent="-228600">
              <a:defRPr sz="1400">
                <a:solidFill>
                  <a:schemeClr val="tx1"/>
                </a:solidFill>
                <a:latin typeface="Times New Roman" pitchFamily="18" charset="0"/>
              </a:defRPr>
            </a:lvl5pPr>
            <a:lvl6pPr marL="2514600" indent="-228600" eaLnBrk="0" fontAlgn="base" hangingPunct="0">
              <a:spcBef>
                <a:spcPct val="0"/>
              </a:spcBef>
              <a:spcAft>
                <a:spcPct val="0"/>
              </a:spcAft>
              <a:defRPr sz="1400">
                <a:solidFill>
                  <a:schemeClr val="tx1"/>
                </a:solidFill>
                <a:latin typeface="Times New Roman" pitchFamily="18" charset="0"/>
              </a:defRPr>
            </a:lvl6pPr>
            <a:lvl7pPr marL="2971800" indent="-228600" eaLnBrk="0" fontAlgn="base" hangingPunct="0">
              <a:spcBef>
                <a:spcPct val="0"/>
              </a:spcBef>
              <a:spcAft>
                <a:spcPct val="0"/>
              </a:spcAft>
              <a:defRPr sz="1400">
                <a:solidFill>
                  <a:schemeClr val="tx1"/>
                </a:solidFill>
                <a:latin typeface="Times New Roman" pitchFamily="18" charset="0"/>
              </a:defRPr>
            </a:lvl7pPr>
            <a:lvl8pPr marL="3429000" indent="-228600" eaLnBrk="0" fontAlgn="base" hangingPunct="0">
              <a:spcBef>
                <a:spcPct val="0"/>
              </a:spcBef>
              <a:spcAft>
                <a:spcPct val="0"/>
              </a:spcAft>
              <a:defRPr sz="1400">
                <a:solidFill>
                  <a:schemeClr val="tx1"/>
                </a:solidFill>
                <a:latin typeface="Times New Roman" pitchFamily="18" charset="0"/>
              </a:defRPr>
            </a:lvl8pPr>
            <a:lvl9pPr marL="3886200" indent="-228600" eaLnBrk="0" fontAlgn="base" hangingPunct="0">
              <a:spcBef>
                <a:spcPct val="0"/>
              </a:spcBef>
              <a:spcAft>
                <a:spcPct val="0"/>
              </a:spcAft>
              <a:defRPr sz="1400">
                <a:solidFill>
                  <a:schemeClr val="tx1"/>
                </a:solidFill>
                <a:latin typeface="Times New Roman" pitchFamily="18" charset="0"/>
              </a:defRPr>
            </a:lvl9pPr>
          </a:lstStyle>
          <a:p>
            <a:r>
              <a:rPr lang="en-US"/>
              <a:t>Total Costs = Fixed + Variable</a:t>
            </a:r>
          </a:p>
        </p:txBody>
      </p:sp>
      <p:sp>
        <p:nvSpPr>
          <p:cNvPr id="38921" name="TextBox 11"/>
          <p:cNvSpPr txBox="1">
            <a:spLocks noChangeArrowheads="1"/>
          </p:cNvSpPr>
          <p:nvPr/>
        </p:nvSpPr>
        <p:spPr bwMode="auto">
          <a:xfrm>
            <a:off x="685800" y="6172200"/>
            <a:ext cx="27463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Times New Roman" pitchFamily="18" charset="0"/>
              </a:defRPr>
            </a:lvl1pPr>
            <a:lvl2pPr marL="742950" indent="-285750">
              <a:defRPr sz="1400">
                <a:solidFill>
                  <a:schemeClr val="tx1"/>
                </a:solidFill>
                <a:latin typeface="Times New Roman" pitchFamily="18" charset="0"/>
              </a:defRPr>
            </a:lvl2pPr>
            <a:lvl3pPr marL="1143000" indent="-228600">
              <a:defRPr sz="1400">
                <a:solidFill>
                  <a:schemeClr val="tx1"/>
                </a:solidFill>
                <a:latin typeface="Times New Roman" pitchFamily="18" charset="0"/>
              </a:defRPr>
            </a:lvl3pPr>
            <a:lvl4pPr marL="1600200" indent="-228600">
              <a:defRPr sz="1400">
                <a:solidFill>
                  <a:schemeClr val="tx1"/>
                </a:solidFill>
                <a:latin typeface="Times New Roman" pitchFamily="18" charset="0"/>
              </a:defRPr>
            </a:lvl4pPr>
            <a:lvl5pPr marL="2057400" indent="-228600">
              <a:defRPr sz="1400">
                <a:solidFill>
                  <a:schemeClr val="tx1"/>
                </a:solidFill>
                <a:latin typeface="Times New Roman" pitchFamily="18" charset="0"/>
              </a:defRPr>
            </a:lvl5pPr>
            <a:lvl6pPr marL="2514600" indent="-228600" eaLnBrk="0" fontAlgn="base" hangingPunct="0">
              <a:spcBef>
                <a:spcPct val="0"/>
              </a:spcBef>
              <a:spcAft>
                <a:spcPct val="0"/>
              </a:spcAft>
              <a:defRPr sz="1400">
                <a:solidFill>
                  <a:schemeClr val="tx1"/>
                </a:solidFill>
                <a:latin typeface="Times New Roman" pitchFamily="18" charset="0"/>
              </a:defRPr>
            </a:lvl6pPr>
            <a:lvl7pPr marL="2971800" indent="-228600" eaLnBrk="0" fontAlgn="base" hangingPunct="0">
              <a:spcBef>
                <a:spcPct val="0"/>
              </a:spcBef>
              <a:spcAft>
                <a:spcPct val="0"/>
              </a:spcAft>
              <a:defRPr sz="1400">
                <a:solidFill>
                  <a:schemeClr val="tx1"/>
                </a:solidFill>
                <a:latin typeface="Times New Roman" pitchFamily="18" charset="0"/>
              </a:defRPr>
            </a:lvl7pPr>
            <a:lvl8pPr marL="3429000" indent="-228600" eaLnBrk="0" fontAlgn="base" hangingPunct="0">
              <a:spcBef>
                <a:spcPct val="0"/>
              </a:spcBef>
              <a:spcAft>
                <a:spcPct val="0"/>
              </a:spcAft>
              <a:defRPr sz="1400">
                <a:solidFill>
                  <a:schemeClr val="tx1"/>
                </a:solidFill>
                <a:latin typeface="Times New Roman" pitchFamily="18" charset="0"/>
              </a:defRPr>
            </a:lvl8pPr>
            <a:lvl9pPr marL="3886200" indent="-228600" eaLnBrk="0" fontAlgn="base" hangingPunct="0">
              <a:spcBef>
                <a:spcPct val="0"/>
              </a:spcBef>
              <a:spcAft>
                <a:spcPct val="0"/>
              </a:spcAft>
              <a:defRPr sz="1400">
                <a:solidFill>
                  <a:schemeClr val="tx1"/>
                </a:solidFill>
                <a:latin typeface="Times New Roman" pitchFamily="18" charset="0"/>
              </a:defRPr>
            </a:lvl9pPr>
          </a:lstStyle>
          <a:p>
            <a:r>
              <a:rPr lang="en-US"/>
              <a:t>0</a:t>
            </a:r>
          </a:p>
        </p:txBody>
      </p:sp>
      <p:sp>
        <p:nvSpPr>
          <p:cNvPr id="38922" name="TextBox 12"/>
          <p:cNvSpPr txBox="1">
            <a:spLocks noChangeArrowheads="1"/>
          </p:cNvSpPr>
          <p:nvPr/>
        </p:nvSpPr>
        <p:spPr bwMode="auto">
          <a:xfrm>
            <a:off x="457200" y="5943600"/>
            <a:ext cx="27463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Times New Roman" pitchFamily="18" charset="0"/>
              </a:defRPr>
            </a:lvl1pPr>
            <a:lvl2pPr marL="742950" indent="-285750">
              <a:defRPr sz="1400">
                <a:solidFill>
                  <a:schemeClr val="tx1"/>
                </a:solidFill>
                <a:latin typeface="Times New Roman" pitchFamily="18" charset="0"/>
              </a:defRPr>
            </a:lvl2pPr>
            <a:lvl3pPr marL="1143000" indent="-228600">
              <a:defRPr sz="1400">
                <a:solidFill>
                  <a:schemeClr val="tx1"/>
                </a:solidFill>
                <a:latin typeface="Times New Roman" pitchFamily="18" charset="0"/>
              </a:defRPr>
            </a:lvl3pPr>
            <a:lvl4pPr marL="1600200" indent="-228600">
              <a:defRPr sz="1400">
                <a:solidFill>
                  <a:schemeClr val="tx1"/>
                </a:solidFill>
                <a:latin typeface="Times New Roman" pitchFamily="18" charset="0"/>
              </a:defRPr>
            </a:lvl4pPr>
            <a:lvl5pPr marL="2057400" indent="-228600">
              <a:defRPr sz="1400">
                <a:solidFill>
                  <a:schemeClr val="tx1"/>
                </a:solidFill>
                <a:latin typeface="Times New Roman" pitchFamily="18" charset="0"/>
              </a:defRPr>
            </a:lvl5pPr>
            <a:lvl6pPr marL="2514600" indent="-228600" eaLnBrk="0" fontAlgn="base" hangingPunct="0">
              <a:spcBef>
                <a:spcPct val="0"/>
              </a:spcBef>
              <a:spcAft>
                <a:spcPct val="0"/>
              </a:spcAft>
              <a:defRPr sz="1400">
                <a:solidFill>
                  <a:schemeClr val="tx1"/>
                </a:solidFill>
                <a:latin typeface="Times New Roman" pitchFamily="18" charset="0"/>
              </a:defRPr>
            </a:lvl6pPr>
            <a:lvl7pPr marL="2971800" indent="-228600" eaLnBrk="0" fontAlgn="base" hangingPunct="0">
              <a:spcBef>
                <a:spcPct val="0"/>
              </a:spcBef>
              <a:spcAft>
                <a:spcPct val="0"/>
              </a:spcAft>
              <a:defRPr sz="1400">
                <a:solidFill>
                  <a:schemeClr val="tx1"/>
                </a:solidFill>
                <a:latin typeface="Times New Roman" pitchFamily="18" charset="0"/>
              </a:defRPr>
            </a:lvl7pPr>
            <a:lvl8pPr marL="3429000" indent="-228600" eaLnBrk="0" fontAlgn="base" hangingPunct="0">
              <a:spcBef>
                <a:spcPct val="0"/>
              </a:spcBef>
              <a:spcAft>
                <a:spcPct val="0"/>
              </a:spcAft>
              <a:defRPr sz="1400">
                <a:solidFill>
                  <a:schemeClr val="tx1"/>
                </a:solidFill>
                <a:latin typeface="Times New Roman" pitchFamily="18" charset="0"/>
              </a:defRPr>
            </a:lvl8pPr>
            <a:lvl9pPr marL="3886200" indent="-228600" eaLnBrk="0" fontAlgn="base" hangingPunct="0">
              <a:spcBef>
                <a:spcPct val="0"/>
              </a:spcBef>
              <a:spcAft>
                <a:spcPct val="0"/>
              </a:spcAft>
              <a:defRPr sz="1400">
                <a:solidFill>
                  <a:schemeClr val="tx1"/>
                </a:solidFill>
                <a:latin typeface="Times New Roman" pitchFamily="18" charset="0"/>
              </a:defRPr>
            </a:lvl9pPr>
          </a:lstStyle>
          <a:p>
            <a:r>
              <a:rPr lang="en-US"/>
              <a:t>0</a:t>
            </a:r>
          </a:p>
        </p:txBody>
      </p:sp>
      <p:cxnSp>
        <p:nvCxnSpPr>
          <p:cNvPr id="38923" name="Straight Arrow Connector 14"/>
          <p:cNvCxnSpPr>
            <a:cxnSpLocks noChangeShapeType="1"/>
          </p:cNvCxnSpPr>
          <p:nvPr/>
        </p:nvCxnSpPr>
        <p:spPr bwMode="auto">
          <a:xfrm>
            <a:off x="3048000" y="6400800"/>
            <a:ext cx="1676400" cy="1588"/>
          </a:xfrm>
          <a:prstGeom prst="straightConnector1">
            <a:avLst/>
          </a:prstGeom>
          <a:noFill/>
          <a:ln w="38100"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38924" name="TextBox 15"/>
          <p:cNvSpPr txBox="1">
            <a:spLocks noChangeArrowheads="1"/>
          </p:cNvSpPr>
          <p:nvPr/>
        </p:nvSpPr>
        <p:spPr bwMode="auto">
          <a:xfrm>
            <a:off x="4800600" y="6248400"/>
            <a:ext cx="1915909"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Times New Roman" pitchFamily="18" charset="0"/>
              </a:defRPr>
            </a:lvl1pPr>
            <a:lvl2pPr marL="742950" indent="-285750">
              <a:defRPr sz="1400">
                <a:solidFill>
                  <a:schemeClr val="tx1"/>
                </a:solidFill>
                <a:latin typeface="Times New Roman" pitchFamily="18" charset="0"/>
              </a:defRPr>
            </a:lvl2pPr>
            <a:lvl3pPr marL="1143000" indent="-228600">
              <a:defRPr sz="1400">
                <a:solidFill>
                  <a:schemeClr val="tx1"/>
                </a:solidFill>
                <a:latin typeface="Times New Roman" pitchFamily="18" charset="0"/>
              </a:defRPr>
            </a:lvl3pPr>
            <a:lvl4pPr marL="1600200" indent="-228600">
              <a:defRPr sz="1400">
                <a:solidFill>
                  <a:schemeClr val="tx1"/>
                </a:solidFill>
                <a:latin typeface="Times New Roman" pitchFamily="18" charset="0"/>
              </a:defRPr>
            </a:lvl4pPr>
            <a:lvl5pPr marL="2057400" indent="-228600">
              <a:defRPr sz="1400">
                <a:solidFill>
                  <a:schemeClr val="tx1"/>
                </a:solidFill>
                <a:latin typeface="Times New Roman" pitchFamily="18" charset="0"/>
              </a:defRPr>
            </a:lvl5pPr>
            <a:lvl6pPr marL="2514600" indent="-228600" eaLnBrk="0" fontAlgn="base" hangingPunct="0">
              <a:spcBef>
                <a:spcPct val="0"/>
              </a:spcBef>
              <a:spcAft>
                <a:spcPct val="0"/>
              </a:spcAft>
              <a:defRPr sz="1400">
                <a:solidFill>
                  <a:schemeClr val="tx1"/>
                </a:solidFill>
                <a:latin typeface="Times New Roman" pitchFamily="18" charset="0"/>
              </a:defRPr>
            </a:lvl6pPr>
            <a:lvl7pPr marL="2971800" indent="-228600" eaLnBrk="0" fontAlgn="base" hangingPunct="0">
              <a:spcBef>
                <a:spcPct val="0"/>
              </a:spcBef>
              <a:spcAft>
                <a:spcPct val="0"/>
              </a:spcAft>
              <a:defRPr sz="1400">
                <a:solidFill>
                  <a:schemeClr val="tx1"/>
                </a:solidFill>
                <a:latin typeface="Times New Roman" pitchFamily="18" charset="0"/>
              </a:defRPr>
            </a:lvl7pPr>
            <a:lvl8pPr marL="3429000" indent="-228600" eaLnBrk="0" fontAlgn="base" hangingPunct="0">
              <a:spcBef>
                <a:spcPct val="0"/>
              </a:spcBef>
              <a:spcAft>
                <a:spcPct val="0"/>
              </a:spcAft>
              <a:defRPr sz="1400">
                <a:solidFill>
                  <a:schemeClr val="tx1"/>
                </a:solidFill>
                <a:latin typeface="Times New Roman" pitchFamily="18" charset="0"/>
              </a:defRPr>
            </a:lvl8pPr>
            <a:lvl9pPr marL="3886200" indent="-228600" eaLnBrk="0" fontAlgn="base" hangingPunct="0">
              <a:spcBef>
                <a:spcPct val="0"/>
              </a:spcBef>
              <a:spcAft>
                <a:spcPct val="0"/>
              </a:spcAft>
              <a:defRPr sz="1400">
                <a:solidFill>
                  <a:schemeClr val="tx1"/>
                </a:solidFill>
                <a:latin typeface="Times New Roman" pitchFamily="18" charset="0"/>
              </a:defRPr>
            </a:lvl9pPr>
          </a:lstStyle>
          <a:p>
            <a:r>
              <a:rPr lang="en-US" sz="1600" dirty="0"/>
              <a:t>Increasing # of Units</a:t>
            </a:r>
          </a:p>
        </p:txBody>
      </p:sp>
      <p:sp>
        <p:nvSpPr>
          <p:cNvPr id="38925" name="TextBox 16"/>
          <p:cNvSpPr txBox="1">
            <a:spLocks noChangeArrowheads="1"/>
          </p:cNvSpPr>
          <p:nvPr/>
        </p:nvSpPr>
        <p:spPr bwMode="auto">
          <a:xfrm>
            <a:off x="228600" y="3200400"/>
            <a:ext cx="31290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Times New Roman" pitchFamily="18" charset="0"/>
              </a:defRPr>
            </a:lvl1pPr>
            <a:lvl2pPr marL="742950" indent="-285750">
              <a:defRPr sz="1400">
                <a:solidFill>
                  <a:schemeClr val="tx1"/>
                </a:solidFill>
                <a:latin typeface="Times New Roman" pitchFamily="18" charset="0"/>
              </a:defRPr>
            </a:lvl2pPr>
            <a:lvl3pPr marL="1143000" indent="-228600">
              <a:defRPr sz="1400">
                <a:solidFill>
                  <a:schemeClr val="tx1"/>
                </a:solidFill>
                <a:latin typeface="Times New Roman" pitchFamily="18" charset="0"/>
              </a:defRPr>
            </a:lvl3pPr>
            <a:lvl4pPr marL="1600200" indent="-228600">
              <a:defRPr sz="1400">
                <a:solidFill>
                  <a:schemeClr val="tx1"/>
                </a:solidFill>
                <a:latin typeface="Times New Roman" pitchFamily="18" charset="0"/>
              </a:defRPr>
            </a:lvl4pPr>
            <a:lvl5pPr marL="2057400" indent="-228600">
              <a:defRPr sz="1400">
                <a:solidFill>
                  <a:schemeClr val="tx1"/>
                </a:solidFill>
                <a:latin typeface="Times New Roman" pitchFamily="18" charset="0"/>
              </a:defRPr>
            </a:lvl5pPr>
            <a:lvl6pPr marL="2514600" indent="-228600" eaLnBrk="0" fontAlgn="base" hangingPunct="0">
              <a:spcBef>
                <a:spcPct val="0"/>
              </a:spcBef>
              <a:spcAft>
                <a:spcPct val="0"/>
              </a:spcAft>
              <a:defRPr sz="1400">
                <a:solidFill>
                  <a:schemeClr val="tx1"/>
                </a:solidFill>
                <a:latin typeface="Times New Roman" pitchFamily="18" charset="0"/>
              </a:defRPr>
            </a:lvl6pPr>
            <a:lvl7pPr marL="2971800" indent="-228600" eaLnBrk="0" fontAlgn="base" hangingPunct="0">
              <a:spcBef>
                <a:spcPct val="0"/>
              </a:spcBef>
              <a:spcAft>
                <a:spcPct val="0"/>
              </a:spcAft>
              <a:defRPr sz="1400">
                <a:solidFill>
                  <a:schemeClr val="tx1"/>
                </a:solidFill>
                <a:latin typeface="Times New Roman" pitchFamily="18" charset="0"/>
              </a:defRPr>
            </a:lvl7pPr>
            <a:lvl8pPr marL="3429000" indent="-228600" eaLnBrk="0" fontAlgn="base" hangingPunct="0">
              <a:spcBef>
                <a:spcPct val="0"/>
              </a:spcBef>
              <a:spcAft>
                <a:spcPct val="0"/>
              </a:spcAft>
              <a:defRPr sz="1400">
                <a:solidFill>
                  <a:schemeClr val="tx1"/>
                </a:solidFill>
                <a:latin typeface="Times New Roman" pitchFamily="18" charset="0"/>
              </a:defRPr>
            </a:lvl8pPr>
            <a:lvl9pPr marL="3886200" indent="-228600" eaLnBrk="0" fontAlgn="base" hangingPunct="0">
              <a:spcBef>
                <a:spcPct val="0"/>
              </a:spcBef>
              <a:spcAft>
                <a:spcPct val="0"/>
              </a:spcAft>
              <a:defRPr sz="1400">
                <a:solidFill>
                  <a:schemeClr val="tx1"/>
                </a:solidFill>
                <a:latin typeface="Times New Roman" pitchFamily="18" charset="0"/>
              </a:defRPr>
            </a:lvl9pPr>
          </a:lstStyle>
          <a:p>
            <a:r>
              <a:rPr lang="en-US" sz="2000" b="1" dirty="0"/>
              <a:t>$</a:t>
            </a:r>
          </a:p>
        </p:txBody>
      </p:sp>
      <p:cxnSp>
        <p:nvCxnSpPr>
          <p:cNvPr id="19" name="Straight Connector 18"/>
          <p:cNvCxnSpPr/>
          <p:nvPr/>
        </p:nvCxnSpPr>
        <p:spPr bwMode="auto">
          <a:xfrm flipV="1">
            <a:off x="762000" y="1828800"/>
            <a:ext cx="5410200" cy="4267200"/>
          </a:xfrm>
          <a:prstGeom prst="line">
            <a:avLst/>
          </a:prstGeom>
          <a:ln w="28575">
            <a:solidFill>
              <a:srgbClr val="FF0000"/>
            </a:solidFill>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20" name="TextBox 19"/>
          <p:cNvSpPr txBox="1">
            <a:spLocks noChangeArrowheads="1"/>
          </p:cNvSpPr>
          <p:nvPr/>
        </p:nvSpPr>
        <p:spPr bwMode="auto">
          <a:xfrm>
            <a:off x="6172200" y="1600200"/>
            <a:ext cx="128111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Times New Roman" pitchFamily="18" charset="0"/>
              </a:defRPr>
            </a:lvl1pPr>
            <a:lvl2pPr marL="742950" indent="-285750">
              <a:defRPr sz="1400">
                <a:solidFill>
                  <a:schemeClr val="tx1"/>
                </a:solidFill>
                <a:latin typeface="Times New Roman" pitchFamily="18" charset="0"/>
              </a:defRPr>
            </a:lvl2pPr>
            <a:lvl3pPr marL="1143000" indent="-228600">
              <a:defRPr sz="1400">
                <a:solidFill>
                  <a:schemeClr val="tx1"/>
                </a:solidFill>
                <a:latin typeface="Times New Roman" pitchFamily="18" charset="0"/>
              </a:defRPr>
            </a:lvl3pPr>
            <a:lvl4pPr marL="1600200" indent="-228600">
              <a:defRPr sz="1400">
                <a:solidFill>
                  <a:schemeClr val="tx1"/>
                </a:solidFill>
                <a:latin typeface="Times New Roman" pitchFamily="18" charset="0"/>
              </a:defRPr>
            </a:lvl4pPr>
            <a:lvl5pPr marL="2057400" indent="-228600">
              <a:defRPr sz="1400">
                <a:solidFill>
                  <a:schemeClr val="tx1"/>
                </a:solidFill>
                <a:latin typeface="Times New Roman" pitchFamily="18" charset="0"/>
              </a:defRPr>
            </a:lvl5pPr>
            <a:lvl6pPr marL="2514600" indent="-228600" eaLnBrk="0" fontAlgn="base" hangingPunct="0">
              <a:spcBef>
                <a:spcPct val="0"/>
              </a:spcBef>
              <a:spcAft>
                <a:spcPct val="0"/>
              </a:spcAft>
              <a:defRPr sz="1400">
                <a:solidFill>
                  <a:schemeClr val="tx1"/>
                </a:solidFill>
                <a:latin typeface="Times New Roman" pitchFamily="18" charset="0"/>
              </a:defRPr>
            </a:lvl6pPr>
            <a:lvl7pPr marL="2971800" indent="-228600" eaLnBrk="0" fontAlgn="base" hangingPunct="0">
              <a:spcBef>
                <a:spcPct val="0"/>
              </a:spcBef>
              <a:spcAft>
                <a:spcPct val="0"/>
              </a:spcAft>
              <a:defRPr sz="1400">
                <a:solidFill>
                  <a:schemeClr val="tx1"/>
                </a:solidFill>
                <a:latin typeface="Times New Roman" pitchFamily="18" charset="0"/>
              </a:defRPr>
            </a:lvl7pPr>
            <a:lvl8pPr marL="3429000" indent="-228600" eaLnBrk="0" fontAlgn="base" hangingPunct="0">
              <a:spcBef>
                <a:spcPct val="0"/>
              </a:spcBef>
              <a:spcAft>
                <a:spcPct val="0"/>
              </a:spcAft>
              <a:defRPr sz="1400">
                <a:solidFill>
                  <a:schemeClr val="tx1"/>
                </a:solidFill>
                <a:latin typeface="Times New Roman" pitchFamily="18" charset="0"/>
              </a:defRPr>
            </a:lvl8pPr>
            <a:lvl9pPr marL="3886200" indent="-228600" eaLnBrk="0" fontAlgn="base" hangingPunct="0">
              <a:spcBef>
                <a:spcPct val="0"/>
              </a:spcBef>
              <a:spcAft>
                <a:spcPct val="0"/>
              </a:spcAft>
              <a:defRPr sz="1400">
                <a:solidFill>
                  <a:schemeClr val="tx1"/>
                </a:solidFill>
                <a:latin typeface="Times New Roman" pitchFamily="18" charset="0"/>
              </a:defRPr>
            </a:lvl9pPr>
          </a:lstStyle>
          <a:p>
            <a:r>
              <a:rPr lang="en-US" b="1" dirty="0">
                <a:solidFill>
                  <a:srgbClr val="FF0000"/>
                </a:solidFill>
              </a:rPr>
              <a:t>Total Revenue</a:t>
            </a:r>
          </a:p>
        </p:txBody>
      </p:sp>
      <p:cxnSp>
        <p:nvCxnSpPr>
          <p:cNvPr id="22" name="Straight Arrow Connector 21"/>
          <p:cNvCxnSpPr>
            <a:cxnSpLocks noChangeShapeType="1"/>
          </p:cNvCxnSpPr>
          <p:nvPr/>
        </p:nvCxnSpPr>
        <p:spPr bwMode="auto">
          <a:xfrm rot="5400000">
            <a:off x="1594644" y="4444206"/>
            <a:ext cx="3276600" cy="1588"/>
          </a:xfrm>
          <a:prstGeom prst="straightConnector1">
            <a:avLst/>
          </a:prstGeom>
          <a:noFill/>
          <a:ln w="9525" algn="ctr">
            <a:solidFill>
              <a:srgbClr val="FF0000"/>
            </a:solidFill>
            <a:round/>
            <a:headEnd/>
            <a:tailEnd type="arrow" w="med" len="med"/>
          </a:ln>
          <a:extLst>
            <a:ext uri="{909E8E84-426E-40DD-AFC4-6F175D3DCCD1}">
              <a14:hiddenFill xmlns:a14="http://schemas.microsoft.com/office/drawing/2010/main">
                <a:noFill/>
              </a14:hiddenFill>
            </a:ext>
          </a:extLst>
        </p:spPr>
      </p:cxnSp>
      <p:sp>
        <p:nvSpPr>
          <p:cNvPr id="23" name="TextBox 22"/>
          <p:cNvSpPr txBox="1">
            <a:spLocks noChangeArrowheads="1"/>
          </p:cNvSpPr>
          <p:nvPr/>
        </p:nvSpPr>
        <p:spPr bwMode="auto">
          <a:xfrm>
            <a:off x="2362200" y="2438400"/>
            <a:ext cx="172243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Times New Roman" pitchFamily="18" charset="0"/>
              </a:defRPr>
            </a:lvl1pPr>
            <a:lvl2pPr marL="742950" indent="-285750">
              <a:defRPr sz="1400">
                <a:solidFill>
                  <a:schemeClr val="tx1"/>
                </a:solidFill>
                <a:latin typeface="Times New Roman" pitchFamily="18" charset="0"/>
              </a:defRPr>
            </a:lvl2pPr>
            <a:lvl3pPr marL="1143000" indent="-228600">
              <a:defRPr sz="1400">
                <a:solidFill>
                  <a:schemeClr val="tx1"/>
                </a:solidFill>
                <a:latin typeface="Times New Roman" pitchFamily="18" charset="0"/>
              </a:defRPr>
            </a:lvl3pPr>
            <a:lvl4pPr marL="1600200" indent="-228600">
              <a:defRPr sz="1400">
                <a:solidFill>
                  <a:schemeClr val="tx1"/>
                </a:solidFill>
                <a:latin typeface="Times New Roman" pitchFamily="18" charset="0"/>
              </a:defRPr>
            </a:lvl4pPr>
            <a:lvl5pPr marL="2057400" indent="-228600">
              <a:defRPr sz="1400">
                <a:solidFill>
                  <a:schemeClr val="tx1"/>
                </a:solidFill>
                <a:latin typeface="Times New Roman" pitchFamily="18" charset="0"/>
              </a:defRPr>
            </a:lvl5pPr>
            <a:lvl6pPr marL="2514600" indent="-228600" eaLnBrk="0" fontAlgn="base" hangingPunct="0">
              <a:spcBef>
                <a:spcPct val="0"/>
              </a:spcBef>
              <a:spcAft>
                <a:spcPct val="0"/>
              </a:spcAft>
              <a:defRPr sz="1400">
                <a:solidFill>
                  <a:schemeClr val="tx1"/>
                </a:solidFill>
                <a:latin typeface="Times New Roman" pitchFamily="18" charset="0"/>
              </a:defRPr>
            </a:lvl6pPr>
            <a:lvl7pPr marL="2971800" indent="-228600" eaLnBrk="0" fontAlgn="base" hangingPunct="0">
              <a:spcBef>
                <a:spcPct val="0"/>
              </a:spcBef>
              <a:spcAft>
                <a:spcPct val="0"/>
              </a:spcAft>
              <a:defRPr sz="1400">
                <a:solidFill>
                  <a:schemeClr val="tx1"/>
                </a:solidFill>
                <a:latin typeface="Times New Roman" pitchFamily="18" charset="0"/>
              </a:defRPr>
            </a:lvl7pPr>
            <a:lvl8pPr marL="3429000" indent="-228600" eaLnBrk="0" fontAlgn="base" hangingPunct="0">
              <a:spcBef>
                <a:spcPct val="0"/>
              </a:spcBef>
              <a:spcAft>
                <a:spcPct val="0"/>
              </a:spcAft>
              <a:defRPr sz="1400">
                <a:solidFill>
                  <a:schemeClr val="tx1"/>
                </a:solidFill>
                <a:latin typeface="Times New Roman" pitchFamily="18" charset="0"/>
              </a:defRPr>
            </a:lvl8pPr>
            <a:lvl9pPr marL="3886200" indent="-228600" eaLnBrk="0" fontAlgn="base" hangingPunct="0">
              <a:spcBef>
                <a:spcPct val="0"/>
              </a:spcBef>
              <a:spcAft>
                <a:spcPct val="0"/>
              </a:spcAft>
              <a:defRPr sz="1400">
                <a:solidFill>
                  <a:schemeClr val="tx1"/>
                </a:solidFill>
                <a:latin typeface="Times New Roman" pitchFamily="18" charset="0"/>
              </a:defRPr>
            </a:lvl9pPr>
          </a:lstStyle>
          <a:p>
            <a:r>
              <a:rPr lang="en-US" b="1">
                <a:solidFill>
                  <a:srgbClr val="FF0000"/>
                </a:solidFill>
              </a:rPr>
              <a:t>Break-Even Volume</a:t>
            </a:r>
          </a:p>
        </p:txBody>
      </p:sp>
      <p:sp>
        <p:nvSpPr>
          <p:cNvPr id="21" name="Slide Number Placeholder 3"/>
          <p:cNvSpPr>
            <a:spLocks noGrp="1"/>
          </p:cNvSpPr>
          <p:nvPr>
            <p:ph type="sldNum" sz="quarter" idx="10"/>
          </p:nvPr>
        </p:nvSpPr>
        <p:spPr>
          <a:xfrm>
            <a:off x="7162800" y="6477000"/>
            <a:ext cx="1905000" cy="457200"/>
          </a:xfrm>
        </p:spPr>
        <p:txBody>
          <a:bodyPr/>
          <a:lstStyle/>
          <a:p>
            <a:pPr>
              <a:defRPr/>
            </a:pPr>
            <a:fld id="{9E1D4DFB-05A4-4E49-8C5F-DBB9BC109519}" type="slidenum">
              <a:rPr lang="en-US" smtClean="0"/>
              <a:pPr>
                <a:defRPr/>
              </a:pPr>
              <a:t>26</a:t>
            </a:fld>
            <a:endParaRPr lang="en-US" dirty="0"/>
          </a:p>
        </p:txBody>
      </p:sp>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747125" y="6461125"/>
            <a:ext cx="244475" cy="244475"/>
          </a:xfrm>
          <a:prstGeom prst="rect">
            <a:avLst/>
          </a:prstGeom>
        </p:spPr>
      </p:pic>
    </p:spTree>
    <p:custDataLst>
      <p:tags r:id="rId1"/>
    </p:custDataLst>
    <p:extLst>
      <p:ext uri="{BB962C8B-B14F-4D97-AF65-F5344CB8AC3E}">
        <p14:creationId xmlns:p14="http://schemas.microsoft.com/office/powerpoint/2010/main" val="551618305"/>
      </p:ext>
    </p:extLst>
  </p:cSld>
  <p:clrMapOvr>
    <a:masterClrMapping/>
  </p:clrMapOvr>
  <mc:AlternateContent xmlns:mc="http://schemas.openxmlformats.org/markup-compatibility/2006" xmlns:p14="http://schemas.microsoft.com/office/powerpoint/2010/main">
    <mc:Choice Requires="p14">
      <p:transition spd="slow" p14:dur="2000" advTm="80699"/>
    </mc:Choice>
    <mc:Fallback xmlns="">
      <p:transition spd="slow" advTm="806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9"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dissolve">
                                      <p:cBhvr>
                                        <p:cTn id="11" dur="500"/>
                                        <p:tgtEl>
                                          <p:spTgt spid="10"/>
                                        </p:tgtEl>
                                      </p:cBhvr>
                                    </p:animEffect>
                                  </p:childTnLst>
                                </p:cTn>
                              </p:par>
                              <p:par>
                                <p:cTn id="12" presetID="9" presetClass="entr" presetSubtype="0" fill="hold" grpId="0" nodeType="with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dissolve">
                                      <p:cBhvr>
                                        <p:cTn id="14" dur="500"/>
                                        <p:tgtEl>
                                          <p:spTgt spid="11"/>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9" presetClass="entr" presetSubtype="0"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dissolve">
                                      <p:cBhvr>
                                        <p:cTn id="19" dur="500"/>
                                        <p:tgtEl>
                                          <p:spTgt spid="19"/>
                                        </p:tgtEl>
                                      </p:cBhvr>
                                    </p:animEffect>
                                  </p:childTnLst>
                                </p:cTn>
                              </p:par>
                              <p:par>
                                <p:cTn id="20" presetID="9" presetClass="entr" presetSubtype="0" fill="hold" grpId="0"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dissolve">
                                      <p:cBhvr>
                                        <p:cTn id="22" dur="500"/>
                                        <p:tgtEl>
                                          <p:spTgt spid="20"/>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nodeType="click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dissolve">
                                      <p:cBhvr>
                                        <p:cTn id="27" dur="500"/>
                                        <p:tgtEl>
                                          <p:spTgt spid="22"/>
                                        </p:tgtEl>
                                      </p:cBhvr>
                                    </p:animEffect>
                                  </p:childTnLst>
                                </p:cTn>
                              </p:par>
                              <p:par>
                                <p:cTn id="28" presetID="9" presetClass="entr" presetSubtype="0" fill="hold" grpId="0" nodeType="with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dissolve">
                                      <p:cBhvr>
                                        <p:cTn id="30"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3"/>
                </p:tgtEl>
              </p:cMediaNode>
            </p:audio>
          </p:childTnLst>
        </p:cTn>
      </p:par>
    </p:tnLst>
    <p:bldLst>
      <p:bldP spid="11" grpId="0"/>
      <p:bldP spid="20" grpId="0"/>
      <p:bldP spid="2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029" dirty="0"/>
              <a:t>Example</a:t>
            </a:r>
            <a:endParaRPr lang="en-US" dirty="0"/>
          </a:p>
        </p:txBody>
      </p:sp>
      <p:sp>
        <p:nvSpPr>
          <p:cNvPr id="3" name="Content Placeholder 2"/>
          <p:cNvSpPr>
            <a:spLocks noGrp="1"/>
          </p:cNvSpPr>
          <p:nvPr>
            <p:ph idx="1"/>
          </p:nvPr>
        </p:nvSpPr>
        <p:spPr>
          <a:xfrm>
            <a:off x="838200" y="914400"/>
            <a:ext cx="8001000" cy="4876800"/>
          </a:xfrm>
        </p:spPr>
        <p:txBody>
          <a:bodyPr/>
          <a:lstStyle/>
          <a:p>
            <a:r>
              <a:rPr lang="en-US" sz="2400" dirty="0"/>
              <a:t>As an example, my wife has a small art-based business where she sells hand-made items that are based on her original art.  She knows the cost of goods for each item ($2), based on the materials and the amount of her labor that goes into its production.  This portion of her labor is variable.  She then sells these items at local art fairs ($5 each).  These fairs charge a booth fee (fixed cost, $500) and she often will hire an assistant at a fixed price per show (another fixed cost, $100).  She can then determine how many items she will need to sell at any given art fair in order for that fair to create value for her.  If that is a reasonable number, significantly less than the target market, for example, then it becomes a worthy endeavor.  Otherwise she should re-evaluate her pricing strategy or the business itself.</a:t>
            </a:r>
          </a:p>
          <a:p>
            <a:endParaRPr lang="en-US" sz="2400" dirty="0"/>
          </a:p>
        </p:txBody>
      </p:sp>
      <p:sp>
        <p:nvSpPr>
          <p:cNvPr id="5" name="Slide Number Placeholder 3"/>
          <p:cNvSpPr>
            <a:spLocks noGrp="1"/>
          </p:cNvSpPr>
          <p:nvPr>
            <p:ph type="sldNum" sz="quarter" idx="10"/>
          </p:nvPr>
        </p:nvSpPr>
        <p:spPr>
          <a:xfrm>
            <a:off x="7162800" y="6477000"/>
            <a:ext cx="1905000" cy="457200"/>
          </a:xfrm>
        </p:spPr>
        <p:txBody>
          <a:bodyPr/>
          <a:lstStyle/>
          <a:p>
            <a:pPr>
              <a:defRPr/>
            </a:pPr>
            <a:fld id="{9E1D4DFB-05A4-4E49-8C5F-DBB9BC109519}" type="slidenum">
              <a:rPr lang="en-US" smtClean="0"/>
              <a:pPr>
                <a:defRPr/>
              </a:pPr>
              <a:t>27</a:t>
            </a:fld>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747125" y="6461125"/>
            <a:ext cx="244475" cy="244475"/>
          </a:xfrm>
          <a:prstGeom prst="rect">
            <a:avLst/>
          </a:prstGeom>
        </p:spPr>
      </p:pic>
    </p:spTree>
    <p:extLst>
      <p:ext uri="{BB962C8B-B14F-4D97-AF65-F5344CB8AC3E}">
        <p14:creationId xmlns:p14="http://schemas.microsoft.com/office/powerpoint/2010/main" val="892378545"/>
      </p:ext>
    </p:extLst>
  </p:cSld>
  <p:clrMapOvr>
    <a:masterClrMapping/>
  </p:clrMapOvr>
  <mc:AlternateContent xmlns:mc="http://schemas.openxmlformats.org/markup-compatibility/2006" xmlns:p14="http://schemas.microsoft.com/office/powerpoint/2010/main">
    <mc:Choice Requires="p14">
      <p:transition spd="slow" p14:dur="2000" advTm="72091"/>
    </mc:Choice>
    <mc:Fallback xmlns="">
      <p:transition spd="slow" advTm="720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029" dirty="0"/>
              <a:t>Operating Break-even Analysis</a:t>
            </a:r>
            <a:endParaRPr lang="en-US" dirty="0"/>
          </a:p>
        </p:txBody>
      </p:sp>
      <p:sp>
        <p:nvSpPr>
          <p:cNvPr id="3" name="Content Placeholder 2"/>
          <p:cNvSpPr>
            <a:spLocks noGrp="1"/>
          </p:cNvSpPr>
          <p:nvPr>
            <p:ph idx="1"/>
          </p:nvPr>
        </p:nvSpPr>
        <p:spPr/>
        <p:txBody>
          <a:bodyPr/>
          <a:lstStyle/>
          <a:p>
            <a:r>
              <a:rPr lang="en-029" dirty="0"/>
              <a:t>Fixed Costs</a:t>
            </a:r>
          </a:p>
          <a:p>
            <a:pPr lvl="1"/>
            <a:r>
              <a:rPr lang="en-029" dirty="0"/>
              <a:t>SG&amp;A</a:t>
            </a:r>
          </a:p>
          <a:p>
            <a:pPr lvl="2"/>
            <a:r>
              <a:rPr lang="en-029" dirty="0"/>
              <a:t>Booth Fee:  $500</a:t>
            </a:r>
          </a:p>
          <a:p>
            <a:pPr lvl="2"/>
            <a:r>
              <a:rPr lang="en-029" dirty="0"/>
              <a:t>Marketing </a:t>
            </a:r>
            <a:r>
              <a:rPr lang="en-029" dirty="0" err="1"/>
              <a:t>Labor</a:t>
            </a:r>
            <a:r>
              <a:rPr lang="en-029" dirty="0"/>
              <a:t>:  $100</a:t>
            </a:r>
          </a:p>
          <a:p>
            <a:pPr lvl="2"/>
            <a:r>
              <a:rPr lang="en-029" dirty="0"/>
              <a:t>TOTAL = $600</a:t>
            </a:r>
          </a:p>
          <a:p>
            <a:pPr lvl="2"/>
            <a:endParaRPr lang="en-029" dirty="0"/>
          </a:p>
          <a:p>
            <a:r>
              <a:rPr lang="en-029" dirty="0"/>
              <a:t>Gross Profit per item</a:t>
            </a:r>
          </a:p>
          <a:p>
            <a:pPr lvl="1"/>
            <a:r>
              <a:rPr lang="en-029" dirty="0"/>
              <a:t>Revenue:  $5</a:t>
            </a:r>
          </a:p>
          <a:p>
            <a:pPr lvl="1"/>
            <a:r>
              <a:rPr lang="en-029" dirty="0"/>
              <a:t>COGS:   $2</a:t>
            </a:r>
          </a:p>
          <a:p>
            <a:pPr lvl="1"/>
            <a:r>
              <a:rPr lang="en-029" dirty="0"/>
              <a:t>Gross Profit = $3/item</a:t>
            </a:r>
          </a:p>
          <a:p>
            <a:pPr lvl="1"/>
            <a:endParaRPr lang="en-029" dirty="0"/>
          </a:p>
          <a:p>
            <a:r>
              <a:rPr lang="en-029" dirty="0"/>
              <a:t>$600 / ($3.00/item) = 200 items to break even</a:t>
            </a:r>
            <a:endParaRPr lang="en-US" dirty="0"/>
          </a:p>
        </p:txBody>
      </p:sp>
      <p:sp>
        <p:nvSpPr>
          <p:cNvPr id="5" name="Slide Number Placeholder 3"/>
          <p:cNvSpPr>
            <a:spLocks noGrp="1"/>
          </p:cNvSpPr>
          <p:nvPr>
            <p:ph type="sldNum" sz="quarter" idx="10"/>
          </p:nvPr>
        </p:nvSpPr>
        <p:spPr>
          <a:xfrm>
            <a:off x="7162800" y="6477000"/>
            <a:ext cx="1905000" cy="457200"/>
          </a:xfrm>
        </p:spPr>
        <p:txBody>
          <a:bodyPr/>
          <a:lstStyle/>
          <a:p>
            <a:pPr>
              <a:defRPr/>
            </a:pPr>
            <a:fld id="{9E1D4DFB-05A4-4E49-8C5F-DBB9BC109519}" type="slidenum">
              <a:rPr lang="en-US" smtClean="0"/>
              <a:pPr>
                <a:defRPr/>
              </a:pPr>
              <a:t>28</a:t>
            </a:fld>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747125" y="6461125"/>
            <a:ext cx="244475" cy="244475"/>
          </a:xfrm>
          <a:prstGeom prst="rect">
            <a:avLst/>
          </a:prstGeom>
        </p:spPr>
      </p:pic>
    </p:spTree>
    <p:extLst>
      <p:ext uri="{BB962C8B-B14F-4D97-AF65-F5344CB8AC3E}">
        <p14:creationId xmlns:p14="http://schemas.microsoft.com/office/powerpoint/2010/main" val="1668659187"/>
      </p:ext>
    </p:extLst>
  </p:cSld>
  <p:clrMapOvr>
    <a:masterClrMapping/>
  </p:clrMapOvr>
  <mc:AlternateContent xmlns:mc="http://schemas.openxmlformats.org/markup-compatibility/2006" xmlns:p14="http://schemas.microsoft.com/office/powerpoint/2010/main">
    <mc:Choice Requires="p14">
      <p:transition spd="slow" p14:dur="2000" advTm="52274"/>
    </mc:Choice>
    <mc:Fallback xmlns="">
      <p:transition spd="slow" advTm="522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Operating Break-even Reality Check</a:t>
            </a:r>
          </a:p>
        </p:txBody>
      </p:sp>
      <p:sp>
        <p:nvSpPr>
          <p:cNvPr id="7" name="Content Placeholder 6"/>
          <p:cNvSpPr>
            <a:spLocks noGrp="1"/>
          </p:cNvSpPr>
          <p:nvPr>
            <p:ph idx="1"/>
          </p:nvPr>
        </p:nvSpPr>
        <p:spPr>
          <a:xfrm>
            <a:off x="457200" y="1447800"/>
            <a:ext cx="8686800" cy="4911725"/>
          </a:xfrm>
        </p:spPr>
        <p:txBody>
          <a:bodyPr/>
          <a:lstStyle/>
          <a:p>
            <a:r>
              <a:rPr lang="en-US" dirty="0"/>
              <a:t>Operating Break-even volume should be:</a:t>
            </a:r>
          </a:p>
          <a:p>
            <a:pPr lvl="1">
              <a:buNone/>
            </a:pPr>
            <a:r>
              <a:rPr lang="en-US" dirty="0"/>
              <a:t>Much, much less (say 10% or so) than the target market</a:t>
            </a:r>
          </a:p>
          <a:p>
            <a:pPr lvl="1">
              <a:buNone/>
            </a:pPr>
            <a:endParaRPr lang="en-US" dirty="0"/>
          </a:p>
          <a:p>
            <a:pPr lvl="1">
              <a:buNone/>
            </a:pPr>
            <a:endParaRPr lang="en-US" dirty="0"/>
          </a:p>
        </p:txBody>
      </p:sp>
      <p:sp>
        <p:nvSpPr>
          <p:cNvPr id="5" name="Slide Number Placeholder 3"/>
          <p:cNvSpPr>
            <a:spLocks noGrp="1"/>
          </p:cNvSpPr>
          <p:nvPr>
            <p:ph type="sldNum" sz="quarter" idx="10"/>
          </p:nvPr>
        </p:nvSpPr>
        <p:spPr>
          <a:xfrm>
            <a:off x="7162800" y="6477000"/>
            <a:ext cx="1905000" cy="457200"/>
          </a:xfrm>
        </p:spPr>
        <p:txBody>
          <a:bodyPr/>
          <a:lstStyle/>
          <a:p>
            <a:pPr>
              <a:defRPr/>
            </a:pPr>
            <a:fld id="{9E1D4DFB-05A4-4E49-8C5F-DBB9BC109519}" type="slidenum">
              <a:rPr lang="en-US" smtClean="0"/>
              <a:pPr>
                <a:defRPr/>
              </a:pPr>
              <a:t>29</a:t>
            </a:fld>
            <a:endParaRPr lang="en-US"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747125" y="6461125"/>
            <a:ext cx="244475" cy="244475"/>
          </a:xfrm>
          <a:prstGeom prst="rect">
            <a:avLst/>
          </a:prstGeom>
        </p:spPr>
      </p:pic>
    </p:spTree>
    <p:extLst>
      <p:ext uri="{BB962C8B-B14F-4D97-AF65-F5344CB8AC3E}">
        <p14:creationId xmlns:p14="http://schemas.microsoft.com/office/powerpoint/2010/main" val="1979579607"/>
      </p:ext>
    </p:extLst>
  </p:cSld>
  <p:clrMapOvr>
    <a:masterClrMapping/>
  </p:clrMapOvr>
  <mc:AlternateContent xmlns:mc="http://schemas.openxmlformats.org/markup-compatibility/2006" xmlns:p14="http://schemas.microsoft.com/office/powerpoint/2010/main">
    <mc:Choice Requires="p14">
      <p:transition spd="slow" p14:dur="2000" advTm="82089"/>
    </mc:Choice>
    <mc:Fallback xmlns="">
      <p:transition spd="slow" advTm="820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12" name="Slide Number Placeholder 11"/>
          <p:cNvSpPr>
            <a:spLocks noGrp="1"/>
          </p:cNvSpPr>
          <p:nvPr>
            <p:ph type="sldNum" sz="quarter" idx="4294967295"/>
          </p:nvPr>
        </p:nvSpPr>
        <p:spPr>
          <a:xfrm>
            <a:off x="8534400" y="6477000"/>
            <a:ext cx="609600" cy="304800"/>
          </a:xfrm>
          <a:prstGeom prst="rect">
            <a:avLst/>
          </a:prstGeom>
          <a:noFill/>
        </p:spPr>
        <p:txBody>
          <a:bodyPr/>
          <a:lstStyle/>
          <a:p>
            <a:fld id="{4E1C0608-5192-4C65-A697-6F413F309E8F}" type="slidenum">
              <a:rPr lang="en-US" smtClean="0"/>
              <a:pPr/>
              <a:t>3</a:t>
            </a:fld>
            <a:endParaRPr lang="en-US" dirty="0"/>
          </a:p>
        </p:txBody>
      </p:sp>
      <p:sp>
        <p:nvSpPr>
          <p:cNvPr id="25608" name="Text Box 8"/>
          <p:cNvSpPr txBox="1">
            <a:spLocks noChangeArrowheads="1"/>
          </p:cNvSpPr>
          <p:nvPr/>
        </p:nvSpPr>
        <p:spPr bwMode="auto">
          <a:xfrm>
            <a:off x="7568288" y="3699024"/>
            <a:ext cx="1633781" cy="1477328"/>
          </a:xfrm>
          <a:prstGeom prst="rect">
            <a:avLst/>
          </a:prstGeom>
          <a:noFill/>
          <a:ln w="9525">
            <a:noFill/>
            <a:miter lim="800000"/>
            <a:headEnd/>
            <a:tailEnd/>
          </a:ln>
        </p:spPr>
        <p:txBody>
          <a:bodyPr wrap="none">
            <a:spAutoFit/>
          </a:bodyPr>
          <a:lstStyle/>
          <a:p>
            <a:pPr algn="ctr"/>
            <a:r>
              <a:rPr lang="en-US" sz="1800" dirty="0"/>
              <a:t>Customer is the</a:t>
            </a:r>
          </a:p>
          <a:p>
            <a:pPr algn="ctr"/>
            <a:r>
              <a:rPr lang="en-US" sz="1800" dirty="0"/>
              <a:t>“Owner”</a:t>
            </a:r>
          </a:p>
          <a:p>
            <a:pPr algn="ctr"/>
            <a:r>
              <a:rPr lang="en-US" sz="1800" dirty="0"/>
              <a:t>of the issue</a:t>
            </a:r>
          </a:p>
          <a:p>
            <a:pPr algn="ctr"/>
            <a:r>
              <a:rPr lang="en-US" sz="1800" dirty="0"/>
              <a:t>your offering</a:t>
            </a:r>
          </a:p>
          <a:p>
            <a:pPr algn="ctr"/>
            <a:r>
              <a:rPr lang="en-US" sz="1800" dirty="0"/>
              <a:t>solves</a:t>
            </a:r>
          </a:p>
        </p:txBody>
      </p:sp>
      <p:sp>
        <p:nvSpPr>
          <p:cNvPr id="17" name="Text Box 7"/>
          <p:cNvSpPr txBox="1">
            <a:spLocks noChangeArrowheads="1"/>
          </p:cNvSpPr>
          <p:nvPr/>
        </p:nvSpPr>
        <p:spPr bwMode="auto">
          <a:xfrm>
            <a:off x="897247" y="2842458"/>
            <a:ext cx="1287532" cy="615553"/>
          </a:xfrm>
          <a:prstGeom prst="rect">
            <a:avLst/>
          </a:prstGeom>
          <a:noFill/>
          <a:ln w="9525">
            <a:noFill/>
            <a:miter lim="800000"/>
            <a:headEnd/>
            <a:tailEnd/>
          </a:ln>
        </p:spPr>
        <p:txBody>
          <a:bodyPr wrap="none">
            <a:spAutoFit/>
          </a:bodyPr>
          <a:lstStyle/>
          <a:p>
            <a:pPr algn="ctr"/>
            <a:r>
              <a:rPr lang="en-US" sz="1800" dirty="0"/>
              <a:t>Capabilities</a:t>
            </a:r>
          </a:p>
          <a:p>
            <a:pPr algn="ctr"/>
            <a:r>
              <a:rPr lang="en-US" sz="1600" i="1" dirty="0"/>
              <a:t>(How)</a:t>
            </a:r>
          </a:p>
        </p:txBody>
      </p:sp>
      <p:sp>
        <p:nvSpPr>
          <p:cNvPr id="23" name="Text Box 7"/>
          <p:cNvSpPr txBox="1">
            <a:spLocks noChangeArrowheads="1"/>
          </p:cNvSpPr>
          <p:nvPr/>
        </p:nvSpPr>
        <p:spPr bwMode="auto">
          <a:xfrm>
            <a:off x="6173191" y="2795826"/>
            <a:ext cx="1827809" cy="861774"/>
          </a:xfrm>
          <a:prstGeom prst="rect">
            <a:avLst/>
          </a:prstGeom>
          <a:noFill/>
          <a:ln w="9525">
            <a:noFill/>
            <a:miter lim="800000"/>
            <a:headEnd/>
            <a:tailEnd/>
          </a:ln>
        </p:spPr>
        <p:txBody>
          <a:bodyPr wrap="none">
            <a:spAutoFit/>
          </a:bodyPr>
          <a:lstStyle/>
          <a:p>
            <a:pPr algn="ctr"/>
            <a:r>
              <a:rPr lang="en-US" sz="1800" dirty="0"/>
              <a:t>Motive</a:t>
            </a:r>
          </a:p>
          <a:p>
            <a:pPr algn="ctr"/>
            <a:r>
              <a:rPr lang="en-US" sz="1600" i="1" dirty="0"/>
              <a:t>(Why?</a:t>
            </a:r>
          </a:p>
          <a:p>
            <a:pPr algn="ctr"/>
            <a:r>
              <a:rPr lang="en-US" sz="1600" i="1" dirty="0"/>
              <a:t>Value Proposition?)</a:t>
            </a:r>
          </a:p>
        </p:txBody>
      </p:sp>
      <p:sp>
        <p:nvSpPr>
          <p:cNvPr id="29" name="Text Box 7"/>
          <p:cNvSpPr txBox="1">
            <a:spLocks noChangeArrowheads="1"/>
          </p:cNvSpPr>
          <p:nvPr/>
        </p:nvSpPr>
        <p:spPr bwMode="auto">
          <a:xfrm>
            <a:off x="6302552" y="5812970"/>
            <a:ext cx="992579" cy="646331"/>
          </a:xfrm>
          <a:prstGeom prst="rect">
            <a:avLst/>
          </a:prstGeom>
          <a:noFill/>
          <a:ln w="9525">
            <a:noFill/>
            <a:miter lim="800000"/>
            <a:headEnd/>
            <a:tailEnd/>
          </a:ln>
        </p:spPr>
        <p:txBody>
          <a:bodyPr wrap="none">
            <a:spAutoFit/>
          </a:bodyPr>
          <a:lstStyle/>
          <a:p>
            <a:pPr algn="ctr"/>
            <a:r>
              <a:rPr lang="en-US" sz="1800" dirty="0"/>
              <a:t>Revenue</a:t>
            </a:r>
          </a:p>
          <a:p>
            <a:pPr algn="ctr"/>
            <a:r>
              <a:rPr lang="en-US" sz="1800" dirty="0"/>
              <a:t>Model</a:t>
            </a:r>
          </a:p>
        </p:txBody>
      </p:sp>
      <p:sp>
        <p:nvSpPr>
          <p:cNvPr id="30" name="Text Box 7"/>
          <p:cNvSpPr txBox="1">
            <a:spLocks noChangeArrowheads="1"/>
          </p:cNvSpPr>
          <p:nvPr/>
        </p:nvSpPr>
        <p:spPr bwMode="auto">
          <a:xfrm>
            <a:off x="3820347" y="6211669"/>
            <a:ext cx="1274708" cy="646331"/>
          </a:xfrm>
          <a:prstGeom prst="rect">
            <a:avLst/>
          </a:prstGeom>
          <a:noFill/>
          <a:ln w="9525">
            <a:noFill/>
            <a:miter lim="800000"/>
            <a:headEnd/>
            <a:tailEnd/>
          </a:ln>
        </p:spPr>
        <p:txBody>
          <a:bodyPr wrap="none">
            <a:spAutoFit/>
          </a:bodyPr>
          <a:lstStyle/>
          <a:p>
            <a:pPr algn="ctr"/>
            <a:r>
              <a:rPr lang="en-US" sz="1800" dirty="0"/>
              <a:t>Margin</a:t>
            </a:r>
          </a:p>
          <a:p>
            <a:pPr algn="ctr"/>
            <a:r>
              <a:rPr lang="en-US" sz="1800" dirty="0"/>
              <a:t>Assessment</a:t>
            </a:r>
          </a:p>
        </p:txBody>
      </p:sp>
      <p:sp>
        <p:nvSpPr>
          <p:cNvPr id="31" name="Text Box 7"/>
          <p:cNvSpPr txBox="1">
            <a:spLocks noChangeArrowheads="1"/>
          </p:cNvSpPr>
          <p:nvPr/>
        </p:nvSpPr>
        <p:spPr bwMode="auto">
          <a:xfrm>
            <a:off x="1148717" y="5700249"/>
            <a:ext cx="1338828" cy="646331"/>
          </a:xfrm>
          <a:prstGeom prst="rect">
            <a:avLst/>
          </a:prstGeom>
          <a:noFill/>
          <a:ln w="9525">
            <a:noFill/>
            <a:miter lim="800000"/>
            <a:headEnd/>
            <a:tailEnd/>
          </a:ln>
        </p:spPr>
        <p:txBody>
          <a:bodyPr wrap="none">
            <a:spAutoFit/>
          </a:bodyPr>
          <a:lstStyle/>
          <a:p>
            <a:pPr algn="ctr"/>
            <a:r>
              <a:rPr lang="en-US" sz="1800" dirty="0"/>
              <a:t>Investability</a:t>
            </a:r>
          </a:p>
          <a:p>
            <a:pPr algn="ctr"/>
            <a:r>
              <a:rPr lang="en-US" sz="1800" dirty="0"/>
              <a:t>Analysis</a:t>
            </a:r>
          </a:p>
        </p:txBody>
      </p:sp>
      <p:sp>
        <p:nvSpPr>
          <p:cNvPr id="20" name="Text Box 7"/>
          <p:cNvSpPr txBox="1">
            <a:spLocks noChangeArrowheads="1"/>
          </p:cNvSpPr>
          <p:nvPr/>
        </p:nvSpPr>
        <p:spPr bwMode="auto">
          <a:xfrm>
            <a:off x="3288189" y="1660603"/>
            <a:ext cx="902811" cy="615553"/>
          </a:xfrm>
          <a:prstGeom prst="rect">
            <a:avLst/>
          </a:prstGeom>
          <a:noFill/>
          <a:ln w="9525">
            <a:noFill/>
            <a:miter lim="800000"/>
            <a:headEnd/>
            <a:tailEnd/>
          </a:ln>
        </p:spPr>
        <p:txBody>
          <a:bodyPr wrap="none">
            <a:spAutoFit/>
          </a:bodyPr>
          <a:lstStyle/>
          <a:p>
            <a:pPr algn="ctr"/>
            <a:r>
              <a:rPr lang="en-US" sz="1800" dirty="0"/>
              <a:t>Actions</a:t>
            </a:r>
          </a:p>
          <a:p>
            <a:pPr algn="ctr"/>
            <a:r>
              <a:rPr lang="en-US" sz="1600" i="1" dirty="0"/>
              <a:t>(How)</a:t>
            </a:r>
          </a:p>
        </p:txBody>
      </p:sp>
      <p:sp>
        <p:nvSpPr>
          <p:cNvPr id="27" name="Text Box 7"/>
          <p:cNvSpPr txBox="1">
            <a:spLocks noChangeArrowheads="1"/>
          </p:cNvSpPr>
          <p:nvPr/>
        </p:nvSpPr>
        <p:spPr bwMode="auto">
          <a:xfrm>
            <a:off x="2506781" y="1137047"/>
            <a:ext cx="851515" cy="615553"/>
          </a:xfrm>
          <a:prstGeom prst="rect">
            <a:avLst/>
          </a:prstGeom>
          <a:noFill/>
          <a:ln w="9525">
            <a:noFill/>
            <a:miter lim="800000"/>
            <a:headEnd/>
            <a:tailEnd/>
          </a:ln>
        </p:spPr>
        <p:txBody>
          <a:bodyPr wrap="none">
            <a:spAutoFit/>
          </a:bodyPr>
          <a:lstStyle/>
          <a:p>
            <a:pPr algn="ctr"/>
            <a:r>
              <a:rPr lang="en-US" sz="1800" dirty="0"/>
              <a:t>Motive</a:t>
            </a:r>
          </a:p>
          <a:p>
            <a:pPr algn="ctr"/>
            <a:r>
              <a:rPr lang="en-US" sz="1600" i="1" dirty="0"/>
              <a:t>(Why?)</a:t>
            </a:r>
          </a:p>
        </p:txBody>
      </p:sp>
      <p:sp>
        <p:nvSpPr>
          <p:cNvPr id="5" name="TextBox 4"/>
          <p:cNvSpPr txBox="1"/>
          <p:nvPr/>
        </p:nvSpPr>
        <p:spPr>
          <a:xfrm>
            <a:off x="1981200" y="1777425"/>
            <a:ext cx="686406" cy="584775"/>
          </a:xfrm>
          <a:prstGeom prst="rect">
            <a:avLst/>
          </a:prstGeom>
          <a:noFill/>
        </p:spPr>
        <p:txBody>
          <a:bodyPr wrap="none" rtlCol="0">
            <a:spAutoFit/>
          </a:bodyPr>
          <a:lstStyle/>
          <a:p>
            <a:pPr algn="ctr"/>
            <a:r>
              <a:rPr lang="en-US" sz="1600" b="1" dirty="0">
                <a:solidFill>
                  <a:srgbClr val="009900"/>
                </a:solidFill>
              </a:rPr>
              <a:t>$$</a:t>
            </a:r>
          </a:p>
          <a:p>
            <a:pPr algn="ctr"/>
            <a:r>
              <a:rPr lang="en-US" sz="1600" b="1" dirty="0">
                <a:solidFill>
                  <a:srgbClr val="009900"/>
                </a:solidFill>
              </a:rPr>
              <a:t>(how)</a:t>
            </a:r>
          </a:p>
        </p:txBody>
      </p:sp>
      <p:sp>
        <p:nvSpPr>
          <p:cNvPr id="25607" name="Text Box 7"/>
          <p:cNvSpPr txBox="1">
            <a:spLocks noChangeArrowheads="1"/>
          </p:cNvSpPr>
          <p:nvPr/>
        </p:nvSpPr>
        <p:spPr bwMode="auto">
          <a:xfrm>
            <a:off x="4891812" y="1715869"/>
            <a:ext cx="975588" cy="615553"/>
          </a:xfrm>
          <a:prstGeom prst="rect">
            <a:avLst/>
          </a:prstGeom>
          <a:noFill/>
          <a:ln w="9525">
            <a:noFill/>
            <a:miter lim="800000"/>
            <a:headEnd/>
            <a:tailEnd/>
          </a:ln>
        </p:spPr>
        <p:txBody>
          <a:bodyPr wrap="none">
            <a:spAutoFit/>
          </a:bodyPr>
          <a:lstStyle/>
          <a:p>
            <a:pPr algn="ctr"/>
            <a:r>
              <a:rPr lang="en-US" sz="1800" dirty="0"/>
              <a:t>Offering</a:t>
            </a:r>
          </a:p>
          <a:p>
            <a:pPr algn="ctr"/>
            <a:r>
              <a:rPr lang="en-US" sz="1600" i="1" dirty="0"/>
              <a:t>(What)</a:t>
            </a:r>
          </a:p>
        </p:txBody>
      </p:sp>
      <p:grpSp>
        <p:nvGrpSpPr>
          <p:cNvPr id="7" name="Group 6"/>
          <p:cNvGrpSpPr/>
          <p:nvPr/>
        </p:nvGrpSpPr>
        <p:grpSpPr>
          <a:xfrm>
            <a:off x="478196" y="1254122"/>
            <a:ext cx="7218004" cy="5040194"/>
            <a:chOff x="478196" y="1254122"/>
            <a:chExt cx="7218004" cy="5040194"/>
          </a:xfrm>
        </p:grpSpPr>
        <p:cxnSp>
          <p:nvCxnSpPr>
            <p:cNvPr id="25605" name="AutoShape 5"/>
            <p:cNvCxnSpPr>
              <a:cxnSpLocks noChangeShapeType="1"/>
              <a:stCxn id="25603" idx="0"/>
              <a:endCxn id="25604" idx="0"/>
            </p:cNvCxnSpPr>
            <p:nvPr/>
          </p:nvCxnSpPr>
          <p:spPr bwMode="auto">
            <a:xfrm rot="5400000" flipV="1">
              <a:off x="4456906" y="1604318"/>
              <a:ext cx="1588" cy="4724400"/>
            </a:xfrm>
            <a:prstGeom prst="curvedConnector3">
              <a:avLst>
                <a:gd name="adj1" fmla="val -87500000"/>
              </a:avLst>
            </a:prstGeom>
            <a:noFill/>
            <a:ln w="57150">
              <a:solidFill>
                <a:schemeClr val="tx1"/>
              </a:solidFill>
              <a:round/>
              <a:headEnd/>
              <a:tailEnd type="triangle" w="med" len="med"/>
            </a:ln>
          </p:spPr>
        </p:cxnSp>
        <p:grpSp>
          <p:nvGrpSpPr>
            <p:cNvPr id="2" name="Group 1"/>
            <p:cNvGrpSpPr/>
            <p:nvPr/>
          </p:nvGrpSpPr>
          <p:grpSpPr>
            <a:xfrm>
              <a:off x="478196" y="1254122"/>
              <a:ext cx="7218004" cy="5040194"/>
              <a:chOff x="478196" y="1254122"/>
              <a:chExt cx="7218004" cy="5040194"/>
            </a:xfrm>
          </p:grpSpPr>
          <p:cxnSp>
            <p:nvCxnSpPr>
              <p:cNvPr id="25606" name="AutoShape 6"/>
              <p:cNvCxnSpPr>
                <a:cxnSpLocks noChangeShapeType="1"/>
                <a:stCxn id="25604" idx="4"/>
                <a:endCxn id="25603" idx="4"/>
              </p:cNvCxnSpPr>
              <p:nvPr/>
            </p:nvCxnSpPr>
            <p:spPr bwMode="auto">
              <a:xfrm rot="5400000">
                <a:off x="4457025" y="2290000"/>
                <a:ext cx="1350" cy="4724400"/>
              </a:xfrm>
              <a:prstGeom prst="curvedConnector3">
                <a:avLst>
                  <a:gd name="adj1" fmla="val 97600032"/>
                </a:avLst>
              </a:prstGeom>
              <a:noFill/>
              <a:ln w="57150">
                <a:solidFill>
                  <a:srgbClr val="009900"/>
                </a:solidFill>
                <a:round/>
                <a:headEnd/>
                <a:tailEnd type="triangle" w="med" len="med"/>
              </a:ln>
            </p:spPr>
          </p:cxnSp>
          <p:sp>
            <p:nvSpPr>
              <p:cNvPr id="25603" name="Oval 3"/>
              <p:cNvSpPr>
                <a:spLocks noChangeArrowheads="1"/>
              </p:cNvSpPr>
              <p:nvPr/>
            </p:nvSpPr>
            <p:spPr bwMode="auto">
              <a:xfrm>
                <a:off x="1219200" y="3965724"/>
                <a:ext cx="1752600" cy="685800"/>
              </a:xfrm>
              <a:prstGeom prst="ellipse">
                <a:avLst/>
              </a:prstGeom>
              <a:solidFill>
                <a:srgbClr val="52A6E9"/>
              </a:solidFill>
              <a:ln w="9525">
                <a:solidFill>
                  <a:schemeClr val="tx1"/>
                </a:solidFill>
                <a:round/>
                <a:headEnd/>
                <a:tailEnd/>
              </a:ln>
            </p:spPr>
            <p:txBody>
              <a:bodyPr wrap="none" anchor="ctr"/>
              <a:lstStyle/>
              <a:p>
                <a:pPr algn="ctr"/>
                <a:r>
                  <a:rPr lang="en-US" sz="1800" b="1" dirty="0">
                    <a:solidFill>
                      <a:schemeClr val="bg1"/>
                    </a:solidFill>
                  </a:rPr>
                  <a:t>My Company</a:t>
                </a:r>
              </a:p>
            </p:txBody>
          </p:sp>
          <p:sp>
            <p:nvSpPr>
              <p:cNvPr id="25604" name="Oval 4"/>
              <p:cNvSpPr>
                <a:spLocks noChangeArrowheads="1"/>
              </p:cNvSpPr>
              <p:nvPr/>
            </p:nvSpPr>
            <p:spPr bwMode="auto">
              <a:xfrm>
                <a:off x="5943600" y="3965724"/>
                <a:ext cx="1752600" cy="685800"/>
              </a:xfrm>
              <a:prstGeom prst="ellipse">
                <a:avLst/>
              </a:prstGeom>
              <a:solidFill>
                <a:srgbClr val="52A6E9"/>
              </a:solidFill>
              <a:ln w="9525">
                <a:solidFill>
                  <a:schemeClr val="tx1"/>
                </a:solidFill>
                <a:round/>
                <a:headEnd/>
                <a:tailEnd/>
              </a:ln>
            </p:spPr>
            <p:txBody>
              <a:bodyPr wrap="none" anchor="ctr"/>
              <a:lstStyle/>
              <a:p>
                <a:pPr algn="ctr"/>
                <a:r>
                  <a:rPr lang="en-US" sz="1800" b="1" dirty="0">
                    <a:solidFill>
                      <a:schemeClr val="bg1"/>
                    </a:solidFill>
                  </a:rPr>
                  <a:t>My Customer</a:t>
                </a:r>
              </a:p>
            </p:txBody>
          </p:sp>
          <p:pic>
            <p:nvPicPr>
              <p:cNvPr id="4" name="Picture 3"/>
              <p:cNvPicPr>
                <a:picLocks noChangeAspect="1"/>
              </p:cNvPicPr>
              <p:nvPr/>
            </p:nvPicPr>
            <p:blipFill rotWithShape="1">
              <a:blip r:embed="rId5" cstate="print">
                <a:extLst>
                  <a:ext uri="{28A0092B-C50C-407E-A947-70E740481C1C}">
                    <a14:useLocalDpi xmlns:a14="http://schemas.microsoft.com/office/drawing/2010/main" val="0"/>
                  </a:ext>
                </a:extLst>
              </a:blip>
              <a:srcRect l="16182" t="5584" r="20500" b="10667"/>
              <a:stretch/>
            </p:blipFill>
            <p:spPr>
              <a:xfrm>
                <a:off x="2141457" y="3013616"/>
                <a:ext cx="595745" cy="590980"/>
              </a:xfrm>
              <a:prstGeom prst="rect">
                <a:avLst/>
              </a:prstGeom>
            </p:spPr>
          </p:pic>
          <p:pic>
            <p:nvPicPr>
              <p:cNvPr id="9" name="Picture 8"/>
              <p:cNvPicPr>
                <a:picLocks noChangeAspect="1"/>
              </p:cNvPicPr>
              <p:nvPr/>
            </p:nvPicPr>
            <p:blipFill rotWithShape="1">
              <a:blip r:embed="rId6" cstate="print">
                <a:extLst>
                  <a:ext uri="{28A0092B-C50C-407E-A947-70E740481C1C}">
                    <a14:useLocalDpi xmlns:a14="http://schemas.microsoft.com/office/drawing/2010/main" val="0"/>
                  </a:ext>
                </a:extLst>
              </a:blip>
              <a:srcRect l="23134" r="18470"/>
              <a:stretch/>
            </p:blipFill>
            <p:spPr>
              <a:xfrm>
                <a:off x="3372416" y="2219508"/>
                <a:ext cx="533971" cy="914400"/>
              </a:xfrm>
              <a:prstGeom prst="rect">
                <a:avLst/>
              </a:prstGeom>
            </p:spPr>
          </p:pic>
          <p:cxnSp>
            <p:nvCxnSpPr>
              <p:cNvPr id="24" name="AutoShape 5"/>
              <p:cNvCxnSpPr>
                <a:cxnSpLocks noChangeShapeType="1"/>
              </p:cNvCxnSpPr>
              <p:nvPr/>
            </p:nvCxnSpPr>
            <p:spPr bwMode="auto">
              <a:xfrm rot="7200000" flipV="1">
                <a:off x="2771299" y="1263983"/>
                <a:ext cx="238" cy="1626492"/>
              </a:xfrm>
              <a:prstGeom prst="curvedConnector3">
                <a:avLst>
                  <a:gd name="adj1" fmla="val -87500000"/>
                </a:avLst>
              </a:prstGeom>
              <a:noFill/>
              <a:ln w="57150">
                <a:solidFill>
                  <a:schemeClr val="tx1"/>
                </a:solidFill>
                <a:round/>
                <a:headEnd type="none" w="med" len="med"/>
                <a:tailEnd type="triangle" w="med" len="med"/>
              </a:ln>
            </p:spPr>
          </p:cxnSp>
          <p:sp>
            <p:nvSpPr>
              <p:cNvPr id="26" name="Oval 4"/>
              <p:cNvSpPr>
                <a:spLocks noChangeArrowheads="1"/>
              </p:cNvSpPr>
              <p:nvPr/>
            </p:nvSpPr>
            <p:spPr bwMode="auto">
              <a:xfrm>
                <a:off x="478196" y="1254122"/>
                <a:ext cx="1752600" cy="685800"/>
              </a:xfrm>
              <a:prstGeom prst="ellipse">
                <a:avLst/>
              </a:prstGeom>
              <a:solidFill>
                <a:srgbClr val="52A6E9"/>
              </a:solidFill>
              <a:ln w="9525">
                <a:solidFill>
                  <a:schemeClr val="tx1"/>
                </a:solidFill>
                <a:round/>
                <a:headEnd/>
                <a:tailEnd/>
              </a:ln>
            </p:spPr>
            <p:txBody>
              <a:bodyPr wrap="none" anchor="ctr"/>
              <a:lstStyle/>
              <a:p>
                <a:pPr algn="ctr"/>
                <a:r>
                  <a:rPr lang="en-US" sz="1800" b="1" dirty="0">
                    <a:solidFill>
                      <a:schemeClr val="bg1"/>
                    </a:solidFill>
                  </a:rPr>
                  <a:t>Collaborators</a:t>
                </a:r>
              </a:p>
            </p:txBody>
          </p:sp>
          <p:cxnSp>
            <p:nvCxnSpPr>
              <p:cNvPr id="28" name="AutoShape 5"/>
              <p:cNvCxnSpPr>
                <a:cxnSpLocks noChangeShapeType="1"/>
              </p:cNvCxnSpPr>
              <p:nvPr/>
            </p:nvCxnSpPr>
            <p:spPr bwMode="auto">
              <a:xfrm rot="7200000" flipV="1">
                <a:off x="2655717" y="1387146"/>
                <a:ext cx="238" cy="1604734"/>
              </a:xfrm>
              <a:prstGeom prst="curvedConnector3">
                <a:avLst>
                  <a:gd name="adj1" fmla="val -87500000"/>
                </a:avLst>
              </a:prstGeom>
              <a:noFill/>
              <a:ln w="57150">
                <a:solidFill>
                  <a:srgbClr val="009900"/>
                </a:solidFill>
                <a:round/>
                <a:headEnd type="triangle" w="med" len="med"/>
                <a:tailEnd type="none" w="med" len="med"/>
              </a:ln>
            </p:spPr>
          </p:cxnSp>
          <p:pic>
            <p:nvPicPr>
              <p:cNvPr id="37" name="Picture 36"/>
              <p:cNvPicPr>
                <a:picLocks noChangeAspect="1"/>
              </p:cNvPicPr>
              <p:nvPr/>
            </p:nvPicPr>
            <p:blipFill rotWithShape="1">
              <a:blip r:embed="rId7" cstate="print">
                <a:extLst>
                  <a:ext uri="{28A0092B-C50C-407E-A947-70E740481C1C}">
                    <a14:useLocalDpi xmlns:a14="http://schemas.microsoft.com/office/drawing/2010/main" val="0"/>
                  </a:ext>
                </a:extLst>
              </a:blip>
              <a:srcRect l="23305" t="36473" r="49709" b="35925"/>
              <a:stretch/>
            </p:blipFill>
            <p:spPr>
              <a:xfrm>
                <a:off x="5833920" y="5115938"/>
                <a:ext cx="752316" cy="769460"/>
              </a:xfrm>
              <a:prstGeom prst="rect">
                <a:avLst/>
              </a:prstGeom>
            </p:spPr>
          </p:pic>
          <p:pic>
            <p:nvPicPr>
              <p:cNvPr id="6" name="Picture 5"/>
              <p:cNvPicPr>
                <a:picLocks noChangeAspect="1"/>
              </p:cNvPicPr>
              <p:nvPr/>
            </p:nvPicPr>
            <p:blipFill rotWithShape="1">
              <a:blip r:embed="rId8" cstate="print">
                <a:extLst>
                  <a:ext uri="{28A0092B-C50C-407E-A947-70E740481C1C}">
                    <a14:useLocalDpi xmlns:a14="http://schemas.microsoft.com/office/drawing/2010/main" val="0"/>
                  </a:ext>
                </a:extLst>
              </a:blip>
              <a:srcRect b="14319"/>
              <a:stretch/>
            </p:blipFill>
            <p:spPr>
              <a:xfrm>
                <a:off x="4016829" y="5510845"/>
                <a:ext cx="914400" cy="783471"/>
              </a:xfrm>
              <a:prstGeom prst="rect">
                <a:avLst/>
              </a:prstGeom>
            </p:spPr>
          </p:pic>
          <p:pic>
            <p:nvPicPr>
              <p:cNvPr id="39" name="Picture 3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2330802" y="1635122"/>
                <a:ext cx="812800" cy="609600"/>
              </a:xfrm>
              <a:prstGeom prst="rect">
                <a:avLst/>
              </a:prstGeom>
            </p:spPr>
          </p:pic>
          <p:pic>
            <p:nvPicPr>
              <p:cNvPr id="10" name="Picture 9"/>
              <p:cNvPicPr>
                <a:picLocks noChangeAspect="1"/>
              </p:cNvPicPr>
              <p:nvPr/>
            </p:nvPicPr>
            <p:blipFill rotWithShape="1">
              <a:blip r:embed="rId10" cstate="print">
                <a:extLst>
                  <a:ext uri="{28A0092B-C50C-407E-A947-70E740481C1C}">
                    <a14:useLocalDpi xmlns:a14="http://schemas.microsoft.com/office/drawing/2010/main" val="0"/>
                  </a:ext>
                </a:extLst>
              </a:blip>
              <a:srcRect l="11858" t="9250" r="9326" b="16359"/>
              <a:stretch/>
            </p:blipFill>
            <p:spPr>
              <a:xfrm>
                <a:off x="4846538" y="2282937"/>
                <a:ext cx="834378" cy="787542"/>
              </a:xfrm>
              <a:prstGeom prst="rect">
                <a:avLst/>
              </a:prstGeom>
            </p:spPr>
          </p:pic>
          <p:pic>
            <p:nvPicPr>
              <p:cNvPr id="35" name="Picture 3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5804176" y="2817380"/>
                <a:ext cx="977624" cy="733218"/>
              </a:xfrm>
              <a:prstGeom prst="rect">
                <a:avLst/>
              </a:prstGeom>
            </p:spPr>
          </p:pic>
          <p:pic>
            <p:nvPicPr>
              <p:cNvPr id="36" name="Picture 35"/>
              <p:cNvPicPr>
                <a:picLocks noChangeAspect="1"/>
              </p:cNvPicPr>
              <p:nvPr/>
            </p:nvPicPr>
            <p:blipFill rotWithShape="1">
              <a:blip r:embed="rId11" cstate="print">
                <a:extLst>
                  <a:ext uri="{28A0092B-C50C-407E-A947-70E740481C1C}">
                    <a14:useLocalDpi xmlns:a14="http://schemas.microsoft.com/office/drawing/2010/main" val="0"/>
                  </a:ext>
                </a:extLst>
              </a:blip>
              <a:srcRect t="15572" r="17466" b="15842"/>
              <a:stretch/>
            </p:blipFill>
            <p:spPr>
              <a:xfrm>
                <a:off x="2121186" y="4876800"/>
                <a:ext cx="1003014" cy="833509"/>
              </a:xfrm>
              <a:prstGeom prst="rect">
                <a:avLst/>
              </a:prstGeom>
            </p:spPr>
          </p:pic>
        </p:grpSp>
      </p:grpSp>
      <p:sp>
        <p:nvSpPr>
          <p:cNvPr id="3" name="Title 2"/>
          <p:cNvSpPr>
            <a:spLocks noGrp="1"/>
          </p:cNvSpPr>
          <p:nvPr>
            <p:ph type="title"/>
          </p:nvPr>
        </p:nvSpPr>
        <p:spPr>
          <a:xfrm>
            <a:off x="980280" y="152399"/>
            <a:ext cx="8163719" cy="657225"/>
          </a:xfrm>
        </p:spPr>
        <p:txBody>
          <a:bodyPr/>
          <a:lstStyle/>
          <a:p>
            <a:r>
              <a:rPr lang="en-US" dirty="0"/>
              <a:t>Assessment:  </a:t>
            </a:r>
            <a:r>
              <a:rPr lang="en-US" sz="2000" dirty="0"/>
              <a:t>Quantitative Business Model and assessment</a:t>
            </a:r>
            <a:endParaRPr lang="en-US" sz="1800" dirty="0"/>
          </a:p>
        </p:txBody>
      </p:sp>
      <p:sp>
        <p:nvSpPr>
          <p:cNvPr id="32" name="Text Box 8"/>
          <p:cNvSpPr txBox="1">
            <a:spLocks noChangeArrowheads="1"/>
          </p:cNvSpPr>
          <p:nvPr/>
        </p:nvSpPr>
        <p:spPr bwMode="auto">
          <a:xfrm>
            <a:off x="3475770" y="3846959"/>
            <a:ext cx="2000749" cy="646331"/>
          </a:xfrm>
          <a:prstGeom prst="rect">
            <a:avLst/>
          </a:prstGeom>
          <a:noFill/>
          <a:ln w="38100">
            <a:solidFill>
              <a:srgbClr val="FF0000"/>
            </a:solidFill>
            <a:miter lim="800000"/>
            <a:headEnd/>
            <a:tailEnd/>
          </a:ln>
        </p:spPr>
        <p:txBody>
          <a:bodyPr wrap="square">
            <a:spAutoFit/>
          </a:bodyPr>
          <a:lstStyle/>
          <a:p>
            <a:pPr algn="ctr"/>
            <a:r>
              <a:rPr lang="en-US" sz="1800" dirty="0"/>
              <a:t>Detailed</a:t>
            </a:r>
          </a:p>
          <a:p>
            <a:pPr algn="ctr"/>
            <a:r>
              <a:rPr lang="en-US" sz="1800" dirty="0"/>
              <a:t>and Quantitative</a:t>
            </a:r>
          </a:p>
        </p:txBody>
      </p:sp>
      <p:pic>
        <p:nvPicPr>
          <p:cNvPr id="33" name="Picture 32"/>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153400" y="2023016"/>
            <a:ext cx="990600" cy="990600"/>
          </a:xfrm>
          <a:prstGeom prst="rect">
            <a:avLst/>
          </a:prstGeom>
        </p:spPr>
      </p:pic>
      <p:sp>
        <p:nvSpPr>
          <p:cNvPr id="34" name="TextBox 33"/>
          <p:cNvSpPr txBox="1"/>
          <p:nvPr/>
        </p:nvSpPr>
        <p:spPr>
          <a:xfrm>
            <a:off x="7455116" y="2968252"/>
            <a:ext cx="1422184" cy="307777"/>
          </a:xfrm>
          <a:prstGeom prst="rect">
            <a:avLst/>
          </a:prstGeom>
          <a:noFill/>
        </p:spPr>
        <p:txBody>
          <a:bodyPr wrap="none" rtlCol="0">
            <a:spAutoFit/>
          </a:bodyPr>
          <a:lstStyle/>
          <a:p>
            <a:r>
              <a:rPr lang="en-US" dirty="0"/>
              <a:t>(</a:t>
            </a:r>
            <a:r>
              <a:rPr lang="en-US" dirty="0" err="1"/>
              <a:t>ie</a:t>
            </a:r>
            <a:r>
              <a:rPr lang="en-US" dirty="0"/>
              <a:t>. Need/Desire)</a:t>
            </a:r>
          </a:p>
        </p:txBody>
      </p:sp>
      <p:sp>
        <p:nvSpPr>
          <p:cNvPr id="8" name="Rectangle: Rounded Corners 7"/>
          <p:cNvSpPr/>
          <p:nvPr/>
        </p:nvSpPr>
        <p:spPr bwMode="auto">
          <a:xfrm>
            <a:off x="3592833" y="5510845"/>
            <a:ext cx="1817368" cy="1270955"/>
          </a:xfrm>
          <a:prstGeom prst="roundRect">
            <a:avLst/>
          </a:prstGeom>
          <a:solidFill>
            <a:srgbClr val="FFFF00">
              <a:alpha val="23922"/>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Times New Roman" pitchFamily="18" charset="0"/>
            </a:endParaRPr>
          </a:p>
        </p:txBody>
      </p:sp>
      <p:pic>
        <p:nvPicPr>
          <p:cNvPr id="12" name="Audio 1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8747125" y="6461125"/>
            <a:ext cx="244475" cy="244475"/>
          </a:xfrm>
          <a:prstGeom prst="rect">
            <a:avLst/>
          </a:prstGeom>
        </p:spPr>
      </p:pic>
    </p:spTree>
    <p:extLst>
      <p:ext uri="{BB962C8B-B14F-4D97-AF65-F5344CB8AC3E}">
        <p14:creationId xmlns:p14="http://schemas.microsoft.com/office/powerpoint/2010/main" val="1969686758"/>
      </p:ext>
    </p:extLst>
  </p:cSld>
  <p:clrMapOvr>
    <a:masterClrMapping/>
  </p:clrMapOvr>
  <mc:AlternateContent xmlns:mc="http://schemas.openxmlformats.org/markup-compatibility/2006" xmlns:p14="http://schemas.microsoft.com/office/powerpoint/2010/main">
    <mc:Choice Requires="p14">
      <p:transition spd="slow" p14:dur="2000" advTm="31531"/>
    </mc:Choice>
    <mc:Fallback xmlns="">
      <p:transition spd="slow" advTm="315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Investment Break-even Timing</a:t>
            </a:r>
          </a:p>
        </p:txBody>
      </p:sp>
      <p:sp>
        <p:nvSpPr>
          <p:cNvPr id="3" name="Content Placeholder 2"/>
          <p:cNvSpPr>
            <a:spLocks noGrp="1"/>
          </p:cNvSpPr>
          <p:nvPr>
            <p:ph idx="1"/>
          </p:nvPr>
        </p:nvSpPr>
        <p:spPr>
          <a:xfrm>
            <a:off x="838200" y="1143000"/>
            <a:ext cx="8153400" cy="4876800"/>
          </a:xfrm>
        </p:spPr>
        <p:txBody>
          <a:bodyPr/>
          <a:lstStyle/>
          <a:p>
            <a:pPr marL="0" indent="0">
              <a:buNone/>
            </a:pPr>
            <a:r>
              <a:rPr lang="en-US" dirty="0"/>
              <a:t>1.  Estimate the firm’s annual profitability</a:t>
            </a:r>
          </a:p>
          <a:p>
            <a:pPr lvl="1"/>
            <a:r>
              <a:rPr lang="en-US" dirty="0"/>
              <a:t>Income statement in $’s </a:t>
            </a:r>
          </a:p>
          <a:p>
            <a:pPr lvl="1"/>
            <a:r>
              <a:rPr lang="en-US" dirty="0"/>
              <a:t>Convert Income Statement numbers to annual if not already</a:t>
            </a:r>
          </a:p>
          <a:p>
            <a:pPr marL="0" indent="0">
              <a:buNone/>
            </a:pPr>
            <a:endParaRPr lang="en-US" dirty="0"/>
          </a:p>
          <a:p>
            <a:pPr marL="0" indent="0">
              <a:buNone/>
            </a:pPr>
            <a:r>
              <a:rPr lang="en-US" dirty="0"/>
              <a:t>2.  Estimate Business’ Startup costs</a:t>
            </a:r>
          </a:p>
          <a:p>
            <a:pPr lvl="1"/>
            <a:r>
              <a:rPr lang="en-US" dirty="0"/>
              <a:t>Equipment that you need to purchase up-front</a:t>
            </a:r>
          </a:p>
          <a:p>
            <a:pPr lvl="1"/>
            <a:r>
              <a:rPr lang="en-US" dirty="0"/>
              <a:t>Licenses you may have to obtain</a:t>
            </a:r>
          </a:p>
          <a:p>
            <a:pPr lvl="1"/>
            <a:r>
              <a:rPr lang="en-US" dirty="0"/>
              <a:t>Up-front rental fees / deposits for building</a:t>
            </a:r>
          </a:p>
          <a:p>
            <a:pPr lvl="1"/>
            <a:r>
              <a:rPr lang="en-US" dirty="0"/>
              <a:t>Web-site creation</a:t>
            </a:r>
          </a:p>
          <a:p>
            <a:pPr lvl="1"/>
            <a:r>
              <a:rPr lang="en-US" dirty="0"/>
              <a:t>Etc.</a:t>
            </a:r>
          </a:p>
        </p:txBody>
      </p:sp>
      <p:sp>
        <p:nvSpPr>
          <p:cNvPr id="4" name="Slide Number Placeholder 3"/>
          <p:cNvSpPr>
            <a:spLocks noGrp="1"/>
          </p:cNvSpPr>
          <p:nvPr>
            <p:ph type="sldNum" sz="quarter" idx="10"/>
          </p:nvPr>
        </p:nvSpPr>
        <p:spPr/>
        <p:txBody>
          <a:bodyPr/>
          <a:lstStyle/>
          <a:p>
            <a:pPr>
              <a:defRPr/>
            </a:pPr>
            <a:fld id="{9E1D4DFB-05A4-4E49-8C5F-DBB9BC109519}" type="slidenum">
              <a:rPr lang="en-US" smtClean="0"/>
              <a:pPr>
                <a:defRPr/>
              </a:pPr>
              <a:t>30</a:t>
            </a:fld>
            <a:endParaRPr lang="en-US"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747125" y="6461125"/>
            <a:ext cx="244475" cy="244475"/>
          </a:xfrm>
          <a:prstGeom prst="rect">
            <a:avLst/>
          </a:prstGeom>
        </p:spPr>
      </p:pic>
    </p:spTree>
    <p:extLst>
      <p:ext uri="{BB962C8B-B14F-4D97-AF65-F5344CB8AC3E}">
        <p14:creationId xmlns:p14="http://schemas.microsoft.com/office/powerpoint/2010/main" val="1217168600"/>
      </p:ext>
    </p:extLst>
  </p:cSld>
  <p:clrMapOvr>
    <a:masterClrMapping/>
  </p:clrMapOvr>
  <mc:AlternateContent xmlns:mc="http://schemas.openxmlformats.org/markup-compatibility/2006" xmlns:p14="http://schemas.microsoft.com/office/powerpoint/2010/main">
    <mc:Choice Requires="p14">
      <p:transition spd="slow" p14:dur="2000" advTm="71596"/>
    </mc:Choice>
    <mc:Fallback xmlns="">
      <p:transition spd="slow" advTm="715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Investment break-even timing example</a:t>
            </a:r>
          </a:p>
        </p:txBody>
      </p:sp>
      <p:sp>
        <p:nvSpPr>
          <p:cNvPr id="3" name="Content Placeholder 2"/>
          <p:cNvSpPr>
            <a:spLocks noGrp="1"/>
          </p:cNvSpPr>
          <p:nvPr>
            <p:ph idx="1"/>
          </p:nvPr>
        </p:nvSpPr>
        <p:spPr>
          <a:xfrm>
            <a:off x="762000" y="914400"/>
            <a:ext cx="7772400" cy="4876800"/>
          </a:xfrm>
        </p:spPr>
        <p:txBody>
          <a:bodyPr/>
          <a:lstStyle/>
          <a:p>
            <a:r>
              <a:rPr lang="en-US" sz="2400" dirty="0"/>
              <a:t>Let’s say Kelley believes she can earn a net operating profit after tax of $100 per art show. </a:t>
            </a:r>
          </a:p>
          <a:p>
            <a:r>
              <a:rPr lang="en-US" sz="2400" dirty="0"/>
              <a:t> She has a small investment in this business:  computer, printer, tent, and a few items to aid in the display her products.  We will say that these items represent a $7,000 up-front investment in her business.  </a:t>
            </a:r>
          </a:p>
          <a:p>
            <a:r>
              <a:rPr lang="en-US" sz="2400" dirty="0"/>
              <a:t>Even though we determined that she is profitable at each fair, it would then take her 70 art fairs in order to achieve cash-flow break even ($7000/$100 per show).  </a:t>
            </a:r>
          </a:p>
          <a:p>
            <a:r>
              <a:rPr lang="en-US" sz="2400" dirty="0"/>
              <a:t>If she averages seven shows a year, that would take 10 years.  (Good value is less than 3 years)</a:t>
            </a:r>
          </a:p>
          <a:p>
            <a:r>
              <a:rPr lang="en-US" sz="2400" dirty="0"/>
              <a:t>And this is before discounting the future revenue streams, which would further lengthen the pay-back time!  She may want to consider re-positioning this business.</a:t>
            </a:r>
          </a:p>
          <a:p>
            <a:endParaRPr lang="en-US" sz="2400" dirty="0"/>
          </a:p>
        </p:txBody>
      </p:sp>
      <p:sp>
        <p:nvSpPr>
          <p:cNvPr id="4" name="Slide Number Placeholder 3"/>
          <p:cNvSpPr>
            <a:spLocks noGrp="1"/>
          </p:cNvSpPr>
          <p:nvPr>
            <p:ph type="sldNum" sz="quarter" idx="10"/>
          </p:nvPr>
        </p:nvSpPr>
        <p:spPr/>
        <p:txBody>
          <a:bodyPr/>
          <a:lstStyle/>
          <a:p>
            <a:pPr>
              <a:defRPr/>
            </a:pPr>
            <a:fld id="{9E1D4DFB-05A4-4E49-8C5F-DBB9BC109519}" type="slidenum">
              <a:rPr lang="en-US" smtClean="0"/>
              <a:pPr>
                <a:defRPr/>
              </a:pPr>
              <a:t>31</a:t>
            </a:fld>
            <a:endParaRPr lang="en-US"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747125" y="6461125"/>
            <a:ext cx="244475" cy="244475"/>
          </a:xfrm>
          <a:prstGeom prst="rect">
            <a:avLst/>
          </a:prstGeom>
        </p:spPr>
      </p:pic>
    </p:spTree>
    <p:extLst>
      <p:ext uri="{BB962C8B-B14F-4D97-AF65-F5344CB8AC3E}">
        <p14:creationId xmlns:p14="http://schemas.microsoft.com/office/powerpoint/2010/main" val="2599512151"/>
      </p:ext>
    </p:extLst>
  </p:cSld>
  <p:clrMapOvr>
    <a:masterClrMapping/>
  </p:clrMapOvr>
  <mc:AlternateContent xmlns:mc="http://schemas.openxmlformats.org/markup-compatibility/2006" xmlns:p14="http://schemas.microsoft.com/office/powerpoint/2010/main">
    <mc:Choice Requires="p14">
      <p:transition spd="slow" p14:dur="2000" advTm="149735"/>
    </mc:Choice>
    <mc:Fallback xmlns="">
      <p:transition spd="slow" advTm="1497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80280" y="109537"/>
            <a:ext cx="8163719" cy="700088"/>
          </a:xfrm>
        </p:spPr>
        <p:txBody>
          <a:bodyPr/>
          <a:lstStyle/>
          <a:p>
            <a:r>
              <a:rPr lang="en-US" dirty="0"/>
              <a:t>Break-even summary (1 of 2)</a:t>
            </a:r>
          </a:p>
        </p:txBody>
      </p:sp>
      <p:sp>
        <p:nvSpPr>
          <p:cNvPr id="3" name="Content Placeholder 2"/>
          <p:cNvSpPr>
            <a:spLocks noGrp="1"/>
          </p:cNvSpPr>
          <p:nvPr>
            <p:ph idx="1"/>
          </p:nvPr>
        </p:nvSpPr>
        <p:spPr/>
        <p:txBody>
          <a:bodyPr/>
          <a:lstStyle/>
          <a:p>
            <a:r>
              <a:rPr lang="en-US" dirty="0"/>
              <a:t>First financial screen of all firms should be a margin analysis</a:t>
            </a:r>
          </a:p>
          <a:p>
            <a:pPr lvl="1"/>
            <a:r>
              <a:rPr lang="en-US" dirty="0"/>
              <a:t>Can you sell the product or service for less than it costs to produce it and deliver it to your customer</a:t>
            </a:r>
          </a:p>
          <a:p>
            <a:pPr lvl="1"/>
            <a:r>
              <a:rPr lang="en-US" dirty="0"/>
              <a:t>EBITDA or Operating margins work well for this test</a:t>
            </a:r>
          </a:p>
          <a:p>
            <a:pPr lvl="1"/>
            <a:endParaRPr lang="en-US" dirty="0"/>
          </a:p>
          <a:p>
            <a:r>
              <a:rPr lang="en-US" dirty="0"/>
              <a:t>The first financial screen for non-equity (debt) financing or bootstrap firm is operational break-even.  How many units do you need to sell over a give period to cover your costs (fixed and variable; direct and indirect) over the same period</a:t>
            </a:r>
          </a:p>
        </p:txBody>
      </p:sp>
      <p:sp>
        <p:nvSpPr>
          <p:cNvPr id="4" name="Slide Number Placeholder 3"/>
          <p:cNvSpPr>
            <a:spLocks noGrp="1"/>
          </p:cNvSpPr>
          <p:nvPr>
            <p:ph type="sldNum" sz="quarter" idx="10"/>
          </p:nvPr>
        </p:nvSpPr>
        <p:spPr/>
        <p:txBody>
          <a:bodyPr/>
          <a:lstStyle/>
          <a:p>
            <a:pPr>
              <a:defRPr/>
            </a:pPr>
            <a:fld id="{9E1D4DFB-05A4-4E49-8C5F-DBB9BC109519}" type="slidenum">
              <a:rPr lang="en-US" smtClean="0"/>
              <a:pPr>
                <a:defRPr/>
              </a:pPr>
              <a:t>32</a:t>
            </a:fld>
            <a:endParaRPr lang="en-US"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747125" y="6461125"/>
            <a:ext cx="244475" cy="244475"/>
          </a:xfrm>
          <a:prstGeom prst="rect">
            <a:avLst/>
          </a:prstGeom>
        </p:spPr>
      </p:pic>
    </p:spTree>
    <p:extLst>
      <p:ext uri="{BB962C8B-B14F-4D97-AF65-F5344CB8AC3E}">
        <p14:creationId xmlns:p14="http://schemas.microsoft.com/office/powerpoint/2010/main" val="1028814903"/>
      </p:ext>
    </p:extLst>
  </p:cSld>
  <p:clrMapOvr>
    <a:masterClrMapping/>
  </p:clrMapOvr>
  <mc:AlternateContent xmlns:mc="http://schemas.openxmlformats.org/markup-compatibility/2006" xmlns:p14="http://schemas.microsoft.com/office/powerpoint/2010/main">
    <mc:Choice Requires="p14">
      <p:transition spd="slow" p14:dur="2000" advTm="59630"/>
    </mc:Choice>
    <mc:Fallback xmlns="">
      <p:transition spd="slow" advTm="596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80280" y="109537"/>
            <a:ext cx="8163719" cy="700088"/>
          </a:xfrm>
        </p:spPr>
        <p:txBody>
          <a:bodyPr/>
          <a:lstStyle/>
          <a:p>
            <a:r>
              <a:rPr lang="en-US" dirty="0"/>
              <a:t>Break-even summary (2 of 2)</a:t>
            </a:r>
          </a:p>
        </p:txBody>
      </p:sp>
      <p:sp>
        <p:nvSpPr>
          <p:cNvPr id="3" name="Content Placeholder 2"/>
          <p:cNvSpPr>
            <a:spLocks noGrp="1"/>
          </p:cNvSpPr>
          <p:nvPr>
            <p:ph idx="1"/>
          </p:nvPr>
        </p:nvSpPr>
        <p:spPr/>
        <p:txBody>
          <a:bodyPr/>
          <a:lstStyle/>
          <a:p>
            <a:r>
              <a:rPr lang="en-US" dirty="0"/>
              <a:t>If this operating break-even value is not much, much less than the target market  (around 10% is good) then the company must be repositioned</a:t>
            </a:r>
          </a:p>
          <a:p>
            <a:endParaRPr lang="en-US" dirty="0"/>
          </a:p>
          <a:p>
            <a:r>
              <a:rPr lang="en-US" dirty="0"/>
              <a:t>Passing this screen is not “the end.”  </a:t>
            </a:r>
            <a:r>
              <a:rPr lang="en-US" b="1" dirty="0"/>
              <a:t>Investment break-even</a:t>
            </a:r>
            <a:r>
              <a:rPr lang="en-US" dirty="0"/>
              <a:t> is the next feasibility test of the business.</a:t>
            </a:r>
          </a:p>
          <a:p>
            <a:endParaRPr lang="en-US" dirty="0"/>
          </a:p>
          <a:p>
            <a:r>
              <a:rPr lang="en-US" dirty="0"/>
              <a:t>Doing a “what-if” sensitivity analysis on these calculations can then help you determine the startup’s critical success values (not covered)</a:t>
            </a:r>
          </a:p>
        </p:txBody>
      </p:sp>
      <p:sp>
        <p:nvSpPr>
          <p:cNvPr id="4" name="Slide Number Placeholder 3"/>
          <p:cNvSpPr>
            <a:spLocks noGrp="1"/>
          </p:cNvSpPr>
          <p:nvPr>
            <p:ph type="sldNum" sz="quarter" idx="10"/>
          </p:nvPr>
        </p:nvSpPr>
        <p:spPr/>
        <p:txBody>
          <a:bodyPr/>
          <a:lstStyle/>
          <a:p>
            <a:pPr>
              <a:defRPr/>
            </a:pPr>
            <a:fld id="{9E1D4DFB-05A4-4E49-8C5F-DBB9BC109519}" type="slidenum">
              <a:rPr lang="en-US" smtClean="0"/>
              <a:pPr>
                <a:defRPr/>
              </a:pPr>
              <a:t>33</a:t>
            </a:fld>
            <a:endParaRPr lang="en-US"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747125" y="6461125"/>
            <a:ext cx="244475" cy="244475"/>
          </a:xfrm>
          <a:prstGeom prst="rect">
            <a:avLst/>
          </a:prstGeom>
        </p:spPr>
      </p:pic>
    </p:spTree>
    <p:extLst>
      <p:ext uri="{BB962C8B-B14F-4D97-AF65-F5344CB8AC3E}">
        <p14:creationId xmlns:p14="http://schemas.microsoft.com/office/powerpoint/2010/main" val="3065360257"/>
      </p:ext>
    </p:extLst>
  </p:cSld>
  <p:clrMapOvr>
    <a:masterClrMapping/>
  </p:clrMapOvr>
  <mc:AlternateContent xmlns:mc="http://schemas.openxmlformats.org/markup-compatibility/2006" xmlns:p14="http://schemas.microsoft.com/office/powerpoint/2010/main">
    <mc:Choice Requires="p14">
      <p:transition spd="slow" p14:dur="2000" advTm="72409"/>
    </mc:Choice>
    <mc:Fallback xmlns="">
      <p:transition spd="slow" advTm="724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12" name="Slide Number Placeholder 11"/>
          <p:cNvSpPr>
            <a:spLocks noGrp="1"/>
          </p:cNvSpPr>
          <p:nvPr>
            <p:ph type="sldNum" sz="quarter" idx="4294967295"/>
          </p:nvPr>
        </p:nvSpPr>
        <p:spPr>
          <a:xfrm>
            <a:off x="8534400" y="6477000"/>
            <a:ext cx="609600" cy="304800"/>
          </a:xfrm>
          <a:prstGeom prst="rect">
            <a:avLst/>
          </a:prstGeom>
          <a:noFill/>
        </p:spPr>
        <p:txBody>
          <a:bodyPr/>
          <a:lstStyle/>
          <a:p>
            <a:fld id="{4E1C0608-5192-4C65-A697-6F413F309E8F}" type="slidenum">
              <a:rPr lang="en-US" smtClean="0"/>
              <a:pPr/>
              <a:t>34</a:t>
            </a:fld>
            <a:endParaRPr lang="en-US" dirty="0"/>
          </a:p>
        </p:txBody>
      </p:sp>
      <p:sp>
        <p:nvSpPr>
          <p:cNvPr id="25608" name="Text Box 8"/>
          <p:cNvSpPr txBox="1">
            <a:spLocks noChangeArrowheads="1"/>
          </p:cNvSpPr>
          <p:nvPr/>
        </p:nvSpPr>
        <p:spPr bwMode="auto">
          <a:xfrm>
            <a:off x="7568288" y="3699024"/>
            <a:ext cx="1633781" cy="1477328"/>
          </a:xfrm>
          <a:prstGeom prst="rect">
            <a:avLst/>
          </a:prstGeom>
          <a:noFill/>
          <a:ln w="9525">
            <a:noFill/>
            <a:miter lim="800000"/>
            <a:headEnd/>
            <a:tailEnd/>
          </a:ln>
        </p:spPr>
        <p:txBody>
          <a:bodyPr wrap="none">
            <a:spAutoFit/>
          </a:bodyPr>
          <a:lstStyle/>
          <a:p>
            <a:pPr algn="ctr"/>
            <a:r>
              <a:rPr lang="en-US" sz="1800" dirty="0"/>
              <a:t>Customer is the</a:t>
            </a:r>
          </a:p>
          <a:p>
            <a:pPr algn="ctr"/>
            <a:r>
              <a:rPr lang="en-US" sz="1800" dirty="0"/>
              <a:t>“Owner”</a:t>
            </a:r>
          </a:p>
          <a:p>
            <a:pPr algn="ctr"/>
            <a:r>
              <a:rPr lang="en-US" sz="1800" dirty="0"/>
              <a:t>of the issue</a:t>
            </a:r>
          </a:p>
          <a:p>
            <a:pPr algn="ctr"/>
            <a:r>
              <a:rPr lang="en-US" sz="1800" dirty="0"/>
              <a:t>your offering</a:t>
            </a:r>
          </a:p>
          <a:p>
            <a:pPr algn="ctr"/>
            <a:r>
              <a:rPr lang="en-US" sz="1800" dirty="0"/>
              <a:t>solves</a:t>
            </a:r>
          </a:p>
        </p:txBody>
      </p:sp>
      <p:sp>
        <p:nvSpPr>
          <p:cNvPr id="17" name="Text Box 7"/>
          <p:cNvSpPr txBox="1">
            <a:spLocks noChangeArrowheads="1"/>
          </p:cNvSpPr>
          <p:nvPr/>
        </p:nvSpPr>
        <p:spPr bwMode="auto">
          <a:xfrm>
            <a:off x="897247" y="2842458"/>
            <a:ext cx="1287532" cy="615553"/>
          </a:xfrm>
          <a:prstGeom prst="rect">
            <a:avLst/>
          </a:prstGeom>
          <a:noFill/>
          <a:ln w="9525">
            <a:noFill/>
            <a:miter lim="800000"/>
            <a:headEnd/>
            <a:tailEnd/>
          </a:ln>
        </p:spPr>
        <p:txBody>
          <a:bodyPr wrap="none">
            <a:spAutoFit/>
          </a:bodyPr>
          <a:lstStyle/>
          <a:p>
            <a:pPr algn="ctr"/>
            <a:r>
              <a:rPr lang="en-US" sz="1800" dirty="0"/>
              <a:t>Capabilities</a:t>
            </a:r>
          </a:p>
          <a:p>
            <a:pPr algn="ctr"/>
            <a:r>
              <a:rPr lang="en-US" sz="1600" i="1" dirty="0"/>
              <a:t>(How)</a:t>
            </a:r>
          </a:p>
        </p:txBody>
      </p:sp>
      <p:sp>
        <p:nvSpPr>
          <p:cNvPr id="23" name="Text Box 7"/>
          <p:cNvSpPr txBox="1">
            <a:spLocks noChangeArrowheads="1"/>
          </p:cNvSpPr>
          <p:nvPr/>
        </p:nvSpPr>
        <p:spPr bwMode="auto">
          <a:xfrm>
            <a:off x="6173191" y="2795826"/>
            <a:ext cx="1827809" cy="861774"/>
          </a:xfrm>
          <a:prstGeom prst="rect">
            <a:avLst/>
          </a:prstGeom>
          <a:noFill/>
          <a:ln w="9525">
            <a:noFill/>
            <a:miter lim="800000"/>
            <a:headEnd/>
            <a:tailEnd/>
          </a:ln>
        </p:spPr>
        <p:txBody>
          <a:bodyPr wrap="none">
            <a:spAutoFit/>
          </a:bodyPr>
          <a:lstStyle/>
          <a:p>
            <a:pPr algn="ctr"/>
            <a:r>
              <a:rPr lang="en-US" sz="1800" dirty="0"/>
              <a:t>Motive</a:t>
            </a:r>
          </a:p>
          <a:p>
            <a:pPr algn="ctr"/>
            <a:r>
              <a:rPr lang="en-US" sz="1600" i="1" dirty="0"/>
              <a:t>(Why?</a:t>
            </a:r>
          </a:p>
          <a:p>
            <a:pPr algn="ctr"/>
            <a:r>
              <a:rPr lang="en-US" sz="1600" i="1" dirty="0"/>
              <a:t>Value Proposition?)</a:t>
            </a:r>
          </a:p>
        </p:txBody>
      </p:sp>
      <p:sp>
        <p:nvSpPr>
          <p:cNvPr id="29" name="Text Box 7"/>
          <p:cNvSpPr txBox="1">
            <a:spLocks noChangeArrowheads="1"/>
          </p:cNvSpPr>
          <p:nvPr/>
        </p:nvSpPr>
        <p:spPr bwMode="auto">
          <a:xfrm>
            <a:off x="6302552" y="5812970"/>
            <a:ext cx="992579" cy="646331"/>
          </a:xfrm>
          <a:prstGeom prst="rect">
            <a:avLst/>
          </a:prstGeom>
          <a:noFill/>
          <a:ln w="9525">
            <a:noFill/>
            <a:miter lim="800000"/>
            <a:headEnd/>
            <a:tailEnd/>
          </a:ln>
        </p:spPr>
        <p:txBody>
          <a:bodyPr wrap="none">
            <a:spAutoFit/>
          </a:bodyPr>
          <a:lstStyle/>
          <a:p>
            <a:pPr algn="ctr"/>
            <a:r>
              <a:rPr lang="en-US" sz="1800" dirty="0"/>
              <a:t>Revenue</a:t>
            </a:r>
          </a:p>
          <a:p>
            <a:pPr algn="ctr"/>
            <a:r>
              <a:rPr lang="en-US" sz="1800" dirty="0"/>
              <a:t>Model</a:t>
            </a:r>
          </a:p>
        </p:txBody>
      </p:sp>
      <p:sp>
        <p:nvSpPr>
          <p:cNvPr id="30" name="Text Box 7"/>
          <p:cNvSpPr txBox="1">
            <a:spLocks noChangeArrowheads="1"/>
          </p:cNvSpPr>
          <p:nvPr/>
        </p:nvSpPr>
        <p:spPr bwMode="auto">
          <a:xfrm>
            <a:off x="3820347" y="6211669"/>
            <a:ext cx="1274708" cy="646331"/>
          </a:xfrm>
          <a:prstGeom prst="rect">
            <a:avLst/>
          </a:prstGeom>
          <a:noFill/>
          <a:ln w="9525">
            <a:noFill/>
            <a:miter lim="800000"/>
            <a:headEnd/>
            <a:tailEnd/>
          </a:ln>
        </p:spPr>
        <p:txBody>
          <a:bodyPr wrap="none">
            <a:spAutoFit/>
          </a:bodyPr>
          <a:lstStyle/>
          <a:p>
            <a:pPr algn="ctr"/>
            <a:r>
              <a:rPr lang="en-US" sz="1800" dirty="0"/>
              <a:t>Margin</a:t>
            </a:r>
          </a:p>
          <a:p>
            <a:pPr algn="ctr"/>
            <a:r>
              <a:rPr lang="en-US" sz="1800" dirty="0"/>
              <a:t>Assessment</a:t>
            </a:r>
          </a:p>
        </p:txBody>
      </p:sp>
      <p:sp>
        <p:nvSpPr>
          <p:cNvPr id="31" name="Text Box 7"/>
          <p:cNvSpPr txBox="1">
            <a:spLocks noChangeArrowheads="1"/>
          </p:cNvSpPr>
          <p:nvPr/>
        </p:nvSpPr>
        <p:spPr bwMode="auto">
          <a:xfrm>
            <a:off x="1148717" y="5700249"/>
            <a:ext cx="1338828" cy="646331"/>
          </a:xfrm>
          <a:prstGeom prst="rect">
            <a:avLst/>
          </a:prstGeom>
          <a:noFill/>
          <a:ln w="9525">
            <a:noFill/>
            <a:miter lim="800000"/>
            <a:headEnd/>
            <a:tailEnd/>
          </a:ln>
        </p:spPr>
        <p:txBody>
          <a:bodyPr wrap="none">
            <a:spAutoFit/>
          </a:bodyPr>
          <a:lstStyle/>
          <a:p>
            <a:pPr algn="ctr"/>
            <a:r>
              <a:rPr lang="en-US" sz="1800" dirty="0"/>
              <a:t>Investability</a:t>
            </a:r>
          </a:p>
          <a:p>
            <a:pPr algn="ctr"/>
            <a:r>
              <a:rPr lang="en-US" sz="1800" dirty="0"/>
              <a:t>Analysis</a:t>
            </a:r>
          </a:p>
        </p:txBody>
      </p:sp>
      <p:sp>
        <p:nvSpPr>
          <p:cNvPr id="20" name="Text Box 7"/>
          <p:cNvSpPr txBox="1">
            <a:spLocks noChangeArrowheads="1"/>
          </p:cNvSpPr>
          <p:nvPr/>
        </p:nvSpPr>
        <p:spPr bwMode="auto">
          <a:xfrm>
            <a:off x="3288189" y="1660603"/>
            <a:ext cx="902811" cy="615553"/>
          </a:xfrm>
          <a:prstGeom prst="rect">
            <a:avLst/>
          </a:prstGeom>
          <a:noFill/>
          <a:ln w="9525">
            <a:noFill/>
            <a:miter lim="800000"/>
            <a:headEnd/>
            <a:tailEnd/>
          </a:ln>
        </p:spPr>
        <p:txBody>
          <a:bodyPr wrap="none">
            <a:spAutoFit/>
          </a:bodyPr>
          <a:lstStyle/>
          <a:p>
            <a:pPr algn="ctr"/>
            <a:r>
              <a:rPr lang="en-US" sz="1800" dirty="0"/>
              <a:t>Actions</a:t>
            </a:r>
          </a:p>
          <a:p>
            <a:pPr algn="ctr"/>
            <a:r>
              <a:rPr lang="en-US" sz="1600" i="1" dirty="0"/>
              <a:t>(How)</a:t>
            </a:r>
          </a:p>
        </p:txBody>
      </p:sp>
      <p:sp>
        <p:nvSpPr>
          <p:cNvPr id="27" name="Text Box 7"/>
          <p:cNvSpPr txBox="1">
            <a:spLocks noChangeArrowheads="1"/>
          </p:cNvSpPr>
          <p:nvPr/>
        </p:nvSpPr>
        <p:spPr bwMode="auto">
          <a:xfrm>
            <a:off x="2506781" y="1137047"/>
            <a:ext cx="851515" cy="615553"/>
          </a:xfrm>
          <a:prstGeom prst="rect">
            <a:avLst/>
          </a:prstGeom>
          <a:noFill/>
          <a:ln w="9525">
            <a:noFill/>
            <a:miter lim="800000"/>
            <a:headEnd/>
            <a:tailEnd/>
          </a:ln>
        </p:spPr>
        <p:txBody>
          <a:bodyPr wrap="none">
            <a:spAutoFit/>
          </a:bodyPr>
          <a:lstStyle/>
          <a:p>
            <a:pPr algn="ctr"/>
            <a:r>
              <a:rPr lang="en-US" sz="1800" dirty="0"/>
              <a:t>Motive</a:t>
            </a:r>
          </a:p>
          <a:p>
            <a:pPr algn="ctr"/>
            <a:r>
              <a:rPr lang="en-US" sz="1600" i="1" dirty="0"/>
              <a:t>(Why?)</a:t>
            </a:r>
          </a:p>
        </p:txBody>
      </p:sp>
      <p:sp>
        <p:nvSpPr>
          <p:cNvPr id="5" name="TextBox 4"/>
          <p:cNvSpPr txBox="1"/>
          <p:nvPr/>
        </p:nvSpPr>
        <p:spPr>
          <a:xfrm>
            <a:off x="1981200" y="1777425"/>
            <a:ext cx="686406" cy="584775"/>
          </a:xfrm>
          <a:prstGeom prst="rect">
            <a:avLst/>
          </a:prstGeom>
          <a:noFill/>
        </p:spPr>
        <p:txBody>
          <a:bodyPr wrap="none" rtlCol="0">
            <a:spAutoFit/>
          </a:bodyPr>
          <a:lstStyle/>
          <a:p>
            <a:pPr algn="ctr"/>
            <a:r>
              <a:rPr lang="en-US" sz="1600" b="1" dirty="0">
                <a:solidFill>
                  <a:srgbClr val="009900"/>
                </a:solidFill>
              </a:rPr>
              <a:t>$$</a:t>
            </a:r>
          </a:p>
          <a:p>
            <a:pPr algn="ctr"/>
            <a:r>
              <a:rPr lang="en-US" sz="1600" b="1" dirty="0">
                <a:solidFill>
                  <a:srgbClr val="009900"/>
                </a:solidFill>
              </a:rPr>
              <a:t>(how)</a:t>
            </a:r>
          </a:p>
        </p:txBody>
      </p:sp>
      <p:sp>
        <p:nvSpPr>
          <p:cNvPr id="25607" name="Text Box 7"/>
          <p:cNvSpPr txBox="1">
            <a:spLocks noChangeArrowheads="1"/>
          </p:cNvSpPr>
          <p:nvPr/>
        </p:nvSpPr>
        <p:spPr bwMode="auto">
          <a:xfrm>
            <a:off x="4891812" y="1715869"/>
            <a:ext cx="975588" cy="615553"/>
          </a:xfrm>
          <a:prstGeom prst="rect">
            <a:avLst/>
          </a:prstGeom>
          <a:noFill/>
          <a:ln w="9525">
            <a:noFill/>
            <a:miter lim="800000"/>
            <a:headEnd/>
            <a:tailEnd/>
          </a:ln>
        </p:spPr>
        <p:txBody>
          <a:bodyPr wrap="none">
            <a:spAutoFit/>
          </a:bodyPr>
          <a:lstStyle/>
          <a:p>
            <a:pPr algn="ctr"/>
            <a:r>
              <a:rPr lang="en-US" sz="1800" dirty="0"/>
              <a:t>Offering</a:t>
            </a:r>
          </a:p>
          <a:p>
            <a:pPr algn="ctr"/>
            <a:r>
              <a:rPr lang="en-US" sz="1600" i="1" dirty="0"/>
              <a:t>(What)</a:t>
            </a:r>
          </a:p>
        </p:txBody>
      </p:sp>
      <p:grpSp>
        <p:nvGrpSpPr>
          <p:cNvPr id="7" name="Group 6"/>
          <p:cNvGrpSpPr/>
          <p:nvPr/>
        </p:nvGrpSpPr>
        <p:grpSpPr>
          <a:xfrm>
            <a:off x="478196" y="1254122"/>
            <a:ext cx="7218004" cy="5040194"/>
            <a:chOff x="478196" y="1254122"/>
            <a:chExt cx="7218004" cy="5040194"/>
          </a:xfrm>
        </p:grpSpPr>
        <p:cxnSp>
          <p:nvCxnSpPr>
            <p:cNvPr id="25605" name="AutoShape 5"/>
            <p:cNvCxnSpPr>
              <a:cxnSpLocks noChangeShapeType="1"/>
              <a:stCxn id="25603" idx="0"/>
              <a:endCxn id="25604" idx="0"/>
            </p:cNvCxnSpPr>
            <p:nvPr/>
          </p:nvCxnSpPr>
          <p:spPr bwMode="auto">
            <a:xfrm rot="5400000" flipV="1">
              <a:off x="4456906" y="1604318"/>
              <a:ext cx="1588" cy="4724400"/>
            </a:xfrm>
            <a:prstGeom prst="curvedConnector3">
              <a:avLst>
                <a:gd name="adj1" fmla="val -87500000"/>
              </a:avLst>
            </a:prstGeom>
            <a:noFill/>
            <a:ln w="57150">
              <a:solidFill>
                <a:schemeClr val="tx1"/>
              </a:solidFill>
              <a:round/>
              <a:headEnd/>
              <a:tailEnd type="triangle" w="med" len="med"/>
            </a:ln>
          </p:spPr>
        </p:cxnSp>
        <p:grpSp>
          <p:nvGrpSpPr>
            <p:cNvPr id="2" name="Group 1"/>
            <p:cNvGrpSpPr/>
            <p:nvPr/>
          </p:nvGrpSpPr>
          <p:grpSpPr>
            <a:xfrm>
              <a:off x="478196" y="1254122"/>
              <a:ext cx="7218004" cy="5040194"/>
              <a:chOff x="478196" y="1254122"/>
              <a:chExt cx="7218004" cy="5040194"/>
            </a:xfrm>
          </p:grpSpPr>
          <p:cxnSp>
            <p:nvCxnSpPr>
              <p:cNvPr id="25606" name="AutoShape 6"/>
              <p:cNvCxnSpPr>
                <a:cxnSpLocks noChangeShapeType="1"/>
                <a:stCxn id="25604" idx="4"/>
                <a:endCxn id="25603" idx="4"/>
              </p:cNvCxnSpPr>
              <p:nvPr/>
            </p:nvCxnSpPr>
            <p:spPr bwMode="auto">
              <a:xfrm rot="5400000">
                <a:off x="4457025" y="2290000"/>
                <a:ext cx="1350" cy="4724400"/>
              </a:xfrm>
              <a:prstGeom prst="curvedConnector3">
                <a:avLst>
                  <a:gd name="adj1" fmla="val 97600032"/>
                </a:avLst>
              </a:prstGeom>
              <a:noFill/>
              <a:ln w="57150">
                <a:solidFill>
                  <a:srgbClr val="009900"/>
                </a:solidFill>
                <a:round/>
                <a:headEnd/>
                <a:tailEnd type="triangle" w="med" len="med"/>
              </a:ln>
            </p:spPr>
          </p:cxnSp>
          <p:sp>
            <p:nvSpPr>
              <p:cNvPr id="25603" name="Oval 3"/>
              <p:cNvSpPr>
                <a:spLocks noChangeArrowheads="1"/>
              </p:cNvSpPr>
              <p:nvPr/>
            </p:nvSpPr>
            <p:spPr bwMode="auto">
              <a:xfrm>
                <a:off x="1219200" y="3965724"/>
                <a:ext cx="1752600" cy="685800"/>
              </a:xfrm>
              <a:prstGeom prst="ellipse">
                <a:avLst/>
              </a:prstGeom>
              <a:solidFill>
                <a:srgbClr val="52A6E9"/>
              </a:solidFill>
              <a:ln w="9525">
                <a:solidFill>
                  <a:schemeClr val="tx1"/>
                </a:solidFill>
                <a:round/>
                <a:headEnd/>
                <a:tailEnd/>
              </a:ln>
            </p:spPr>
            <p:txBody>
              <a:bodyPr wrap="none" anchor="ctr"/>
              <a:lstStyle/>
              <a:p>
                <a:pPr algn="ctr"/>
                <a:r>
                  <a:rPr lang="en-US" sz="1800" b="1" dirty="0">
                    <a:solidFill>
                      <a:schemeClr val="bg1"/>
                    </a:solidFill>
                  </a:rPr>
                  <a:t>My Company</a:t>
                </a:r>
              </a:p>
            </p:txBody>
          </p:sp>
          <p:sp>
            <p:nvSpPr>
              <p:cNvPr id="25604" name="Oval 4"/>
              <p:cNvSpPr>
                <a:spLocks noChangeArrowheads="1"/>
              </p:cNvSpPr>
              <p:nvPr/>
            </p:nvSpPr>
            <p:spPr bwMode="auto">
              <a:xfrm>
                <a:off x="5943600" y="3965724"/>
                <a:ext cx="1752600" cy="685800"/>
              </a:xfrm>
              <a:prstGeom prst="ellipse">
                <a:avLst/>
              </a:prstGeom>
              <a:solidFill>
                <a:srgbClr val="52A6E9"/>
              </a:solidFill>
              <a:ln w="9525">
                <a:solidFill>
                  <a:schemeClr val="tx1"/>
                </a:solidFill>
                <a:round/>
                <a:headEnd/>
                <a:tailEnd/>
              </a:ln>
            </p:spPr>
            <p:txBody>
              <a:bodyPr wrap="none" anchor="ctr"/>
              <a:lstStyle/>
              <a:p>
                <a:pPr algn="ctr"/>
                <a:r>
                  <a:rPr lang="en-US" sz="1800" b="1" dirty="0">
                    <a:solidFill>
                      <a:schemeClr val="bg1"/>
                    </a:solidFill>
                  </a:rPr>
                  <a:t>My Customer</a:t>
                </a:r>
              </a:p>
            </p:txBody>
          </p:sp>
          <p:pic>
            <p:nvPicPr>
              <p:cNvPr id="4" name="Picture 3"/>
              <p:cNvPicPr>
                <a:picLocks noChangeAspect="1"/>
              </p:cNvPicPr>
              <p:nvPr/>
            </p:nvPicPr>
            <p:blipFill rotWithShape="1">
              <a:blip r:embed="rId5" cstate="print">
                <a:extLst>
                  <a:ext uri="{28A0092B-C50C-407E-A947-70E740481C1C}">
                    <a14:useLocalDpi xmlns:a14="http://schemas.microsoft.com/office/drawing/2010/main" val="0"/>
                  </a:ext>
                </a:extLst>
              </a:blip>
              <a:srcRect l="16182" t="5584" r="20500" b="10667"/>
              <a:stretch/>
            </p:blipFill>
            <p:spPr>
              <a:xfrm>
                <a:off x="2141457" y="3013616"/>
                <a:ext cx="595745" cy="590980"/>
              </a:xfrm>
              <a:prstGeom prst="rect">
                <a:avLst/>
              </a:prstGeom>
            </p:spPr>
          </p:pic>
          <p:pic>
            <p:nvPicPr>
              <p:cNvPr id="9" name="Picture 8"/>
              <p:cNvPicPr>
                <a:picLocks noChangeAspect="1"/>
              </p:cNvPicPr>
              <p:nvPr/>
            </p:nvPicPr>
            <p:blipFill rotWithShape="1">
              <a:blip r:embed="rId6" cstate="print">
                <a:extLst>
                  <a:ext uri="{28A0092B-C50C-407E-A947-70E740481C1C}">
                    <a14:useLocalDpi xmlns:a14="http://schemas.microsoft.com/office/drawing/2010/main" val="0"/>
                  </a:ext>
                </a:extLst>
              </a:blip>
              <a:srcRect l="23134" r="18470"/>
              <a:stretch/>
            </p:blipFill>
            <p:spPr>
              <a:xfrm>
                <a:off x="3372416" y="2219508"/>
                <a:ext cx="533971" cy="914400"/>
              </a:xfrm>
              <a:prstGeom prst="rect">
                <a:avLst/>
              </a:prstGeom>
            </p:spPr>
          </p:pic>
          <p:cxnSp>
            <p:nvCxnSpPr>
              <p:cNvPr id="24" name="AutoShape 5"/>
              <p:cNvCxnSpPr>
                <a:cxnSpLocks noChangeShapeType="1"/>
              </p:cNvCxnSpPr>
              <p:nvPr/>
            </p:nvCxnSpPr>
            <p:spPr bwMode="auto">
              <a:xfrm rot="7200000" flipV="1">
                <a:off x="2771299" y="1263983"/>
                <a:ext cx="238" cy="1626492"/>
              </a:xfrm>
              <a:prstGeom prst="curvedConnector3">
                <a:avLst>
                  <a:gd name="adj1" fmla="val -87500000"/>
                </a:avLst>
              </a:prstGeom>
              <a:noFill/>
              <a:ln w="57150">
                <a:solidFill>
                  <a:schemeClr val="tx1"/>
                </a:solidFill>
                <a:round/>
                <a:headEnd type="none" w="med" len="med"/>
                <a:tailEnd type="triangle" w="med" len="med"/>
              </a:ln>
            </p:spPr>
          </p:cxnSp>
          <p:sp>
            <p:nvSpPr>
              <p:cNvPr id="26" name="Oval 4"/>
              <p:cNvSpPr>
                <a:spLocks noChangeArrowheads="1"/>
              </p:cNvSpPr>
              <p:nvPr/>
            </p:nvSpPr>
            <p:spPr bwMode="auto">
              <a:xfrm>
                <a:off x="478196" y="1254122"/>
                <a:ext cx="1752600" cy="685800"/>
              </a:xfrm>
              <a:prstGeom prst="ellipse">
                <a:avLst/>
              </a:prstGeom>
              <a:solidFill>
                <a:srgbClr val="52A6E9"/>
              </a:solidFill>
              <a:ln w="9525">
                <a:solidFill>
                  <a:schemeClr val="tx1"/>
                </a:solidFill>
                <a:round/>
                <a:headEnd/>
                <a:tailEnd/>
              </a:ln>
            </p:spPr>
            <p:txBody>
              <a:bodyPr wrap="none" anchor="ctr"/>
              <a:lstStyle/>
              <a:p>
                <a:pPr algn="ctr"/>
                <a:r>
                  <a:rPr lang="en-US" sz="1800" b="1" dirty="0">
                    <a:solidFill>
                      <a:schemeClr val="bg1"/>
                    </a:solidFill>
                  </a:rPr>
                  <a:t>Collaborators</a:t>
                </a:r>
              </a:p>
            </p:txBody>
          </p:sp>
          <p:cxnSp>
            <p:nvCxnSpPr>
              <p:cNvPr id="28" name="AutoShape 5"/>
              <p:cNvCxnSpPr>
                <a:cxnSpLocks noChangeShapeType="1"/>
              </p:cNvCxnSpPr>
              <p:nvPr/>
            </p:nvCxnSpPr>
            <p:spPr bwMode="auto">
              <a:xfrm rot="7200000" flipV="1">
                <a:off x="2655717" y="1387146"/>
                <a:ext cx="238" cy="1604734"/>
              </a:xfrm>
              <a:prstGeom prst="curvedConnector3">
                <a:avLst>
                  <a:gd name="adj1" fmla="val -87500000"/>
                </a:avLst>
              </a:prstGeom>
              <a:noFill/>
              <a:ln w="57150">
                <a:solidFill>
                  <a:srgbClr val="009900"/>
                </a:solidFill>
                <a:round/>
                <a:headEnd type="triangle" w="med" len="med"/>
                <a:tailEnd type="none" w="med" len="med"/>
              </a:ln>
            </p:spPr>
          </p:cxnSp>
          <p:pic>
            <p:nvPicPr>
              <p:cNvPr id="37" name="Picture 36"/>
              <p:cNvPicPr>
                <a:picLocks noChangeAspect="1"/>
              </p:cNvPicPr>
              <p:nvPr/>
            </p:nvPicPr>
            <p:blipFill rotWithShape="1">
              <a:blip r:embed="rId7" cstate="print">
                <a:extLst>
                  <a:ext uri="{28A0092B-C50C-407E-A947-70E740481C1C}">
                    <a14:useLocalDpi xmlns:a14="http://schemas.microsoft.com/office/drawing/2010/main" val="0"/>
                  </a:ext>
                </a:extLst>
              </a:blip>
              <a:srcRect l="23305" t="36473" r="49709" b="35925"/>
              <a:stretch/>
            </p:blipFill>
            <p:spPr>
              <a:xfrm>
                <a:off x="5833920" y="5115938"/>
                <a:ext cx="752316" cy="769460"/>
              </a:xfrm>
              <a:prstGeom prst="rect">
                <a:avLst/>
              </a:prstGeom>
            </p:spPr>
          </p:pic>
          <p:pic>
            <p:nvPicPr>
              <p:cNvPr id="6" name="Picture 5"/>
              <p:cNvPicPr>
                <a:picLocks noChangeAspect="1"/>
              </p:cNvPicPr>
              <p:nvPr/>
            </p:nvPicPr>
            <p:blipFill rotWithShape="1">
              <a:blip r:embed="rId8" cstate="print">
                <a:extLst>
                  <a:ext uri="{28A0092B-C50C-407E-A947-70E740481C1C}">
                    <a14:useLocalDpi xmlns:a14="http://schemas.microsoft.com/office/drawing/2010/main" val="0"/>
                  </a:ext>
                </a:extLst>
              </a:blip>
              <a:srcRect b="14319"/>
              <a:stretch/>
            </p:blipFill>
            <p:spPr>
              <a:xfrm>
                <a:off x="4016829" y="5510845"/>
                <a:ext cx="914400" cy="783471"/>
              </a:xfrm>
              <a:prstGeom prst="rect">
                <a:avLst/>
              </a:prstGeom>
            </p:spPr>
          </p:pic>
          <p:pic>
            <p:nvPicPr>
              <p:cNvPr id="39" name="Picture 3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2330802" y="1635122"/>
                <a:ext cx="812800" cy="609600"/>
              </a:xfrm>
              <a:prstGeom prst="rect">
                <a:avLst/>
              </a:prstGeom>
            </p:spPr>
          </p:pic>
          <p:pic>
            <p:nvPicPr>
              <p:cNvPr id="10" name="Picture 9"/>
              <p:cNvPicPr>
                <a:picLocks noChangeAspect="1"/>
              </p:cNvPicPr>
              <p:nvPr/>
            </p:nvPicPr>
            <p:blipFill rotWithShape="1">
              <a:blip r:embed="rId10" cstate="print">
                <a:extLst>
                  <a:ext uri="{28A0092B-C50C-407E-A947-70E740481C1C}">
                    <a14:useLocalDpi xmlns:a14="http://schemas.microsoft.com/office/drawing/2010/main" val="0"/>
                  </a:ext>
                </a:extLst>
              </a:blip>
              <a:srcRect l="11858" t="9250" r="9326" b="16359"/>
              <a:stretch/>
            </p:blipFill>
            <p:spPr>
              <a:xfrm>
                <a:off x="4846538" y="2282937"/>
                <a:ext cx="834378" cy="787542"/>
              </a:xfrm>
              <a:prstGeom prst="rect">
                <a:avLst/>
              </a:prstGeom>
            </p:spPr>
          </p:pic>
          <p:pic>
            <p:nvPicPr>
              <p:cNvPr id="35" name="Picture 3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5804176" y="2817380"/>
                <a:ext cx="977624" cy="733218"/>
              </a:xfrm>
              <a:prstGeom prst="rect">
                <a:avLst/>
              </a:prstGeom>
            </p:spPr>
          </p:pic>
          <p:pic>
            <p:nvPicPr>
              <p:cNvPr id="36" name="Picture 35"/>
              <p:cNvPicPr>
                <a:picLocks noChangeAspect="1"/>
              </p:cNvPicPr>
              <p:nvPr/>
            </p:nvPicPr>
            <p:blipFill rotWithShape="1">
              <a:blip r:embed="rId11" cstate="print">
                <a:extLst>
                  <a:ext uri="{28A0092B-C50C-407E-A947-70E740481C1C}">
                    <a14:useLocalDpi xmlns:a14="http://schemas.microsoft.com/office/drawing/2010/main" val="0"/>
                  </a:ext>
                </a:extLst>
              </a:blip>
              <a:srcRect t="15572" r="17466" b="15842"/>
              <a:stretch/>
            </p:blipFill>
            <p:spPr>
              <a:xfrm>
                <a:off x="2121186" y="4876800"/>
                <a:ext cx="1003014" cy="833509"/>
              </a:xfrm>
              <a:prstGeom prst="rect">
                <a:avLst/>
              </a:prstGeom>
            </p:spPr>
          </p:pic>
        </p:grpSp>
      </p:grpSp>
      <p:sp>
        <p:nvSpPr>
          <p:cNvPr id="3" name="Title 2"/>
          <p:cNvSpPr>
            <a:spLocks noGrp="1"/>
          </p:cNvSpPr>
          <p:nvPr>
            <p:ph type="title"/>
          </p:nvPr>
        </p:nvSpPr>
        <p:spPr>
          <a:xfrm>
            <a:off x="980280" y="152399"/>
            <a:ext cx="8163719" cy="657225"/>
          </a:xfrm>
        </p:spPr>
        <p:txBody>
          <a:bodyPr/>
          <a:lstStyle/>
          <a:p>
            <a:r>
              <a:rPr lang="en-US" dirty="0"/>
              <a:t>Assessment:  </a:t>
            </a:r>
            <a:r>
              <a:rPr lang="en-US" sz="2000" dirty="0"/>
              <a:t>Quantitative Business Model and assessment</a:t>
            </a:r>
            <a:endParaRPr lang="en-US" sz="1800" dirty="0"/>
          </a:p>
        </p:txBody>
      </p:sp>
      <p:sp>
        <p:nvSpPr>
          <p:cNvPr id="32" name="Text Box 8"/>
          <p:cNvSpPr txBox="1">
            <a:spLocks noChangeArrowheads="1"/>
          </p:cNvSpPr>
          <p:nvPr/>
        </p:nvSpPr>
        <p:spPr bwMode="auto">
          <a:xfrm>
            <a:off x="3475770" y="3846959"/>
            <a:ext cx="2000749" cy="646331"/>
          </a:xfrm>
          <a:prstGeom prst="rect">
            <a:avLst/>
          </a:prstGeom>
          <a:noFill/>
          <a:ln w="38100">
            <a:solidFill>
              <a:srgbClr val="FF0000"/>
            </a:solidFill>
            <a:miter lim="800000"/>
            <a:headEnd/>
            <a:tailEnd/>
          </a:ln>
        </p:spPr>
        <p:txBody>
          <a:bodyPr wrap="square">
            <a:spAutoFit/>
          </a:bodyPr>
          <a:lstStyle/>
          <a:p>
            <a:pPr algn="ctr"/>
            <a:r>
              <a:rPr lang="en-US" sz="1800" dirty="0"/>
              <a:t>Detailed</a:t>
            </a:r>
          </a:p>
          <a:p>
            <a:pPr algn="ctr"/>
            <a:r>
              <a:rPr lang="en-US" sz="1800" dirty="0"/>
              <a:t>and Quantitative</a:t>
            </a:r>
          </a:p>
        </p:txBody>
      </p:sp>
      <p:pic>
        <p:nvPicPr>
          <p:cNvPr id="33" name="Picture 32"/>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153400" y="2023016"/>
            <a:ext cx="990600" cy="990600"/>
          </a:xfrm>
          <a:prstGeom prst="rect">
            <a:avLst/>
          </a:prstGeom>
        </p:spPr>
      </p:pic>
      <p:sp>
        <p:nvSpPr>
          <p:cNvPr id="34" name="TextBox 33"/>
          <p:cNvSpPr txBox="1"/>
          <p:nvPr/>
        </p:nvSpPr>
        <p:spPr>
          <a:xfrm>
            <a:off x="7455116" y="2968252"/>
            <a:ext cx="1422184" cy="307777"/>
          </a:xfrm>
          <a:prstGeom prst="rect">
            <a:avLst/>
          </a:prstGeom>
          <a:noFill/>
        </p:spPr>
        <p:txBody>
          <a:bodyPr wrap="none" rtlCol="0">
            <a:spAutoFit/>
          </a:bodyPr>
          <a:lstStyle/>
          <a:p>
            <a:r>
              <a:rPr lang="en-US" dirty="0"/>
              <a:t>(</a:t>
            </a:r>
            <a:r>
              <a:rPr lang="en-US" dirty="0" err="1"/>
              <a:t>ie</a:t>
            </a:r>
            <a:r>
              <a:rPr lang="en-US" dirty="0"/>
              <a:t>. Need/Desire)</a:t>
            </a:r>
          </a:p>
        </p:txBody>
      </p:sp>
      <p:sp>
        <p:nvSpPr>
          <p:cNvPr id="8" name="Rectangle: Rounded Corners 7"/>
          <p:cNvSpPr/>
          <p:nvPr/>
        </p:nvSpPr>
        <p:spPr bwMode="auto">
          <a:xfrm rot="1268570">
            <a:off x="1828141" y="5046025"/>
            <a:ext cx="3733801" cy="1270955"/>
          </a:xfrm>
          <a:prstGeom prst="roundRect">
            <a:avLst/>
          </a:prstGeom>
          <a:solidFill>
            <a:srgbClr val="FFFF00">
              <a:alpha val="23922"/>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Times New Roman" pitchFamily="18" charset="0"/>
            </a:endParaRPr>
          </a:p>
        </p:txBody>
      </p:sp>
      <p:pic>
        <p:nvPicPr>
          <p:cNvPr id="11" name="Audio 1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8747125" y="6461125"/>
            <a:ext cx="244475" cy="244475"/>
          </a:xfrm>
          <a:prstGeom prst="rect">
            <a:avLst/>
          </a:prstGeom>
        </p:spPr>
      </p:pic>
    </p:spTree>
    <p:extLst>
      <p:ext uri="{BB962C8B-B14F-4D97-AF65-F5344CB8AC3E}">
        <p14:creationId xmlns:p14="http://schemas.microsoft.com/office/powerpoint/2010/main" val="2023935601"/>
      </p:ext>
    </p:extLst>
  </p:cSld>
  <p:clrMapOvr>
    <a:masterClrMapping/>
  </p:clrMapOvr>
  <mc:AlternateContent xmlns:mc="http://schemas.openxmlformats.org/markup-compatibility/2006" xmlns:p14="http://schemas.microsoft.com/office/powerpoint/2010/main">
    <mc:Choice Requires="p14">
      <p:transition spd="slow" p14:dur="2000" advTm="54889"/>
    </mc:Choice>
    <mc:Fallback xmlns="">
      <p:transition spd="slow" advTm="548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Investability</a:t>
            </a:r>
            <a:r>
              <a:rPr lang="en-US" dirty="0"/>
              <a:t> Analysis </a:t>
            </a:r>
          </a:p>
        </p:txBody>
      </p:sp>
      <p:sp>
        <p:nvSpPr>
          <p:cNvPr id="4" name="Slide Number Placeholder 3"/>
          <p:cNvSpPr>
            <a:spLocks noGrp="1"/>
          </p:cNvSpPr>
          <p:nvPr>
            <p:ph type="sldNum" sz="quarter" idx="10"/>
          </p:nvPr>
        </p:nvSpPr>
        <p:spPr/>
        <p:txBody>
          <a:bodyPr/>
          <a:lstStyle/>
          <a:p>
            <a:pPr>
              <a:defRPr/>
            </a:pPr>
            <a:fld id="{9E1D4DFB-05A4-4E49-8C5F-DBB9BC109519}" type="slidenum">
              <a:rPr lang="en-US" smtClean="0"/>
              <a:pPr>
                <a:defRPr/>
              </a:pPr>
              <a:t>35</a:t>
            </a:fld>
            <a:endParaRPr lang="en-US" dirty="0"/>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8600" y="1665160"/>
            <a:ext cx="8773331" cy="3956304"/>
          </a:xfrm>
          <a:prstGeom prst="rect">
            <a:avLst/>
          </a:prstGeom>
        </p:spPr>
      </p:pic>
      <p:sp>
        <p:nvSpPr>
          <p:cNvPr id="8" name="TextBox 7"/>
          <p:cNvSpPr txBox="1"/>
          <p:nvPr/>
        </p:nvSpPr>
        <p:spPr>
          <a:xfrm>
            <a:off x="980280" y="1623913"/>
            <a:ext cx="2249590" cy="738664"/>
          </a:xfrm>
          <a:prstGeom prst="rect">
            <a:avLst/>
          </a:prstGeom>
          <a:noFill/>
          <a:ln w="38100">
            <a:noFill/>
          </a:ln>
        </p:spPr>
        <p:txBody>
          <a:bodyPr wrap="none" rtlCol="0">
            <a:spAutoFit/>
          </a:bodyPr>
          <a:lstStyle/>
          <a:p>
            <a:r>
              <a:rPr lang="en-US" dirty="0"/>
              <a:t>Take this path for businesses</a:t>
            </a:r>
          </a:p>
          <a:p>
            <a:r>
              <a:rPr lang="en-US" dirty="0"/>
              <a:t>Starting with a loan or </a:t>
            </a:r>
          </a:p>
          <a:p>
            <a:r>
              <a:rPr lang="en-US" dirty="0"/>
              <a:t>bootstrapping</a:t>
            </a:r>
          </a:p>
        </p:txBody>
      </p:sp>
      <p:sp>
        <p:nvSpPr>
          <p:cNvPr id="3" name="Rectangle: Rounded Corners 2"/>
          <p:cNvSpPr/>
          <p:nvPr/>
        </p:nvSpPr>
        <p:spPr bwMode="auto">
          <a:xfrm>
            <a:off x="304800" y="1447800"/>
            <a:ext cx="3276600" cy="3429000"/>
          </a:xfrm>
          <a:prstGeom prst="roundRect">
            <a:avLst/>
          </a:prstGeom>
          <a:solidFill>
            <a:srgbClr val="FFCF01">
              <a:alpha val="23922"/>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Times New Roman" pitchFamily="18" charset="0"/>
            </a:endParaRPr>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747125" y="6461125"/>
            <a:ext cx="244475" cy="244475"/>
          </a:xfrm>
          <a:prstGeom prst="rect">
            <a:avLst/>
          </a:prstGeom>
        </p:spPr>
      </p:pic>
    </p:spTree>
    <p:extLst>
      <p:ext uri="{BB962C8B-B14F-4D97-AF65-F5344CB8AC3E}">
        <p14:creationId xmlns:p14="http://schemas.microsoft.com/office/powerpoint/2010/main" val="2129781452"/>
      </p:ext>
    </p:extLst>
  </p:cSld>
  <p:clrMapOvr>
    <a:masterClrMapping/>
  </p:clrMapOvr>
  <mc:AlternateContent xmlns:mc="http://schemas.openxmlformats.org/markup-compatibility/2006" xmlns:p14="http://schemas.microsoft.com/office/powerpoint/2010/main">
    <mc:Choice Requires="p14">
      <p:transition spd="slow" p14:dur="2000" advTm="19483"/>
    </mc:Choice>
    <mc:Fallback xmlns="">
      <p:transition spd="slow" advTm="194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End of course material</a:t>
            </a:r>
          </a:p>
        </p:txBody>
      </p:sp>
      <p:sp>
        <p:nvSpPr>
          <p:cNvPr id="3" name="Content Placeholder 2"/>
          <p:cNvSpPr>
            <a:spLocks noGrp="1"/>
          </p:cNvSpPr>
          <p:nvPr>
            <p:ph idx="1"/>
          </p:nvPr>
        </p:nvSpPr>
        <p:spPr/>
        <p:txBody>
          <a:bodyPr/>
          <a:lstStyle/>
          <a:p>
            <a:r>
              <a:rPr lang="en-US" dirty="0"/>
              <a:t>Thanks for your attention!</a:t>
            </a:r>
          </a:p>
        </p:txBody>
      </p:sp>
      <p:sp>
        <p:nvSpPr>
          <p:cNvPr id="4" name="Slide Number Placeholder 3"/>
          <p:cNvSpPr>
            <a:spLocks noGrp="1"/>
          </p:cNvSpPr>
          <p:nvPr>
            <p:ph type="sldNum" sz="quarter" idx="10"/>
          </p:nvPr>
        </p:nvSpPr>
        <p:spPr/>
        <p:txBody>
          <a:bodyPr/>
          <a:lstStyle/>
          <a:p>
            <a:pPr>
              <a:defRPr/>
            </a:pPr>
            <a:fld id="{9E1D4DFB-05A4-4E49-8C5F-DBB9BC109519}" type="slidenum">
              <a:rPr lang="en-US" smtClean="0"/>
              <a:pPr>
                <a:defRPr/>
              </a:pPr>
              <a:t>36</a:t>
            </a:fld>
            <a:endParaRPr lang="en-US" dirty="0"/>
          </a:p>
        </p:txBody>
      </p:sp>
      <p:pic>
        <p:nvPicPr>
          <p:cNvPr id="5" name="Audio 4">
            <a:hlinkClick r:id="" action="ppaction://media"/>
            <a:extLst>
              <a:ext uri="{FF2B5EF4-FFF2-40B4-BE49-F238E27FC236}">
                <a16:creationId xmlns:a16="http://schemas.microsoft.com/office/drawing/2014/main" id="{9CBF04BF-2D5A-4CB1-9BC7-3DD81098009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747125" y="6461125"/>
            <a:ext cx="244475" cy="244475"/>
          </a:xfrm>
          <a:prstGeom prst="rect">
            <a:avLst/>
          </a:prstGeom>
        </p:spPr>
      </p:pic>
    </p:spTree>
    <p:extLst>
      <p:ext uri="{BB962C8B-B14F-4D97-AF65-F5344CB8AC3E}">
        <p14:creationId xmlns:p14="http://schemas.microsoft.com/office/powerpoint/2010/main" val="1922904890"/>
      </p:ext>
    </p:extLst>
  </p:cSld>
  <p:clrMapOvr>
    <a:masterClrMapping/>
  </p:clrMapOvr>
  <mc:AlternateContent xmlns:mc="http://schemas.openxmlformats.org/markup-compatibility/2006">
    <mc:Choice xmlns:p14="http://schemas.microsoft.com/office/powerpoint/2010/main" Requires="p14">
      <p:transition spd="slow" p14:dur="2000" advTm="45941"/>
    </mc:Choice>
    <mc:Fallback>
      <p:transition spd="slow" advTm="459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Income Statement (annual)</a:t>
            </a:r>
          </a:p>
        </p:txBody>
      </p:sp>
      <p:sp>
        <p:nvSpPr>
          <p:cNvPr id="3" name="Content Placeholder 2"/>
          <p:cNvSpPr>
            <a:spLocks noGrp="1"/>
          </p:cNvSpPr>
          <p:nvPr>
            <p:ph idx="1"/>
          </p:nvPr>
        </p:nvSpPr>
        <p:spPr/>
        <p:txBody>
          <a:bodyPr/>
          <a:lstStyle/>
          <a:p>
            <a:pPr marL="0" indent="0">
              <a:buNone/>
            </a:pPr>
            <a:r>
              <a:rPr lang="en-US" dirty="0"/>
              <a:t>Revenue ($)</a:t>
            </a:r>
          </a:p>
          <a:p>
            <a:pPr marL="0" indent="0">
              <a:buNone/>
            </a:pPr>
            <a:r>
              <a:rPr lang="en-US" dirty="0"/>
              <a:t>-- Cost of Labor</a:t>
            </a:r>
          </a:p>
          <a:p>
            <a:pPr marL="0" indent="0">
              <a:buNone/>
            </a:pPr>
            <a:r>
              <a:rPr lang="en-US" dirty="0"/>
              <a:t>-- Cost of Materials</a:t>
            </a:r>
          </a:p>
          <a:p>
            <a:pPr marL="0" indent="0">
              <a:buNone/>
            </a:pPr>
            <a:r>
              <a:rPr lang="en-US" dirty="0"/>
              <a:t>-- Depreciation of </a:t>
            </a:r>
            <a:r>
              <a:rPr lang="en-US" dirty="0" err="1"/>
              <a:t>mfg</a:t>
            </a:r>
            <a:r>
              <a:rPr lang="en-US" dirty="0"/>
              <a:t> equip.</a:t>
            </a:r>
          </a:p>
          <a:p>
            <a:pPr marL="0" indent="0">
              <a:buNone/>
            </a:pPr>
            <a:r>
              <a:rPr lang="en-US" dirty="0"/>
              <a:t>===================</a:t>
            </a:r>
          </a:p>
          <a:p>
            <a:pPr marL="0" indent="0">
              <a:buNone/>
            </a:pPr>
            <a:r>
              <a:rPr lang="en-US" dirty="0"/>
              <a:t>Gross Profit ($)</a:t>
            </a:r>
          </a:p>
          <a:p>
            <a:pPr marL="0" indent="0">
              <a:buNone/>
            </a:pPr>
            <a:r>
              <a:rPr lang="en-US" dirty="0"/>
              <a:t>-- Cost of Sales, General &amp; Admin </a:t>
            </a:r>
            <a:r>
              <a:rPr lang="en-US" dirty="0">
                <a:solidFill>
                  <a:srgbClr val="0C1C8C"/>
                </a:solidFill>
              </a:rPr>
              <a:t>(SG&amp;A)</a:t>
            </a:r>
          </a:p>
          <a:p>
            <a:pPr marL="0" indent="0">
              <a:buNone/>
            </a:pPr>
            <a:r>
              <a:rPr lang="en-US" dirty="0">
                <a:solidFill>
                  <a:schemeClr val="bg1">
                    <a:lumMod val="50000"/>
                  </a:schemeClr>
                </a:solidFill>
              </a:rPr>
              <a:t>-- Research and Development (R&amp;D, if on-going)</a:t>
            </a:r>
          </a:p>
          <a:p>
            <a:pPr marL="0" indent="0">
              <a:buNone/>
            </a:pPr>
            <a:r>
              <a:rPr lang="en-US" dirty="0"/>
              <a:t>===================</a:t>
            </a:r>
          </a:p>
          <a:p>
            <a:pPr marL="0" indent="0">
              <a:buNone/>
            </a:pPr>
            <a:r>
              <a:rPr lang="en-US" dirty="0"/>
              <a:t>Operating Income ($)</a:t>
            </a:r>
          </a:p>
        </p:txBody>
      </p:sp>
      <p:sp>
        <p:nvSpPr>
          <p:cNvPr id="4" name="Slide Number Placeholder 3"/>
          <p:cNvSpPr>
            <a:spLocks noGrp="1"/>
          </p:cNvSpPr>
          <p:nvPr>
            <p:ph type="sldNum" sz="quarter" idx="10"/>
          </p:nvPr>
        </p:nvSpPr>
        <p:spPr/>
        <p:txBody>
          <a:bodyPr/>
          <a:lstStyle/>
          <a:p>
            <a:pPr>
              <a:defRPr/>
            </a:pPr>
            <a:fld id="{9E1D4DFB-05A4-4E49-8C5F-DBB9BC109519}" type="slidenum">
              <a:rPr lang="en-US" smtClean="0"/>
              <a:pPr>
                <a:defRPr/>
              </a:pPr>
              <a:t>4</a:t>
            </a:fld>
            <a:endParaRPr lang="en-US" dirty="0"/>
          </a:p>
        </p:txBody>
      </p:sp>
      <p:sp>
        <p:nvSpPr>
          <p:cNvPr id="5" name="Right Brace 4"/>
          <p:cNvSpPr/>
          <p:nvPr/>
        </p:nvSpPr>
        <p:spPr bwMode="auto">
          <a:xfrm>
            <a:off x="5257800" y="1524000"/>
            <a:ext cx="152400" cy="1752600"/>
          </a:xfrm>
          <a:prstGeom prst="rightBrace">
            <a:avLst>
              <a:gd name="adj1" fmla="val 0"/>
              <a:gd name="adj2" fmla="val 50000"/>
            </a:avLst>
          </a:prstGeom>
          <a:noFill/>
          <a:ln w="28575" cap="flat" cmpd="sng" algn="ctr">
            <a:solidFill>
              <a:srgbClr val="0C1C8C"/>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Times New Roman" pitchFamily="18" charset="0"/>
            </a:endParaRPr>
          </a:p>
        </p:txBody>
      </p:sp>
      <p:sp>
        <p:nvSpPr>
          <p:cNvPr id="6" name="TextBox 5"/>
          <p:cNvSpPr txBox="1"/>
          <p:nvPr/>
        </p:nvSpPr>
        <p:spPr>
          <a:xfrm>
            <a:off x="5562600" y="2133600"/>
            <a:ext cx="3230372" cy="400110"/>
          </a:xfrm>
          <a:prstGeom prst="rect">
            <a:avLst/>
          </a:prstGeom>
          <a:noFill/>
        </p:spPr>
        <p:txBody>
          <a:bodyPr wrap="none" rtlCol="0">
            <a:spAutoFit/>
          </a:bodyPr>
          <a:lstStyle/>
          <a:p>
            <a:r>
              <a:rPr lang="en-US" sz="2000" b="1" dirty="0">
                <a:solidFill>
                  <a:srgbClr val="0C1C8C"/>
                </a:solidFill>
              </a:rPr>
              <a:t>Cost of Goods Sold (COGS)</a:t>
            </a:r>
          </a:p>
        </p:txBody>
      </p:sp>
      <p:pic>
        <p:nvPicPr>
          <p:cNvPr id="10" name="Audio 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747125" y="6461125"/>
            <a:ext cx="244475" cy="244475"/>
          </a:xfrm>
          <a:prstGeom prst="rect">
            <a:avLst/>
          </a:prstGeom>
        </p:spPr>
      </p:pic>
    </p:spTree>
    <p:extLst>
      <p:ext uri="{BB962C8B-B14F-4D97-AF65-F5344CB8AC3E}">
        <p14:creationId xmlns:p14="http://schemas.microsoft.com/office/powerpoint/2010/main" val="2067709299"/>
      </p:ext>
    </p:extLst>
  </p:cSld>
  <p:clrMapOvr>
    <a:masterClrMapping/>
  </p:clrMapOvr>
  <mc:AlternateContent xmlns:mc="http://schemas.openxmlformats.org/markup-compatibility/2006" xmlns:p14="http://schemas.microsoft.com/office/powerpoint/2010/main">
    <mc:Choice Requires="p14">
      <p:transition spd="slow" p14:dur="2000" advTm="141494"/>
    </mc:Choice>
    <mc:Fallback xmlns="">
      <p:transition spd="slow" advTm="1414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Common-sized Income Statement </a:t>
            </a:r>
          </a:p>
        </p:txBody>
      </p:sp>
      <p:sp>
        <p:nvSpPr>
          <p:cNvPr id="3" name="Content Placeholder 2"/>
          <p:cNvSpPr>
            <a:spLocks noGrp="1"/>
          </p:cNvSpPr>
          <p:nvPr>
            <p:ph idx="1"/>
          </p:nvPr>
        </p:nvSpPr>
        <p:spPr/>
        <p:txBody>
          <a:bodyPr/>
          <a:lstStyle/>
          <a:p>
            <a:pPr marL="0" indent="0">
              <a:buNone/>
            </a:pPr>
            <a:r>
              <a:rPr lang="en-US" dirty="0"/>
              <a:t>Revenue (100%)</a:t>
            </a:r>
          </a:p>
          <a:p>
            <a:pPr marL="0" indent="0">
              <a:buNone/>
            </a:pPr>
            <a:r>
              <a:rPr lang="en-US" dirty="0"/>
              <a:t>-- COGS Margin (% of Revenue)</a:t>
            </a:r>
          </a:p>
          <a:p>
            <a:pPr marL="0" indent="0">
              <a:buNone/>
            </a:pPr>
            <a:r>
              <a:rPr lang="en-US" dirty="0"/>
              <a:t>===================</a:t>
            </a:r>
          </a:p>
          <a:p>
            <a:pPr marL="0" indent="0">
              <a:buNone/>
            </a:pPr>
            <a:r>
              <a:rPr lang="en-US" dirty="0"/>
              <a:t>Gross Margin (% of revenue)</a:t>
            </a:r>
          </a:p>
          <a:p>
            <a:pPr marL="0" indent="0">
              <a:buNone/>
            </a:pPr>
            <a:r>
              <a:rPr lang="en-US" dirty="0"/>
              <a:t>-- SG&amp;A Margin (% of Revenue) </a:t>
            </a:r>
            <a:endParaRPr lang="en-US" dirty="0">
              <a:solidFill>
                <a:srgbClr val="0C1C8C"/>
              </a:solidFill>
            </a:endParaRPr>
          </a:p>
          <a:p>
            <a:pPr marL="0" indent="0">
              <a:buNone/>
            </a:pPr>
            <a:r>
              <a:rPr lang="en-US" dirty="0"/>
              <a:t>===================</a:t>
            </a:r>
          </a:p>
          <a:p>
            <a:pPr marL="0" indent="0">
              <a:buNone/>
            </a:pPr>
            <a:r>
              <a:rPr lang="en-US" dirty="0"/>
              <a:t>Operating Income Margin (% of Revenue)</a:t>
            </a:r>
          </a:p>
          <a:p>
            <a:pPr marL="0" indent="0">
              <a:buNone/>
            </a:pPr>
            <a:endParaRPr lang="en-US" dirty="0"/>
          </a:p>
        </p:txBody>
      </p:sp>
      <p:sp>
        <p:nvSpPr>
          <p:cNvPr id="4" name="Slide Number Placeholder 3"/>
          <p:cNvSpPr>
            <a:spLocks noGrp="1"/>
          </p:cNvSpPr>
          <p:nvPr>
            <p:ph type="sldNum" sz="quarter" idx="10"/>
          </p:nvPr>
        </p:nvSpPr>
        <p:spPr/>
        <p:txBody>
          <a:bodyPr/>
          <a:lstStyle/>
          <a:p>
            <a:pPr>
              <a:defRPr/>
            </a:pPr>
            <a:fld id="{9E1D4DFB-05A4-4E49-8C5F-DBB9BC109519}" type="slidenum">
              <a:rPr lang="en-US" smtClean="0"/>
              <a:pPr>
                <a:defRPr/>
              </a:pPr>
              <a:t>5</a:t>
            </a:fld>
            <a:endParaRPr lang="en-US"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747125" y="6461125"/>
            <a:ext cx="244475" cy="244475"/>
          </a:xfrm>
          <a:prstGeom prst="rect">
            <a:avLst/>
          </a:prstGeom>
        </p:spPr>
      </p:pic>
    </p:spTree>
    <p:extLst>
      <p:ext uri="{BB962C8B-B14F-4D97-AF65-F5344CB8AC3E}">
        <p14:creationId xmlns:p14="http://schemas.microsoft.com/office/powerpoint/2010/main" val="3997212003"/>
      </p:ext>
    </p:extLst>
  </p:cSld>
  <p:clrMapOvr>
    <a:masterClrMapping/>
  </p:clrMapOvr>
  <mc:AlternateContent xmlns:mc="http://schemas.openxmlformats.org/markup-compatibility/2006" xmlns:p14="http://schemas.microsoft.com/office/powerpoint/2010/main">
    <mc:Choice Requires="p14">
      <p:transition spd="slow" p14:dur="2000" advTm="85866"/>
    </mc:Choice>
    <mc:Fallback xmlns="">
      <p:transition spd="slow" advTm="858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09537"/>
            <a:ext cx="8316120" cy="700088"/>
          </a:xfrm>
        </p:spPr>
        <p:txBody>
          <a:bodyPr/>
          <a:lstStyle/>
          <a:p>
            <a:r>
              <a:rPr lang="en-US" dirty="0"/>
              <a:t>Estimate your Income Statement (app co)</a:t>
            </a:r>
          </a:p>
        </p:txBody>
      </p:sp>
      <p:sp>
        <p:nvSpPr>
          <p:cNvPr id="3" name="Content Placeholder 2"/>
          <p:cNvSpPr>
            <a:spLocks noGrp="1"/>
          </p:cNvSpPr>
          <p:nvPr>
            <p:ph idx="1"/>
          </p:nvPr>
        </p:nvSpPr>
        <p:spPr>
          <a:xfrm>
            <a:off x="838200" y="1143000"/>
            <a:ext cx="8229600" cy="4876800"/>
          </a:xfrm>
        </p:spPr>
        <p:txBody>
          <a:bodyPr/>
          <a:lstStyle/>
          <a:p>
            <a:pPr marL="0" indent="0">
              <a:buNone/>
            </a:pPr>
            <a:r>
              <a:rPr lang="en-US" dirty="0"/>
              <a:t>Revenue ($1000 per app)</a:t>
            </a:r>
          </a:p>
          <a:p>
            <a:pPr marL="0" indent="0">
              <a:buNone/>
            </a:pPr>
            <a:r>
              <a:rPr lang="en-US" dirty="0"/>
              <a:t>-- Cost of Labor ($100 per app)</a:t>
            </a:r>
          </a:p>
          <a:p>
            <a:pPr marL="0" indent="0">
              <a:buNone/>
            </a:pPr>
            <a:r>
              <a:rPr lang="en-US" dirty="0"/>
              <a:t>-- Cost of Materials ($5)</a:t>
            </a:r>
          </a:p>
          <a:p>
            <a:pPr marL="0" indent="0">
              <a:buNone/>
            </a:pPr>
            <a:r>
              <a:rPr lang="en-US" dirty="0"/>
              <a:t>-- Depreciation of </a:t>
            </a:r>
            <a:r>
              <a:rPr lang="en-US" dirty="0" err="1"/>
              <a:t>mfg</a:t>
            </a:r>
            <a:r>
              <a:rPr lang="en-US" dirty="0"/>
              <a:t> equip. </a:t>
            </a:r>
          </a:p>
          <a:p>
            <a:pPr marL="0" indent="0">
              <a:buNone/>
            </a:pPr>
            <a:r>
              <a:rPr lang="en-US" sz="2400" dirty="0"/>
              <a:t>	($3000 computer/5 years/20 apps per year = $30 per app)</a:t>
            </a:r>
          </a:p>
          <a:p>
            <a:pPr marL="0" indent="0">
              <a:buNone/>
            </a:pPr>
            <a:r>
              <a:rPr lang="en-US" dirty="0"/>
              <a:t>===================</a:t>
            </a:r>
          </a:p>
          <a:p>
            <a:pPr marL="0" indent="0">
              <a:buNone/>
            </a:pPr>
            <a:r>
              <a:rPr lang="en-US" dirty="0"/>
              <a:t>Gross Profit ($865 per app)</a:t>
            </a:r>
          </a:p>
          <a:p>
            <a:pPr marL="0" indent="0">
              <a:buNone/>
            </a:pPr>
            <a:r>
              <a:rPr lang="en-US" dirty="0"/>
              <a:t>-- Cost of Sales, General &amp; Admin ($500/app)</a:t>
            </a:r>
            <a:endParaRPr lang="en-US" dirty="0">
              <a:solidFill>
                <a:srgbClr val="0C1C8C"/>
              </a:solidFill>
            </a:endParaRPr>
          </a:p>
          <a:p>
            <a:pPr marL="0" indent="0">
              <a:buNone/>
            </a:pPr>
            <a:r>
              <a:rPr lang="en-US" dirty="0"/>
              <a:t>===================</a:t>
            </a:r>
          </a:p>
          <a:p>
            <a:pPr marL="0" indent="0">
              <a:buNone/>
            </a:pPr>
            <a:r>
              <a:rPr lang="en-US" dirty="0"/>
              <a:t>Operating Income ($365 per app)</a:t>
            </a:r>
          </a:p>
        </p:txBody>
      </p:sp>
      <p:sp>
        <p:nvSpPr>
          <p:cNvPr id="4" name="Slide Number Placeholder 3"/>
          <p:cNvSpPr>
            <a:spLocks noGrp="1"/>
          </p:cNvSpPr>
          <p:nvPr>
            <p:ph type="sldNum" sz="quarter" idx="10"/>
          </p:nvPr>
        </p:nvSpPr>
        <p:spPr/>
        <p:txBody>
          <a:bodyPr/>
          <a:lstStyle/>
          <a:p>
            <a:pPr>
              <a:defRPr/>
            </a:pPr>
            <a:fld id="{9E1D4DFB-05A4-4E49-8C5F-DBB9BC109519}" type="slidenum">
              <a:rPr lang="en-US" smtClean="0"/>
              <a:pPr>
                <a:defRPr/>
              </a:pPr>
              <a:t>6</a:t>
            </a:fld>
            <a:endParaRPr lang="en-US" dirty="0"/>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747125" y="6461125"/>
            <a:ext cx="244475" cy="244475"/>
          </a:xfrm>
          <a:prstGeom prst="rect">
            <a:avLst/>
          </a:prstGeom>
        </p:spPr>
      </p:pic>
    </p:spTree>
    <p:extLst>
      <p:ext uri="{BB962C8B-B14F-4D97-AF65-F5344CB8AC3E}">
        <p14:creationId xmlns:p14="http://schemas.microsoft.com/office/powerpoint/2010/main" val="2665308110"/>
      </p:ext>
    </p:extLst>
  </p:cSld>
  <p:clrMapOvr>
    <a:masterClrMapping/>
  </p:clrMapOvr>
  <mc:AlternateContent xmlns:mc="http://schemas.openxmlformats.org/markup-compatibility/2006" xmlns:p14="http://schemas.microsoft.com/office/powerpoint/2010/main">
    <mc:Choice Requires="p14">
      <p:transition spd="slow" p14:dur="2000" advTm="83945"/>
    </mc:Choice>
    <mc:Fallback xmlns="">
      <p:transition spd="slow" advTm="839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09537"/>
            <a:ext cx="8534400" cy="700088"/>
          </a:xfrm>
        </p:spPr>
        <p:txBody>
          <a:bodyPr/>
          <a:lstStyle/>
          <a:p>
            <a:r>
              <a:rPr lang="en-US" dirty="0"/>
              <a:t>Common-sized Income Statement (app co)</a:t>
            </a:r>
          </a:p>
        </p:txBody>
      </p:sp>
      <p:sp>
        <p:nvSpPr>
          <p:cNvPr id="3" name="Content Placeholder 2"/>
          <p:cNvSpPr>
            <a:spLocks noGrp="1"/>
          </p:cNvSpPr>
          <p:nvPr>
            <p:ph idx="1"/>
          </p:nvPr>
        </p:nvSpPr>
        <p:spPr>
          <a:xfrm>
            <a:off x="822960" y="1124605"/>
            <a:ext cx="7772400" cy="4876800"/>
          </a:xfrm>
        </p:spPr>
        <p:txBody>
          <a:bodyPr/>
          <a:lstStyle/>
          <a:p>
            <a:pPr marL="0" indent="0">
              <a:buNone/>
            </a:pPr>
            <a:r>
              <a:rPr lang="en-US" dirty="0"/>
              <a:t>Revenue (100%)</a:t>
            </a:r>
          </a:p>
          <a:p>
            <a:pPr marL="0" indent="0">
              <a:buNone/>
            </a:pPr>
            <a:r>
              <a:rPr lang="en-US" dirty="0"/>
              <a:t>-- COGS (13.5%) </a:t>
            </a:r>
          </a:p>
          <a:p>
            <a:pPr marL="0" indent="0">
              <a:buNone/>
            </a:pPr>
            <a:r>
              <a:rPr lang="en-US" dirty="0"/>
              <a:t>===================</a:t>
            </a:r>
          </a:p>
          <a:p>
            <a:pPr marL="0" indent="0">
              <a:buNone/>
            </a:pPr>
            <a:r>
              <a:rPr lang="en-US" dirty="0"/>
              <a:t>Gross Profit Margin (86.5%)</a:t>
            </a:r>
          </a:p>
          <a:p>
            <a:pPr marL="0" indent="0">
              <a:buNone/>
            </a:pPr>
            <a:r>
              <a:rPr lang="en-US" dirty="0"/>
              <a:t>-- SG&amp;A Margin (50%)</a:t>
            </a:r>
            <a:endParaRPr lang="en-US" dirty="0">
              <a:solidFill>
                <a:srgbClr val="0C1C8C"/>
              </a:solidFill>
            </a:endParaRPr>
          </a:p>
          <a:p>
            <a:pPr marL="0" indent="0">
              <a:buNone/>
            </a:pPr>
            <a:r>
              <a:rPr lang="en-US" dirty="0"/>
              <a:t>===================</a:t>
            </a:r>
          </a:p>
          <a:p>
            <a:pPr marL="0" indent="0">
              <a:buNone/>
            </a:pPr>
            <a:r>
              <a:rPr lang="en-US" dirty="0"/>
              <a:t>Operating Income Margin (36.5%)</a:t>
            </a:r>
          </a:p>
        </p:txBody>
      </p:sp>
      <p:sp>
        <p:nvSpPr>
          <p:cNvPr id="4" name="Slide Number Placeholder 3"/>
          <p:cNvSpPr>
            <a:spLocks noGrp="1"/>
          </p:cNvSpPr>
          <p:nvPr>
            <p:ph type="sldNum" sz="quarter" idx="10"/>
          </p:nvPr>
        </p:nvSpPr>
        <p:spPr/>
        <p:txBody>
          <a:bodyPr/>
          <a:lstStyle/>
          <a:p>
            <a:pPr>
              <a:defRPr/>
            </a:pPr>
            <a:fld id="{9E1D4DFB-05A4-4E49-8C5F-DBB9BC109519}" type="slidenum">
              <a:rPr lang="en-US" smtClean="0"/>
              <a:pPr>
                <a:defRPr/>
              </a:pPr>
              <a:t>7</a:t>
            </a:fld>
            <a:endParaRPr lang="en-US" dirty="0"/>
          </a:p>
        </p:txBody>
      </p:sp>
      <p:sp>
        <p:nvSpPr>
          <p:cNvPr id="5" name="TextBox 4"/>
          <p:cNvSpPr txBox="1"/>
          <p:nvPr/>
        </p:nvSpPr>
        <p:spPr>
          <a:xfrm>
            <a:off x="1043493" y="5334000"/>
            <a:ext cx="7577267" cy="584775"/>
          </a:xfrm>
          <a:prstGeom prst="rect">
            <a:avLst/>
          </a:prstGeom>
          <a:noFill/>
        </p:spPr>
        <p:txBody>
          <a:bodyPr wrap="none" rtlCol="0">
            <a:spAutoFit/>
          </a:bodyPr>
          <a:lstStyle/>
          <a:p>
            <a:r>
              <a:rPr lang="en-US" sz="1600" b="1" dirty="0">
                <a:solidFill>
                  <a:srgbClr val="FF0000"/>
                </a:solidFill>
              </a:rPr>
              <a:t>How good are these estimates?</a:t>
            </a:r>
          </a:p>
          <a:p>
            <a:r>
              <a:rPr lang="en-US" sz="1600" b="1" dirty="0">
                <a:solidFill>
                  <a:srgbClr val="FF0000"/>
                </a:solidFill>
              </a:rPr>
              <a:t>Compare to a similar company that is currently operating that has a similar offering</a:t>
            </a:r>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747125" y="6461125"/>
            <a:ext cx="244475" cy="244475"/>
          </a:xfrm>
          <a:prstGeom prst="rect">
            <a:avLst/>
          </a:prstGeom>
        </p:spPr>
      </p:pic>
    </p:spTree>
    <p:extLst>
      <p:ext uri="{BB962C8B-B14F-4D97-AF65-F5344CB8AC3E}">
        <p14:creationId xmlns:p14="http://schemas.microsoft.com/office/powerpoint/2010/main" val="4207533338"/>
      </p:ext>
    </p:extLst>
  </p:cSld>
  <p:clrMapOvr>
    <a:masterClrMapping/>
  </p:clrMapOvr>
  <mc:AlternateContent xmlns:mc="http://schemas.openxmlformats.org/markup-compatibility/2006" xmlns:p14="http://schemas.microsoft.com/office/powerpoint/2010/main">
    <mc:Choice Requires="p14">
      <p:transition spd="slow" p14:dur="2000" advTm="62241"/>
    </mc:Choice>
    <mc:Fallback xmlns="">
      <p:transition spd="slow" advTm="622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Rectangle 2"/>
          <p:cNvSpPr>
            <a:spLocks noGrp="1" noChangeArrowheads="1"/>
          </p:cNvSpPr>
          <p:nvPr>
            <p:ph type="title"/>
          </p:nvPr>
        </p:nvSpPr>
        <p:spPr/>
        <p:txBody>
          <a:bodyPr/>
          <a:lstStyle/>
          <a:p>
            <a:pPr eaLnBrk="1" hangingPunct="1"/>
            <a:r>
              <a:rPr lang="en-US" dirty="0"/>
              <a:t>Comparable Companies</a:t>
            </a:r>
          </a:p>
        </p:txBody>
      </p:sp>
      <p:sp>
        <p:nvSpPr>
          <p:cNvPr id="2" name="Content Placeholder 1"/>
          <p:cNvSpPr>
            <a:spLocks noGrp="1"/>
          </p:cNvSpPr>
          <p:nvPr>
            <p:ph idx="1"/>
          </p:nvPr>
        </p:nvSpPr>
        <p:spPr>
          <a:xfrm>
            <a:off x="838200" y="914400"/>
            <a:ext cx="8001000" cy="4876800"/>
          </a:xfrm>
        </p:spPr>
        <p:txBody>
          <a:bodyPr/>
          <a:lstStyle/>
          <a:p>
            <a:pPr eaLnBrk="1" hangingPunct="1"/>
            <a:r>
              <a:rPr lang="en-US" dirty="0"/>
              <a:t>Try to find a “pure” comparable company (preferably public) that compares to your business</a:t>
            </a:r>
          </a:p>
          <a:p>
            <a:pPr lvl="1" eaLnBrk="1" hangingPunct="1"/>
            <a:r>
              <a:rPr lang="en-US" dirty="0"/>
              <a:t>“The Wicker Basket Company” (narrow focus)</a:t>
            </a:r>
          </a:p>
          <a:p>
            <a:pPr lvl="2" eaLnBrk="1" hangingPunct="1">
              <a:buNone/>
            </a:pPr>
            <a:r>
              <a:rPr lang="en-US" sz="1800" dirty="0"/>
              <a:t>versus the “Consolidated Miscellaneous Companies Conglomerate” </a:t>
            </a:r>
          </a:p>
          <a:p>
            <a:pPr lvl="2" eaLnBrk="1" hangingPunct="1">
              <a:buNone/>
            </a:pPr>
            <a:r>
              <a:rPr lang="en-US" sz="1800" dirty="0"/>
              <a:t>(broad focus)</a:t>
            </a:r>
          </a:p>
          <a:p>
            <a:r>
              <a:rPr lang="en-US" dirty="0"/>
              <a:t>Typically not a company you have heard about</a:t>
            </a:r>
          </a:p>
          <a:p>
            <a:pPr lvl="1"/>
            <a:r>
              <a:rPr lang="en-US" dirty="0"/>
              <a:t>NOT a Fortune 500 company </a:t>
            </a:r>
          </a:p>
          <a:p>
            <a:pPr lvl="1"/>
            <a:r>
              <a:rPr lang="en-US" dirty="0"/>
              <a:t>NOT a private company or startup</a:t>
            </a:r>
          </a:p>
          <a:p>
            <a:pPr lvl="1"/>
            <a:r>
              <a:rPr lang="en-US" dirty="0"/>
              <a:t>Takes some time to find a good comparable</a:t>
            </a:r>
          </a:p>
          <a:p>
            <a:r>
              <a:rPr lang="en-US" dirty="0"/>
              <a:t>This public company is known as “Comp” (comparable) firm or you could say you are using it as a “proxy” to your firm’s financials (%’s not $’s!)</a:t>
            </a:r>
          </a:p>
        </p:txBody>
      </p:sp>
      <p:sp>
        <p:nvSpPr>
          <p:cNvPr id="26626" name="Slide Number Placeholder 5"/>
          <p:cNvSpPr>
            <a:spLocks noGrp="1"/>
          </p:cNvSpPr>
          <p:nvPr>
            <p:ph type="sldNum" sz="quarter" idx="10"/>
          </p:nvPr>
        </p:nvSpPr>
        <p:spPr>
          <a:prstGeom prst="rect">
            <a:avLst/>
          </a:prstGeom>
        </p:spPr>
        <p:txBody>
          <a:bodyPr/>
          <a:lstStyle/>
          <a:p>
            <a:pPr>
              <a:defRPr/>
            </a:pPr>
            <a:fld id="{52D33DB1-B544-4B4B-BCB8-B7FB0D853259}" type="slidenum">
              <a:rPr lang="en-US" smtClean="0"/>
              <a:pPr>
                <a:defRPr/>
              </a:pPr>
              <a:t>8</a:t>
            </a:fld>
            <a:endParaRPr lang="en-US"/>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747125" y="6461125"/>
            <a:ext cx="244475" cy="244475"/>
          </a:xfrm>
          <a:prstGeom prst="rect">
            <a:avLst/>
          </a:prstGeom>
        </p:spPr>
      </p:pic>
    </p:spTree>
    <p:extLst>
      <p:ext uri="{BB962C8B-B14F-4D97-AF65-F5344CB8AC3E}">
        <p14:creationId xmlns:p14="http://schemas.microsoft.com/office/powerpoint/2010/main" val="2351089883"/>
      </p:ext>
    </p:extLst>
  </p:cSld>
  <p:clrMapOvr>
    <a:masterClrMapping/>
  </p:clrMapOvr>
  <mc:AlternateContent xmlns:mc="http://schemas.openxmlformats.org/markup-compatibility/2006" xmlns:p14="http://schemas.microsoft.com/office/powerpoint/2010/main">
    <mc:Choice Requires="p14">
      <p:transition spd="slow" p14:dur="2000" advTm="146367"/>
    </mc:Choice>
    <mc:Fallback xmlns="">
      <p:transition spd="slow" advTm="1463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ctrTitle"/>
          </p:nvPr>
        </p:nvSpPr>
        <p:spPr/>
        <p:txBody>
          <a:bodyPr/>
          <a:lstStyle/>
          <a:p>
            <a:r>
              <a:rPr lang="en-029" dirty="0"/>
              <a:t>Gathering Financial Information</a:t>
            </a:r>
            <a:br>
              <a:rPr lang="en-029" dirty="0"/>
            </a:br>
            <a:r>
              <a:rPr lang="en-029" dirty="0"/>
              <a:t>From Public Companies</a:t>
            </a:r>
            <a:endParaRPr lang="en-US" dirty="0"/>
          </a:p>
        </p:txBody>
      </p:sp>
      <p:sp>
        <p:nvSpPr>
          <p:cNvPr id="10" name="Subtitle 9"/>
          <p:cNvSpPr>
            <a:spLocks noGrp="1"/>
          </p:cNvSpPr>
          <p:nvPr>
            <p:ph type="subTitle" idx="1"/>
          </p:nvPr>
        </p:nvSpPr>
        <p:spPr/>
        <p:txBody>
          <a:bodyPr/>
          <a:lstStyle/>
          <a:p>
            <a:r>
              <a:rPr lang="en-US" dirty="0"/>
              <a:t>Entire Slide Deck on this topic if you want more information</a:t>
            </a:r>
          </a:p>
        </p:txBody>
      </p:sp>
      <p:sp>
        <p:nvSpPr>
          <p:cNvPr id="4" name="Slide Number Placeholder 3"/>
          <p:cNvSpPr>
            <a:spLocks noGrp="1"/>
          </p:cNvSpPr>
          <p:nvPr>
            <p:ph type="sldNum" sz="quarter" idx="10"/>
          </p:nvPr>
        </p:nvSpPr>
        <p:spPr/>
        <p:txBody>
          <a:bodyPr/>
          <a:lstStyle/>
          <a:p>
            <a:pPr>
              <a:defRPr/>
            </a:pPr>
            <a:fld id="{9E1D4DFB-05A4-4E49-8C5F-DBB9BC109519}" type="slidenum">
              <a:rPr lang="en-US" smtClean="0"/>
              <a:pPr>
                <a:defRPr/>
              </a:pPr>
              <a:t>9</a:t>
            </a:fld>
            <a:endParaRPr lang="en-US"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747125" y="6461125"/>
            <a:ext cx="244475" cy="244475"/>
          </a:xfrm>
          <a:prstGeom prst="rect">
            <a:avLst/>
          </a:prstGeom>
        </p:spPr>
      </p:pic>
    </p:spTree>
    <p:extLst>
      <p:ext uri="{BB962C8B-B14F-4D97-AF65-F5344CB8AC3E}">
        <p14:creationId xmlns:p14="http://schemas.microsoft.com/office/powerpoint/2010/main" val="962316030"/>
      </p:ext>
    </p:extLst>
  </p:cSld>
  <p:clrMapOvr>
    <a:masterClrMapping/>
  </p:clrMapOvr>
  <mc:AlternateContent xmlns:mc="http://schemas.openxmlformats.org/markup-compatibility/2006" xmlns:p14="http://schemas.microsoft.com/office/powerpoint/2010/main">
    <mc:Choice Requires="p14">
      <p:transition spd="slow" p14:dur="2000" advTm="17470"/>
    </mc:Choice>
    <mc:Fallback xmlns="">
      <p:transition spd="slow" advTm="174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22|17.5|22.4"/>
</p:tagLst>
</file>

<file path=ppt/theme/theme1.xml><?xml version="1.0" encoding="utf-8"?>
<a:theme xmlns:a="http://schemas.openxmlformats.org/drawingml/2006/main" name="blank">
  <a:themeElements>
    <a:clrScheme name="blank 3">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blank">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blank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blank 2">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blank 3">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blank 4">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blank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blank</Template>
  <TotalTime>6727</TotalTime>
  <Words>1818</Words>
  <Application>Microsoft Office PowerPoint</Application>
  <PresentationFormat>On-screen Show (4:3)</PresentationFormat>
  <Paragraphs>331</Paragraphs>
  <Slides>36</Slides>
  <Notes>2</Notes>
  <HiddenSlides>0</HiddenSlides>
  <MMClips>36</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36</vt:i4>
      </vt:variant>
    </vt:vector>
  </HeadingPairs>
  <TitlesOfParts>
    <vt:vector size="40" baseType="lpstr">
      <vt:lpstr>Arial</vt:lpstr>
      <vt:lpstr>Times New Roman</vt:lpstr>
      <vt:lpstr>Wingdings</vt:lpstr>
      <vt:lpstr>blank</vt:lpstr>
      <vt:lpstr>PowerPoint Presentation</vt:lpstr>
      <vt:lpstr>Part II:  Financial Assessment Income Statement Creation Margin Assessment Investability Assessment Operating Break-even Assessment Start-up Cost Estimating Investment Break-even Assessment (i.e. Investor Perspective)</vt:lpstr>
      <vt:lpstr>Assessment:  Quantitative Business Model and assessment</vt:lpstr>
      <vt:lpstr>Income Statement (annual)</vt:lpstr>
      <vt:lpstr>Common-sized Income Statement </vt:lpstr>
      <vt:lpstr>Estimate your Income Statement (app co)</vt:lpstr>
      <vt:lpstr>Common-sized Income Statement (app co)</vt:lpstr>
      <vt:lpstr>Comparable Companies</vt:lpstr>
      <vt:lpstr>Gathering Financial Information From Public Companies</vt:lpstr>
      <vt:lpstr>Financial Data Sources</vt:lpstr>
      <vt:lpstr>Example:  AutoDesk</vt:lpstr>
      <vt:lpstr>Company Look-up on Morningstar site</vt:lpstr>
      <vt:lpstr>Finding ratio data</vt:lpstr>
      <vt:lpstr>Autodesk I/S Margin Values</vt:lpstr>
      <vt:lpstr>Autodesk for January 2014</vt:lpstr>
      <vt:lpstr>Compare Autodesk to your App startup</vt:lpstr>
      <vt:lpstr>Investablility Analysis</vt:lpstr>
      <vt:lpstr>Investability Analysis </vt:lpstr>
      <vt:lpstr> Investment Potential Framework:     Determines Type of Investment</vt:lpstr>
      <vt:lpstr>Investment Potential is dependent upon the firm’s growth potential</vt:lpstr>
      <vt:lpstr>Connecting Growth and Investability</vt:lpstr>
      <vt:lpstr>Investability Analysis </vt:lpstr>
      <vt:lpstr>Break-even Analysis</vt:lpstr>
      <vt:lpstr>Non-equity Financial Screens</vt:lpstr>
      <vt:lpstr>Fixed and Variable Expenses</vt:lpstr>
      <vt:lpstr>Operating Break-even Volume</vt:lpstr>
      <vt:lpstr>Example</vt:lpstr>
      <vt:lpstr>Operating Break-even Analysis</vt:lpstr>
      <vt:lpstr>Operating Break-even Reality Check</vt:lpstr>
      <vt:lpstr>Investment Break-even Timing</vt:lpstr>
      <vt:lpstr>Investment break-even timing example</vt:lpstr>
      <vt:lpstr>Break-even summary (1 of 2)</vt:lpstr>
      <vt:lpstr>Break-even summary (2 of 2)</vt:lpstr>
      <vt:lpstr>Assessment:  Quantitative Business Model and assessment</vt:lpstr>
      <vt:lpstr>Investability Analysis </vt:lpstr>
      <vt:lpstr>End of course material</vt:lpstr>
    </vt:vector>
  </TitlesOfParts>
  <Company>University of Michigan Business School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faley</dc:creator>
  <cp:lastModifiedBy>Tim Faley</cp:lastModifiedBy>
  <cp:revision>616</cp:revision>
  <cp:lastPrinted>2014-06-09T15:08:47Z</cp:lastPrinted>
  <dcterms:created xsi:type="dcterms:W3CDTF">2003-10-03T23:08:19Z</dcterms:created>
  <dcterms:modified xsi:type="dcterms:W3CDTF">2020-01-14T02:02:38Z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Version">
    <vt:i4>5</vt:i4>
  </property>
</Properties>
</file>