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25"/>
  </p:notesMasterIdLst>
  <p:handoutMasterIdLst>
    <p:handoutMasterId r:id="rId26"/>
  </p:handoutMasterIdLst>
  <p:sldIdLst>
    <p:sldId id="1078" r:id="rId2"/>
    <p:sldId id="1079" r:id="rId3"/>
    <p:sldId id="993" r:id="rId4"/>
    <p:sldId id="994" r:id="rId5"/>
    <p:sldId id="995" r:id="rId6"/>
    <p:sldId id="996" r:id="rId7"/>
    <p:sldId id="997" r:id="rId8"/>
    <p:sldId id="998" r:id="rId9"/>
    <p:sldId id="999" r:id="rId10"/>
    <p:sldId id="1066" r:id="rId11"/>
    <p:sldId id="1074" r:id="rId12"/>
    <p:sldId id="1077" r:id="rId13"/>
    <p:sldId id="1011" r:id="rId14"/>
    <p:sldId id="1012" r:id="rId15"/>
    <p:sldId id="1013" r:id="rId16"/>
    <p:sldId id="1014" r:id="rId17"/>
    <p:sldId id="1015" r:id="rId18"/>
    <p:sldId id="1051" r:id="rId19"/>
    <p:sldId id="1016" r:id="rId20"/>
    <p:sldId id="1045" r:id="rId21"/>
    <p:sldId id="1018" r:id="rId22"/>
    <p:sldId id="1019" r:id="rId23"/>
    <p:sldId id="1020" r:id="rId24"/>
  </p:sldIdLst>
  <p:sldSz cx="9144000" cy="6858000" type="screen4x3"/>
  <p:notesSz cx="7053263" cy="9309100"/>
  <p:defaultTextStyle>
    <a:defPPr>
      <a:defRPr lang="en-US"/>
    </a:defPPr>
    <a:lvl1pPr algn="l" rtl="0" fontAlgn="base">
      <a:spcBef>
        <a:spcPct val="0"/>
      </a:spcBef>
      <a:spcAft>
        <a:spcPct val="0"/>
      </a:spcAft>
      <a:defRPr sz="1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400" kern="1200">
        <a:solidFill>
          <a:schemeClr val="tx1"/>
        </a:solidFill>
        <a:latin typeface="Times New Roman" pitchFamily="18" charset="0"/>
        <a:ea typeface="+mn-ea"/>
        <a:cs typeface="Arial" charset="0"/>
      </a:defRPr>
    </a:lvl5pPr>
    <a:lvl6pPr marL="2286000" algn="l" defTabSz="914400" rtl="0" eaLnBrk="1" latinLnBrk="0" hangingPunct="1">
      <a:defRPr sz="1400" kern="1200">
        <a:solidFill>
          <a:schemeClr val="tx1"/>
        </a:solidFill>
        <a:latin typeface="Times New Roman" pitchFamily="18" charset="0"/>
        <a:ea typeface="+mn-ea"/>
        <a:cs typeface="Arial" charset="0"/>
      </a:defRPr>
    </a:lvl6pPr>
    <a:lvl7pPr marL="2743200" algn="l" defTabSz="914400" rtl="0" eaLnBrk="1" latinLnBrk="0" hangingPunct="1">
      <a:defRPr sz="1400" kern="1200">
        <a:solidFill>
          <a:schemeClr val="tx1"/>
        </a:solidFill>
        <a:latin typeface="Times New Roman" pitchFamily="18" charset="0"/>
        <a:ea typeface="+mn-ea"/>
        <a:cs typeface="Arial" charset="0"/>
      </a:defRPr>
    </a:lvl7pPr>
    <a:lvl8pPr marL="3200400" algn="l" defTabSz="914400" rtl="0" eaLnBrk="1" latinLnBrk="0" hangingPunct="1">
      <a:defRPr sz="1400" kern="1200">
        <a:solidFill>
          <a:schemeClr val="tx1"/>
        </a:solidFill>
        <a:latin typeface="Times New Roman" pitchFamily="18" charset="0"/>
        <a:ea typeface="+mn-ea"/>
        <a:cs typeface="Arial" charset="0"/>
      </a:defRPr>
    </a:lvl8pPr>
    <a:lvl9pPr marL="3657600" algn="l" defTabSz="914400" rtl="0" eaLnBrk="1" latinLnBrk="0" hangingPunct="1">
      <a:defRPr sz="1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E9F9"/>
    <a:srgbClr val="52A6E9"/>
    <a:srgbClr val="3B4445"/>
    <a:srgbClr val="D15B05"/>
    <a:srgbClr val="0C1C8C"/>
    <a:srgbClr val="0094BF"/>
    <a:srgbClr val="0000CC"/>
    <a:srgbClr val="000066"/>
    <a:srgbClr val="E9F3FD"/>
    <a:srgbClr val="8AC3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8" autoAdjust="0"/>
    <p:restoredTop sz="94646" autoAdjust="0"/>
  </p:normalViewPr>
  <p:slideViewPr>
    <p:cSldViewPr>
      <p:cViewPr varScale="1">
        <p:scale>
          <a:sx n="49" d="100"/>
          <a:sy n="49" d="100"/>
        </p:scale>
        <p:origin x="1298" y="2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p:scale>
          <a:sx n="100" d="100"/>
          <a:sy n="100" d="100"/>
        </p:scale>
        <p:origin x="-1992" y="-72"/>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6862" y="77896"/>
            <a:ext cx="3841281" cy="619971"/>
          </a:xfrm>
          <a:prstGeom prst="rect">
            <a:avLst/>
          </a:prstGeom>
        </p:spPr>
        <p:txBody>
          <a:bodyPr vert="horz" lIns="93465" tIns="46733" rIns="93465" bIns="46733" rtlCol="0"/>
          <a:lstStyle>
            <a:lvl1pPr algn="ctr" eaLnBrk="0" hangingPunct="0">
              <a:defRPr sz="1100" b="0" dirty="0">
                <a:cs typeface="+mn-cs"/>
              </a:defRPr>
            </a:lvl1pPr>
          </a:lstStyle>
          <a:p>
            <a:pPr>
              <a:defRPr/>
            </a:pPr>
            <a:endParaRPr lang="en-US" dirty="0"/>
          </a:p>
        </p:txBody>
      </p:sp>
      <p:sp>
        <p:nvSpPr>
          <p:cNvPr id="5" name="Slide Number Placeholder 4"/>
          <p:cNvSpPr>
            <a:spLocks noGrp="1"/>
          </p:cNvSpPr>
          <p:nvPr>
            <p:ph type="sldNum" sz="quarter" idx="3"/>
          </p:nvPr>
        </p:nvSpPr>
        <p:spPr>
          <a:xfrm>
            <a:off x="3994616" y="8841739"/>
            <a:ext cx="3057053" cy="465773"/>
          </a:xfrm>
          <a:prstGeom prst="rect">
            <a:avLst/>
          </a:prstGeom>
        </p:spPr>
        <p:txBody>
          <a:bodyPr vert="horz" lIns="93465" tIns="46733" rIns="93465" bIns="46733" rtlCol="0" anchor="b"/>
          <a:lstStyle>
            <a:lvl1pPr algn="r" eaLnBrk="0" hangingPunct="0">
              <a:defRPr sz="1000">
                <a:solidFill>
                  <a:schemeClr val="bg1">
                    <a:lumMod val="50000"/>
                  </a:schemeClr>
                </a:solidFill>
                <a:cs typeface="+mn-cs"/>
              </a:defRPr>
            </a:lvl1pPr>
          </a:lstStyle>
          <a:p>
            <a:pPr>
              <a:defRPr/>
            </a:pPr>
            <a:fld id="{2318D4C1-2921-444B-ADEB-D3D047B20D17}" type="slidenum">
              <a:rPr lang="en-US">
                <a:solidFill>
                  <a:srgbClr val="3B4445"/>
                </a:solidFill>
              </a:rPr>
              <a:pPr>
                <a:defRPr/>
              </a:pPr>
              <a:t>‹#›</a:t>
            </a:fld>
            <a:endParaRPr lang="en-US" dirty="0">
              <a:solidFill>
                <a:srgbClr val="3B4445"/>
              </a:solidFill>
            </a:endParaRPr>
          </a:p>
        </p:txBody>
      </p:sp>
      <p:sp>
        <p:nvSpPr>
          <p:cNvPr id="3" name="Date Placeholder 2"/>
          <p:cNvSpPr>
            <a:spLocks noGrp="1"/>
          </p:cNvSpPr>
          <p:nvPr>
            <p:ph type="dt" sz="quarter" idx="1"/>
          </p:nvPr>
        </p:nvSpPr>
        <p:spPr>
          <a:xfrm>
            <a:off x="0" y="8927580"/>
            <a:ext cx="3056414" cy="381520"/>
          </a:xfrm>
          <a:prstGeom prst="rect">
            <a:avLst/>
          </a:prstGeom>
        </p:spPr>
        <p:txBody>
          <a:bodyPr vert="horz" lIns="92610" tIns="46305" rIns="92610" bIns="46305" rtlCol="0"/>
          <a:lstStyle>
            <a:lvl1pPr algn="r">
              <a:defRPr sz="1200"/>
            </a:lvl1pPr>
          </a:lstStyle>
          <a:p>
            <a:pPr algn="l"/>
            <a:endParaRPr lang="en-US" sz="1000" dirty="0">
              <a:solidFill>
                <a:srgbClr val="3B4445"/>
              </a:solidFill>
            </a:endParaRPr>
          </a:p>
          <a:p>
            <a:pPr algn="l"/>
            <a:fld id="{5DF74CE1-F6C7-496D-9853-D287CAB1C8CE}" type="datetimeFigureOut">
              <a:rPr lang="en-US" sz="1000">
                <a:solidFill>
                  <a:srgbClr val="3B4445"/>
                </a:solidFill>
              </a:rPr>
              <a:pPr algn="l"/>
              <a:t>1/13/2020</a:t>
            </a:fld>
            <a:endParaRPr lang="en-US" sz="1000" dirty="0">
              <a:solidFill>
                <a:srgbClr val="3B4445"/>
              </a:solidFill>
            </a:endParaRPr>
          </a:p>
        </p:txBody>
      </p:sp>
    </p:spTree>
    <p:extLst>
      <p:ext uri="{BB962C8B-B14F-4D97-AF65-F5344CB8AC3E}">
        <p14:creationId xmlns:p14="http://schemas.microsoft.com/office/powerpoint/2010/main" val="187222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2"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1" name="Rectangle 3"/>
          <p:cNvSpPr>
            <a:spLocks noGrp="1" noChangeArrowheads="1"/>
          </p:cNvSpPr>
          <p:nvPr>
            <p:ph type="dt" idx="1"/>
          </p:nvPr>
        </p:nvSpPr>
        <p:spPr bwMode="auto">
          <a:xfrm>
            <a:off x="3994616"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98563" y="698500"/>
            <a:ext cx="4656137" cy="3490913"/>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705966" y="4422461"/>
            <a:ext cx="5641333" cy="4188778"/>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p:cNvSpPr>
            <a:spLocks noGrp="1" noChangeArrowheads="1"/>
          </p:cNvSpPr>
          <p:nvPr>
            <p:ph type="ftr" sz="quarter" idx="4"/>
          </p:nvPr>
        </p:nvSpPr>
        <p:spPr bwMode="auto">
          <a:xfrm>
            <a:off x="2"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3994616"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algn="r" eaLnBrk="1" hangingPunct="1">
              <a:defRPr sz="1200">
                <a:latin typeface="Arial" charset="0"/>
                <a:cs typeface="+mn-cs"/>
              </a:defRPr>
            </a:lvl1pPr>
          </a:lstStyle>
          <a:p>
            <a:pPr>
              <a:defRPr/>
            </a:pPr>
            <a:fld id="{8B5A35EA-E869-42C4-BF75-869844ACA3B0}" type="slidenum">
              <a:rPr lang="en-US"/>
              <a:pPr>
                <a:defRPr/>
              </a:pPr>
              <a:t>‹#›</a:t>
            </a:fld>
            <a:endParaRPr lang="en-US"/>
          </a:p>
        </p:txBody>
      </p:sp>
    </p:spTree>
    <p:extLst>
      <p:ext uri="{BB962C8B-B14F-4D97-AF65-F5344CB8AC3E}">
        <p14:creationId xmlns:p14="http://schemas.microsoft.com/office/powerpoint/2010/main" val="2239042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itchFamily="18" charset="0"/>
                <a:cs typeface="Arial" charset="0"/>
              </a:defRPr>
            </a:lvl1pPr>
            <a:lvl2pPr marL="745435" indent="-286705" eaLnBrk="0" hangingPunct="0">
              <a:defRPr sz="1400">
                <a:solidFill>
                  <a:schemeClr val="tx1"/>
                </a:solidFill>
                <a:latin typeface="Times New Roman" pitchFamily="18" charset="0"/>
                <a:cs typeface="Arial" charset="0"/>
              </a:defRPr>
            </a:lvl2pPr>
            <a:lvl3pPr marL="1146823" indent="-229364" eaLnBrk="0" hangingPunct="0">
              <a:defRPr sz="1400">
                <a:solidFill>
                  <a:schemeClr val="tx1"/>
                </a:solidFill>
                <a:latin typeface="Times New Roman" pitchFamily="18" charset="0"/>
                <a:cs typeface="Arial" charset="0"/>
              </a:defRPr>
            </a:lvl3pPr>
            <a:lvl4pPr marL="1605551" indent="-229364" eaLnBrk="0" hangingPunct="0">
              <a:defRPr sz="1400">
                <a:solidFill>
                  <a:schemeClr val="tx1"/>
                </a:solidFill>
                <a:latin typeface="Times New Roman" pitchFamily="18" charset="0"/>
                <a:cs typeface="Arial" charset="0"/>
              </a:defRPr>
            </a:lvl4pPr>
            <a:lvl5pPr marL="2064282" indent="-229364" eaLnBrk="0" hangingPunct="0">
              <a:defRPr sz="1400">
                <a:solidFill>
                  <a:schemeClr val="tx1"/>
                </a:solidFill>
                <a:latin typeface="Times New Roman" pitchFamily="18" charset="0"/>
                <a:cs typeface="Arial" charset="0"/>
              </a:defRPr>
            </a:lvl5pPr>
            <a:lvl6pPr marL="2523010" indent="-229364" eaLnBrk="0" fontAlgn="base" hangingPunct="0">
              <a:spcBef>
                <a:spcPct val="0"/>
              </a:spcBef>
              <a:spcAft>
                <a:spcPct val="0"/>
              </a:spcAft>
              <a:defRPr sz="1400">
                <a:solidFill>
                  <a:schemeClr val="tx1"/>
                </a:solidFill>
                <a:latin typeface="Times New Roman" pitchFamily="18" charset="0"/>
                <a:cs typeface="Arial" charset="0"/>
              </a:defRPr>
            </a:lvl6pPr>
            <a:lvl7pPr marL="2981739" indent="-229364" eaLnBrk="0" fontAlgn="base" hangingPunct="0">
              <a:spcBef>
                <a:spcPct val="0"/>
              </a:spcBef>
              <a:spcAft>
                <a:spcPct val="0"/>
              </a:spcAft>
              <a:defRPr sz="1400">
                <a:solidFill>
                  <a:schemeClr val="tx1"/>
                </a:solidFill>
                <a:latin typeface="Times New Roman" pitchFamily="18" charset="0"/>
                <a:cs typeface="Arial" charset="0"/>
              </a:defRPr>
            </a:lvl7pPr>
            <a:lvl8pPr marL="3440469" indent="-229364" eaLnBrk="0" fontAlgn="base" hangingPunct="0">
              <a:spcBef>
                <a:spcPct val="0"/>
              </a:spcBef>
              <a:spcAft>
                <a:spcPct val="0"/>
              </a:spcAft>
              <a:defRPr sz="1400">
                <a:solidFill>
                  <a:schemeClr val="tx1"/>
                </a:solidFill>
                <a:latin typeface="Times New Roman" pitchFamily="18" charset="0"/>
                <a:cs typeface="Arial" charset="0"/>
              </a:defRPr>
            </a:lvl8pPr>
            <a:lvl9pPr marL="3899197" indent="-229364" eaLnBrk="0" fontAlgn="base" hangingPunct="0">
              <a:spcBef>
                <a:spcPct val="0"/>
              </a:spcBef>
              <a:spcAft>
                <a:spcPct val="0"/>
              </a:spcAft>
              <a:defRPr sz="1400">
                <a:solidFill>
                  <a:schemeClr val="tx1"/>
                </a:solidFill>
                <a:latin typeface="Times New Roman" pitchFamily="18" charset="0"/>
                <a:cs typeface="Arial" charset="0"/>
              </a:defRPr>
            </a:lvl9pPr>
          </a:lstStyle>
          <a:p>
            <a:pPr eaLnBrk="1" hangingPunct="1"/>
            <a:fld id="{80F39E65-E8F5-4743-BC40-F084C8729E94}" type="slidenum">
              <a:rPr lang="en-US" sz="1000">
                <a:latin typeface="Arial" charset="0"/>
                <a:cs typeface="Times New Roman" pitchFamily="18" charset="0"/>
              </a:rPr>
              <a:pPr eaLnBrk="1" hangingPunct="1"/>
              <a:t>5</a:t>
            </a:fld>
            <a:endParaRPr lang="en-US" sz="1000" dirty="0">
              <a:latin typeface="Arial" charset="0"/>
              <a:cs typeface="Times New Roman" pitchFamily="18"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457" indent="-285561" eaLnBrk="0" hangingPunct="0">
              <a:defRPr>
                <a:solidFill>
                  <a:schemeClr val="tx1"/>
                </a:solidFill>
                <a:latin typeface="Arial" pitchFamily="34" charset="0"/>
              </a:defRPr>
            </a:lvl2pPr>
            <a:lvl3pPr marL="1142242" indent="-228449" eaLnBrk="0" hangingPunct="0">
              <a:defRPr>
                <a:solidFill>
                  <a:schemeClr val="tx1"/>
                </a:solidFill>
                <a:latin typeface="Arial" pitchFamily="34" charset="0"/>
              </a:defRPr>
            </a:lvl3pPr>
            <a:lvl4pPr marL="1599138" indent="-228449" eaLnBrk="0" hangingPunct="0">
              <a:defRPr>
                <a:solidFill>
                  <a:schemeClr val="tx1"/>
                </a:solidFill>
                <a:latin typeface="Arial" pitchFamily="34" charset="0"/>
              </a:defRPr>
            </a:lvl4pPr>
            <a:lvl5pPr marL="2056036" indent="-228449" eaLnBrk="0" hangingPunct="0">
              <a:defRPr>
                <a:solidFill>
                  <a:schemeClr val="tx1"/>
                </a:solidFill>
                <a:latin typeface="Arial" pitchFamily="34" charset="0"/>
              </a:defRPr>
            </a:lvl5pPr>
            <a:lvl6pPr marL="2512931" indent="-228449" eaLnBrk="0" fontAlgn="base" hangingPunct="0">
              <a:spcBef>
                <a:spcPct val="0"/>
              </a:spcBef>
              <a:spcAft>
                <a:spcPct val="0"/>
              </a:spcAft>
              <a:defRPr>
                <a:solidFill>
                  <a:schemeClr val="tx1"/>
                </a:solidFill>
                <a:latin typeface="Arial" pitchFamily="34" charset="0"/>
              </a:defRPr>
            </a:lvl6pPr>
            <a:lvl7pPr marL="2969827" indent="-228449" eaLnBrk="0" fontAlgn="base" hangingPunct="0">
              <a:spcBef>
                <a:spcPct val="0"/>
              </a:spcBef>
              <a:spcAft>
                <a:spcPct val="0"/>
              </a:spcAft>
              <a:defRPr>
                <a:solidFill>
                  <a:schemeClr val="tx1"/>
                </a:solidFill>
                <a:latin typeface="Arial" pitchFamily="34" charset="0"/>
              </a:defRPr>
            </a:lvl7pPr>
            <a:lvl8pPr marL="3426725" indent="-228449" eaLnBrk="0" fontAlgn="base" hangingPunct="0">
              <a:spcBef>
                <a:spcPct val="0"/>
              </a:spcBef>
              <a:spcAft>
                <a:spcPct val="0"/>
              </a:spcAft>
              <a:defRPr>
                <a:solidFill>
                  <a:schemeClr val="tx1"/>
                </a:solidFill>
                <a:latin typeface="Arial" pitchFamily="34" charset="0"/>
              </a:defRPr>
            </a:lvl8pPr>
            <a:lvl9pPr marL="3883620" indent="-228449" eaLnBrk="0" fontAlgn="base" hangingPunct="0">
              <a:spcBef>
                <a:spcPct val="0"/>
              </a:spcBef>
              <a:spcAft>
                <a:spcPct val="0"/>
              </a:spcAft>
              <a:defRPr>
                <a:solidFill>
                  <a:schemeClr val="tx1"/>
                </a:solidFill>
                <a:latin typeface="Arial" pitchFamily="34" charset="0"/>
              </a:defRPr>
            </a:lvl9pPr>
          </a:lstStyle>
          <a:p>
            <a:pPr eaLnBrk="1" hangingPunct="1"/>
            <a:fld id="{F7CAE386-3853-45D0-B745-D29DAAC1E79C}" type="slidenum">
              <a:rPr lang="en-US" smtClean="0"/>
              <a:pPr eaLnBrk="1" hangingPunct="1"/>
              <a:t>9</a:t>
            </a:fld>
            <a:endParaRPr lang="en-US"/>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itchFamily="34" charset="0"/>
              </a:rPr>
              <a:t>Outsource the manufacturing</a:t>
            </a:r>
            <a:r>
              <a:rPr lang="en-US" baseline="0" dirty="0">
                <a:latin typeface="Arial" pitchFamily="34" charset="0"/>
              </a:rPr>
              <a:t> and Distribution and focus on the design, marketing </a:t>
            </a:r>
            <a:r>
              <a:rPr lang="en-US" baseline="0" dirty="0" err="1">
                <a:latin typeface="Arial" pitchFamily="34" charset="0"/>
              </a:rPr>
              <a:t>ans</a:t>
            </a:r>
            <a:r>
              <a:rPr lang="en-US" baseline="0" dirty="0">
                <a:latin typeface="Arial" pitchFamily="34" charset="0"/>
              </a:rPr>
              <a:t> sales, or vice versa?  Depends on Capabilities and Aspirations.</a:t>
            </a:r>
            <a:endParaRPr lang="en-US"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“business construct” is the qualitative view of the business model.  Not quite</a:t>
            </a:r>
            <a:r>
              <a:rPr lang="en-US" baseline="0" dirty="0"/>
              <a:t> a business model, since it does not contain the quantitative parts (margins, investment).  Clearly articulating and assessing the qualitative before jumping into and assessing the quantitative helps avoid getting ‘lost in the numbers.’</a:t>
            </a:r>
            <a:endParaRPr lang="en-US" dirty="0"/>
          </a:p>
        </p:txBody>
      </p:sp>
      <p:sp>
        <p:nvSpPr>
          <p:cNvPr id="4" name="Slide Number Placeholder 3"/>
          <p:cNvSpPr>
            <a:spLocks noGrp="1"/>
          </p:cNvSpPr>
          <p:nvPr>
            <p:ph type="sldNum" sz="quarter" idx="10"/>
          </p:nvPr>
        </p:nvSpPr>
        <p:spPr/>
        <p:txBody>
          <a:bodyPr/>
          <a:lstStyle/>
          <a:p>
            <a:pPr>
              <a:defRPr/>
            </a:pPr>
            <a:fld id="{8B5A35EA-E869-42C4-BF75-869844ACA3B0}" type="slidenum">
              <a:rPr lang="en-US" smtClean="0"/>
              <a:pPr>
                <a:defRPr/>
              </a:pPr>
              <a:t>10</a:t>
            </a:fld>
            <a:endParaRPr lang="en-US"/>
          </a:p>
        </p:txBody>
      </p:sp>
    </p:spTree>
    <p:extLst>
      <p:ext uri="{BB962C8B-B14F-4D97-AF65-F5344CB8AC3E}">
        <p14:creationId xmlns:p14="http://schemas.microsoft.com/office/powerpoint/2010/main" val="1960020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56807" indent="-291079">
              <a:defRPr sz="1400">
                <a:solidFill>
                  <a:schemeClr val="tx1"/>
                </a:solidFill>
                <a:latin typeface="Times New Roman" pitchFamily="18" charset="0"/>
              </a:defRPr>
            </a:lvl2pPr>
            <a:lvl3pPr marL="1164319" indent="-232864">
              <a:defRPr sz="1400">
                <a:solidFill>
                  <a:schemeClr val="tx1"/>
                </a:solidFill>
                <a:latin typeface="Times New Roman" pitchFamily="18" charset="0"/>
              </a:defRPr>
            </a:lvl3pPr>
            <a:lvl4pPr marL="1630046" indent="-232864">
              <a:defRPr sz="1400">
                <a:solidFill>
                  <a:schemeClr val="tx1"/>
                </a:solidFill>
                <a:latin typeface="Times New Roman" pitchFamily="18" charset="0"/>
              </a:defRPr>
            </a:lvl4pPr>
            <a:lvl5pPr marL="2095773" indent="-232864">
              <a:defRPr sz="1400">
                <a:solidFill>
                  <a:schemeClr val="tx1"/>
                </a:solidFill>
                <a:latin typeface="Times New Roman" pitchFamily="18" charset="0"/>
              </a:defRPr>
            </a:lvl5pPr>
            <a:lvl6pPr marL="2561502" indent="-232864" eaLnBrk="0" fontAlgn="base" hangingPunct="0">
              <a:spcBef>
                <a:spcPct val="0"/>
              </a:spcBef>
              <a:spcAft>
                <a:spcPct val="0"/>
              </a:spcAft>
              <a:defRPr sz="1400">
                <a:solidFill>
                  <a:schemeClr val="tx1"/>
                </a:solidFill>
                <a:latin typeface="Times New Roman" pitchFamily="18" charset="0"/>
              </a:defRPr>
            </a:lvl6pPr>
            <a:lvl7pPr marL="3027229" indent="-232864" eaLnBrk="0" fontAlgn="base" hangingPunct="0">
              <a:spcBef>
                <a:spcPct val="0"/>
              </a:spcBef>
              <a:spcAft>
                <a:spcPct val="0"/>
              </a:spcAft>
              <a:defRPr sz="1400">
                <a:solidFill>
                  <a:schemeClr val="tx1"/>
                </a:solidFill>
                <a:latin typeface="Times New Roman" pitchFamily="18" charset="0"/>
              </a:defRPr>
            </a:lvl7pPr>
            <a:lvl8pPr marL="3492957" indent="-232864" eaLnBrk="0" fontAlgn="base" hangingPunct="0">
              <a:spcBef>
                <a:spcPct val="0"/>
              </a:spcBef>
              <a:spcAft>
                <a:spcPct val="0"/>
              </a:spcAft>
              <a:defRPr sz="1400">
                <a:solidFill>
                  <a:schemeClr val="tx1"/>
                </a:solidFill>
                <a:latin typeface="Times New Roman" pitchFamily="18" charset="0"/>
              </a:defRPr>
            </a:lvl8pPr>
            <a:lvl9pPr marL="3958684" indent="-232864" eaLnBrk="0" fontAlgn="base" hangingPunct="0">
              <a:spcBef>
                <a:spcPct val="0"/>
              </a:spcBef>
              <a:spcAft>
                <a:spcPct val="0"/>
              </a:spcAft>
              <a:defRPr sz="1400">
                <a:solidFill>
                  <a:schemeClr val="tx1"/>
                </a:solidFill>
                <a:latin typeface="Times New Roman" pitchFamily="18" charset="0"/>
              </a:defRPr>
            </a:lvl9pPr>
          </a:lstStyle>
          <a:p>
            <a:fld id="{131C3875-BBD1-4DB2-9181-661A5FA56EE8}" type="slidenum">
              <a:rPr lang="en-US" sz="1200">
                <a:latin typeface="Arial" pitchFamily="34" charset="0"/>
              </a:rPr>
              <a:pPr/>
              <a:t>15</a:t>
            </a:fld>
            <a:endParaRPr lang="en-US" sz="1200">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40435" y="4421824"/>
            <a:ext cx="5172393"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56807" indent="-291079">
              <a:defRPr sz="1400">
                <a:solidFill>
                  <a:schemeClr val="tx1"/>
                </a:solidFill>
                <a:latin typeface="Times New Roman" pitchFamily="18" charset="0"/>
              </a:defRPr>
            </a:lvl2pPr>
            <a:lvl3pPr marL="1164319" indent="-232864">
              <a:defRPr sz="1400">
                <a:solidFill>
                  <a:schemeClr val="tx1"/>
                </a:solidFill>
                <a:latin typeface="Times New Roman" pitchFamily="18" charset="0"/>
              </a:defRPr>
            </a:lvl3pPr>
            <a:lvl4pPr marL="1630046" indent="-232864">
              <a:defRPr sz="1400">
                <a:solidFill>
                  <a:schemeClr val="tx1"/>
                </a:solidFill>
                <a:latin typeface="Times New Roman" pitchFamily="18" charset="0"/>
              </a:defRPr>
            </a:lvl4pPr>
            <a:lvl5pPr marL="2095773" indent="-232864">
              <a:defRPr sz="1400">
                <a:solidFill>
                  <a:schemeClr val="tx1"/>
                </a:solidFill>
                <a:latin typeface="Times New Roman" pitchFamily="18" charset="0"/>
              </a:defRPr>
            </a:lvl5pPr>
            <a:lvl6pPr marL="2561502" indent="-232864" eaLnBrk="0" fontAlgn="base" hangingPunct="0">
              <a:spcBef>
                <a:spcPct val="0"/>
              </a:spcBef>
              <a:spcAft>
                <a:spcPct val="0"/>
              </a:spcAft>
              <a:defRPr sz="1400">
                <a:solidFill>
                  <a:schemeClr val="tx1"/>
                </a:solidFill>
                <a:latin typeface="Times New Roman" pitchFamily="18" charset="0"/>
              </a:defRPr>
            </a:lvl6pPr>
            <a:lvl7pPr marL="3027229" indent="-232864" eaLnBrk="0" fontAlgn="base" hangingPunct="0">
              <a:spcBef>
                <a:spcPct val="0"/>
              </a:spcBef>
              <a:spcAft>
                <a:spcPct val="0"/>
              </a:spcAft>
              <a:defRPr sz="1400">
                <a:solidFill>
                  <a:schemeClr val="tx1"/>
                </a:solidFill>
                <a:latin typeface="Times New Roman" pitchFamily="18" charset="0"/>
              </a:defRPr>
            </a:lvl7pPr>
            <a:lvl8pPr marL="3492957" indent="-232864" eaLnBrk="0" fontAlgn="base" hangingPunct="0">
              <a:spcBef>
                <a:spcPct val="0"/>
              </a:spcBef>
              <a:spcAft>
                <a:spcPct val="0"/>
              </a:spcAft>
              <a:defRPr sz="1400">
                <a:solidFill>
                  <a:schemeClr val="tx1"/>
                </a:solidFill>
                <a:latin typeface="Times New Roman" pitchFamily="18" charset="0"/>
              </a:defRPr>
            </a:lvl8pPr>
            <a:lvl9pPr marL="3958684" indent="-232864" eaLnBrk="0" fontAlgn="base" hangingPunct="0">
              <a:spcBef>
                <a:spcPct val="0"/>
              </a:spcBef>
              <a:spcAft>
                <a:spcPct val="0"/>
              </a:spcAft>
              <a:defRPr sz="1400">
                <a:solidFill>
                  <a:schemeClr val="tx1"/>
                </a:solidFill>
                <a:latin typeface="Times New Roman" pitchFamily="18" charset="0"/>
              </a:defRPr>
            </a:lvl9pPr>
          </a:lstStyle>
          <a:p>
            <a:fld id="{B30C345D-4AFE-4BE5-9676-7A5FAFA0B861}" type="slidenum">
              <a:rPr lang="en-US" sz="1200">
                <a:latin typeface="Arial" pitchFamily="34" charset="0"/>
              </a:rPr>
              <a:pPr/>
              <a:t>17</a:t>
            </a:fld>
            <a:endParaRPr lang="en-US" sz="1200">
              <a:latin typeface="Arial"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40435" y="4421824"/>
            <a:ext cx="5172393"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59640" indent="-292169">
              <a:defRPr sz="1400">
                <a:solidFill>
                  <a:schemeClr val="tx1"/>
                </a:solidFill>
                <a:latin typeface="Times New Roman" pitchFamily="18" charset="0"/>
              </a:defRPr>
            </a:lvl2pPr>
            <a:lvl3pPr marL="1168677" indent="-233735">
              <a:defRPr sz="1400">
                <a:solidFill>
                  <a:schemeClr val="tx1"/>
                </a:solidFill>
                <a:latin typeface="Times New Roman" pitchFamily="18" charset="0"/>
              </a:defRPr>
            </a:lvl3pPr>
            <a:lvl4pPr marL="1636148" indent="-233735">
              <a:defRPr sz="1400">
                <a:solidFill>
                  <a:schemeClr val="tx1"/>
                </a:solidFill>
                <a:latin typeface="Times New Roman" pitchFamily="18" charset="0"/>
              </a:defRPr>
            </a:lvl4pPr>
            <a:lvl5pPr marL="2103619" indent="-233735">
              <a:defRPr sz="1400">
                <a:solidFill>
                  <a:schemeClr val="tx1"/>
                </a:solidFill>
                <a:latin typeface="Times New Roman" pitchFamily="18" charset="0"/>
              </a:defRPr>
            </a:lvl5pPr>
            <a:lvl6pPr marL="2571089" indent="-233735" eaLnBrk="0" fontAlgn="base" hangingPunct="0">
              <a:spcBef>
                <a:spcPct val="0"/>
              </a:spcBef>
              <a:spcAft>
                <a:spcPct val="0"/>
              </a:spcAft>
              <a:defRPr sz="1400">
                <a:solidFill>
                  <a:schemeClr val="tx1"/>
                </a:solidFill>
                <a:latin typeface="Times New Roman" pitchFamily="18" charset="0"/>
              </a:defRPr>
            </a:lvl6pPr>
            <a:lvl7pPr marL="3038560" indent="-233735" eaLnBrk="0" fontAlgn="base" hangingPunct="0">
              <a:spcBef>
                <a:spcPct val="0"/>
              </a:spcBef>
              <a:spcAft>
                <a:spcPct val="0"/>
              </a:spcAft>
              <a:defRPr sz="1400">
                <a:solidFill>
                  <a:schemeClr val="tx1"/>
                </a:solidFill>
                <a:latin typeface="Times New Roman" pitchFamily="18" charset="0"/>
              </a:defRPr>
            </a:lvl7pPr>
            <a:lvl8pPr marL="3506031" indent="-233735" eaLnBrk="0" fontAlgn="base" hangingPunct="0">
              <a:spcBef>
                <a:spcPct val="0"/>
              </a:spcBef>
              <a:spcAft>
                <a:spcPct val="0"/>
              </a:spcAft>
              <a:defRPr sz="1400">
                <a:solidFill>
                  <a:schemeClr val="tx1"/>
                </a:solidFill>
                <a:latin typeface="Times New Roman" pitchFamily="18" charset="0"/>
              </a:defRPr>
            </a:lvl8pPr>
            <a:lvl9pPr marL="3973502" indent="-233735" eaLnBrk="0" fontAlgn="base" hangingPunct="0">
              <a:spcBef>
                <a:spcPct val="0"/>
              </a:spcBef>
              <a:spcAft>
                <a:spcPct val="0"/>
              </a:spcAft>
              <a:defRPr sz="1400">
                <a:solidFill>
                  <a:schemeClr val="tx1"/>
                </a:solidFill>
                <a:latin typeface="Times New Roman" pitchFamily="18" charset="0"/>
              </a:defRPr>
            </a:lvl9pPr>
          </a:lstStyle>
          <a:p>
            <a:fld id="{D6CE6E17-7284-48D7-B2EA-5AE412D1CF55}" type="slidenum">
              <a:rPr lang="en-US" sz="1200">
                <a:latin typeface="Arial" pitchFamily="34" charset="0"/>
              </a:rPr>
              <a:pPr/>
              <a:t>22</a:t>
            </a:fld>
            <a:endParaRPr lang="en-US" sz="1200">
              <a:latin typeface="Arial"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 zli_title_header.jpg"/>
          <p:cNvPicPr>
            <a:picLocks noChangeAspect="1"/>
          </p:cNvPicPr>
          <p:nvPr userDrawn="1"/>
        </p:nvPicPr>
        <p:blipFill>
          <a:blip r:embed="rId2" cstate="print"/>
          <a:srcRect/>
          <a:stretch>
            <a:fillRect/>
          </a:stretch>
        </p:blipFill>
        <p:spPr bwMode="auto">
          <a:xfrm>
            <a:off x="0" y="0"/>
            <a:ext cx="9144000" cy="919163"/>
          </a:xfrm>
          <a:prstGeom prst="rect">
            <a:avLst/>
          </a:prstGeom>
          <a:noFill/>
          <a:ln w="9525">
            <a:noFill/>
            <a:miter lim="800000"/>
            <a:headEnd/>
            <a:tailEnd/>
          </a:ln>
        </p:spPr>
      </p:pic>
      <p:sp>
        <p:nvSpPr>
          <p:cNvPr id="81932" name="Rectangle 12"/>
          <p:cNvSpPr>
            <a:spLocks noGrp="1" noChangeArrowheads="1"/>
          </p:cNvSpPr>
          <p:nvPr>
            <p:ph type="ctrTitle"/>
          </p:nvPr>
        </p:nvSpPr>
        <p:spPr>
          <a:xfrm>
            <a:off x="0" y="1676400"/>
            <a:ext cx="9144000" cy="1462088"/>
          </a:xfrm>
        </p:spPr>
        <p:txBody>
          <a:bodyPr/>
          <a:lstStyle>
            <a:lvl1pPr algn="ctr">
              <a:defRPr>
                <a:solidFill>
                  <a:schemeClr val="tx1"/>
                </a:solidFill>
              </a:defRPr>
            </a:lvl1pPr>
          </a:lstStyle>
          <a:p>
            <a:r>
              <a:rPr lang="en-US" dirty="0"/>
              <a:t>Click to edit Master title style</a:t>
            </a:r>
          </a:p>
        </p:txBody>
      </p:sp>
      <p:sp>
        <p:nvSpPr>
          <p:cNvPr id="81933" name="Rectangle 13"/>
          <p:cNvSpPr>
            <a:spLocks noGrp="1" noChangeArrowheads="1"/>
          </p:cNvSpPr>
          <p:nvPr>
            <p:ph type="subTitle" idx="1"/>
          </p:nvPr>
        </p:nvSpPr>
        <p:spPr>
          <a:xfrm>
            <a:off x="0" y="3886200"/>
            <a:ext cx="9144000" cy="1752600"/>
          </a:xfrm>
        </p:spPr>
        <p:txBody>
          <a:bodyPr/>
          <a:lstStyle>
            <a:lvl1pPr marL="0" indent="0" algn="ctr">
              <a:buFont typeface="Wingdings" pitchFamily="2" charset="2"/>
              <a:buNone/>
              <a:defRPr sz="2400">
                <a:solidFill>
                  <a:srgbClr val="3B4445"/>
                </a:solidFill>
              </a:defRPr>
            </a:lvl1pPr>
          </a:lstStyle>
          <a:p>
            <a:r>
              <a:rPr lang="en-US" dirty="0"/>
              <a:t>Click to edit Master subtitle style</a:t>
            </a:r>
          </a:p>
        </p:txBody>
      </p:sp>
      <p:sp>
        <p:nvSpPr>
          <p:cNvPr id="6" name="Rectangle 16"/>
          <p:cNvSpPr>
            <a:spLocks noGrp="1" noChangeArrowheads="1"/>
          </p:cNvSpPr>
          <p:nvPr>
            <p:ph type="sldNum" sz="quarter" idx="10"/>
          </p:nvPr>
        </p:nvSpPr>
        <p:spPr>
          <a:xfrm>
            <a:off x="7239000" y="6399213"/>
            <a:ext cx="1905000" cy="382587"/>
          </a:xfrm>
          <a:prstGeom prst="rect">
            <a:avLst/>
          </a:prstGeom>
        </p:spPr>
        <p:txBody>
          <a:bodyPr/>
          <a:lstStyle>
            <a:lvl1pPr>
              <a:defRPr>
                <a:solidFill>
                  <a:srgbClr val="3B4445"/>
                </a:solidFill>
                <a:latin typeface="+mn-lt"/>
              </a:defRPr>
            </a:lvl1pPr>
          </a:lstStyle>
          <a:p>
            <a:pPr>
              <a:defRPr/>
            </a:pPr>
            <a:fld id="{FEC29843-A9A1-4A6C-BE91-610A37F119A0}" type="slidenum">
              <a:rPr lang="en-US" smtClean="0"/>
              <a:pPr>
                <a:defRPr/>
              </a:pPr>
              <a:t>‹#›</a:t>
            </a:fld>
            <a:endParaRPr lang="en-US" dirty="0"/>
          </a:p>
        </p:txBody>
      </p:sp>
      <p:sp>
        <p:nvSpPr>
          <p:cNvPr id="2" name="Rectangle 1"/>
          <p:cNvSpPr/>
          <p:nvPr userDrawn="1"/>
        </p:nvSpPr>
        <p:spPr bwMode="auto">
          <a:xfrm>
            <a:off x="0" y="0"/>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4DA4826B-A430-4813-BECA-CB78FB8C6A0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214313"/>
            <a:ext cx="1949450" cy="5805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14313"/>
            <a:ext cx="5699125" cy="5805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00800"/>
            <a:ext cx="1905000" cy="457200"/>
          </a:xfrm>
          <a:prstGeom prst="rect">
            <a:avLst/>
          </a:prstGeom>
        </p:spPr>
        <p:txBody>
          <a:bodyPr/>
          <a:lstStyle>
            <a:lvl1pPr>
              <a:defRPr sz="1200">
                <a:solidFill>
                  <a:srgbClr val="3B4445"/>
                </a:solidFill>
              </a:defRPr>
            </a:lvl1pPr>
          </a:lstStyle>
          <a:p>
            <a:pPr>
              <a:defRPr/>
            </a:pPr>
            <a:fld id="{7B8523E8-F80F-48D0-AB06-EC8D46C8572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700087"/>
          </a:xfrm>
        </p:spPr>
        <p:txBody>
          <a:bodyPr/>
          <a:lstStyle>
            <a:lvl1pPr>
              <a:defRPr>
                <a:solidFill>
                  <a:schemeClr val="tx1"/>
                </a:solidFill>
              </a:defRPr>
            </a:lvl1pPr>
          </a:lstStyle>
          <a:p>
            <a:r>
              <a:rPr lang="en-US"/>
              <a:t>Click to edit Master title style</a:t>
            </a:r>
          </a:p>
        </p:txBody>
      </p:sp>
      <p:sp>
        <p:nvSpPr>
          <p:cNvPr id="3" name="Table Placeholder 2"/>
          <p:cNvSpPr>
            <a:spLocks noGrp="1"/>
          </p:cNvSpPr>
          <p:nvPr>
            <p:ph type="tbl" idx="1"/>
          </p:nvPr>
        </p:nvSpPr>
        <p:spPr>
          <a:xfrm>
            <a:off x="1143000" y="1143000"/>
            <a:ext cx="7772400" cy="4876800"/>
          </a:xfrm>
        </p:spPr>
        <p:txBody>
          <a:bodyPr/>
          <a:lstStyle/>
          <a:p>
            <a:pPr lvl="0"/>
            <a:endParaRPr lang="en-US" noProof="0"/>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9482E6DC-B7DB-4401-A1C3-CB4CB9970FC6}"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
        <p:nvSpPr>
          <p:cNvPr id="8" name="Slide Number Placeholder 3"/>
          <p:cNvSpPr>
            <a:spLocks noGrp="1"/>
          </p:cNvSpPr>
          <p:nvPr userDrawn="1">
            <p:ph type="sldNum" sz="quarter" idx="12"/>
          </p:nvPr>
        </p:nvSpPr>
        <p:spPr>
          <a:xfrm>
            <a:off x="8534400" y="6553200"/>
            <a:ext cx="609600" cy="304800"/>
          </a:xfrm>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eaLnBrk="1" hangingPunct="1">
              <a:defRPr/>
            </a:pPr>
            <a:fld id="{1961CA80-5175-4925-A9EB-F79BE3401ADB}" type="slidenum">
              <a:rPr lang="en-US" sz="1200" smtClean="0">
                <a:solidFill>
                  <a:schemeClr val="tx2"/>
                </a:solidFill>
              </a:rPr>
              <a:pPr eaLnBrk="1" hangingPunct="1">
                <a:defRPr/>
              </a:pPr>
              <a:t>‹#›</a:t>
            </a:fld>
            <a:endParaRPr lang="en-US" sz="1200" dirty="0">
              <a:solidFill>
                <a:schemeClr val="tx2"/>
              </a:solidFill>
            </a:endParaRPr>
          </a:p>
        </p:txBody>
      </p:sp>
    </p:spTree>
    <p:extLst>
      <p:ext uri="{BB962C8B-B14F-4D97-AF65-F5344CB8AC3E}">
        <p14:creationId xmlns:p14="http://schemas.microsoft.com/office/powerpoint/2010/main" val="86801387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143000"/>
            <a:ext cx="77724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7162800" y="6477000"/>
            <a:ext cx="1905000" cy="457200"/>
          </a:xfrm>
          <a:prstGeom prst="rect">
            <a:avLst/>
          </a:prstGeom>
        </p:spPr>
        <p:txBody>
          <a:bodyPr/>
          <a:lstStyle>
            <a:lvl1pPr>
              <a:defRPr sz="1200">
                <a:solidFill>
                  <a:srgbClr val="3B4445"/>
                </a:solidFill>
              </a:defRPr>
            </a:lvl1pPr>
          </a:lstStyle>
          <a:p>
            <a:pPr>
              <a:defRPr/>
            </a:pPr>
            <a:fld id="{9E1D4DFB-05A4-4E49-8C5F-DBB9BC109519}"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B444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5B1D3E2-BFC2-4E38-A138-8743C1EAB7E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7620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C184422-105F-4206-827B-C9F8C0FAD222}"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30162"/>
            <a:ext cx="8001000" cy="808038"/>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12763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763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16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sldNum" sz="quarter" idx="10"/>
          </p:nvPr>
        </p:nvSpPr>
        <p:spPr>
          <a:xfrm>
            <a:off x="7086600" y="6477000"/>
            <a:ext cx="1905000" cy="457200"/>
          </a:xfrm>
          <a:prstGeom prst="rect">
            <a:avLst/>
          </a:prstGeom>
          <a:ln/>
        </p:spPr>
        <p:txBody>
          <a:bodyPr/>
          <a:lstStyle>
            <a:lvl1pPr>
              <a:defRPr sz="1200">
                <a:solidFill>
                  <a:srgbClr val="3B4445"/>
                </a:solidFill>
              </a:defRPr>
            </a:lvl1pPr>
          </a:lstStyle>
          <a:p>
            <a:pPr>
              <a:defRPr/>
            </a:pPr>
            <a:fld id="{BC2CDD67-DA31-42AD-B6D5-87A3F5C4B1F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93037" cy="700087"/>
          </a:xfrm>
        </p:spPr>
        <p:txBody>
          <a:bodyPr/>
          <a:lstStyle>
            <a:lvl1pPr>
              <a:defRPr>
                <a:solidFill>
                  <a:schemeClr val="tx1"/>
                </a:solidFill>
              </a:defRPr>
            </a:lvl1pPr>
          </a:lstStyle>
          <a:p>
            <a:r>
              <a:rPr lang="en-US"/>
              <a:t>Click to edit Master title style</a:t>
            </a:r>
          </a:p>
        </p:txBody>
      </p:sp>
      <p:sp>
        <p:nvSpPr>
          <p:cNvPr id="3"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087"/>
            <a:ext cx="3008313" cy="1010766"/>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1081087"/>
            <a:ext cx="5111750" cy="5091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43137"/>
            <a:ext cx="3008313" cy="4080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D08F4CDE-61AD-4C07-A804-E4D89EE20B0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B7B40F9D-D132-4795-84E0-4BAB53DCC70F}"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
          <p:cNvSpPr>
            <a:spLocks noGrp="1" noChangeArrowheads="1"/>
          </p:cNvSpPr>
          <p:nvPr>
            <p:ph type="body" idx="1"/>
          </p:nvPr>
        </p:nvSpPr>
        <p:spPr bwMode="auto">
          <a:xfrm>
            <a:off x="9144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27" name="Rectangle 9"/>
          <p:cNvSpPr>
            <a:spLocks noGrp="1" noChangeArrowheads="1"/>
          </p:cNvSpPr>
          <p:nvPr>
            <p:ph type="title"/>
          </p:nvPr>
        </p:nvSpPr>
        <p:spPr bwMode="auto">
          <a:xfrm>
            <a:off x="980280" y="109537"/>
            <a:ext cx="8163719" cy="700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8" name="Rectangle 16"/>
          <p:cNvSpPr>
            <a:spLocks noGrp="1" noChangeArrowheads="1"/>
          </p:cNvSpPr>
          <p:nvPr>
            <p:ph type="sldNum" sz="quarter" idx="4"/>
          </p:nvPr>
        </p:nvSpPr>
        <p:spPr>
          <a:xfrm>
            <a:off x="7162800" y="6409150"/>
            <a:ext cx="1905000" cy="382587"/>
          </a:xfrm>
          <a:prstGeom prst="rect">
            <a:avLst/>
          </a:prstGeom>
        </p:spPr>
        <p:txBody>
          <a:bodyPr/>
          <a:lstStyle>
            <a:lvl1pPr algn="r">
              <a:defRPr sz="1200">
                <a:solidFill>
                  <a:srgbClr val="3B4445"/>
                </a:solidFill>
                <a:latin typeface="+mn-lt"/>
              </a:defRPr>
            </a:lvl1pPr>
          </a:lstStyle>
          <a:p>
            <a:pPr>
              <a:defRPr/>
            </a:pPr>
            <a:fld id="{FEC29843-A9A1-4A6C-BE91-610A37F119A0}" type="slidenum">
              <a:rPr lang="en-US" smtClean="0"/>
              <a:pPr>
                <a:defRPr/>
              </a:pPr>
              <a:t>‹#›</a:t>
            </a:fld>
            <a:endParaRPr lang="en-US" dirty="0"/>
          </a:p>
        </p:txBody>
      </p:sp>
      <p:cxnSp>
        <p:nvCxnSpPr>
          <p:cNvPr id="9" name="Straight Connector 8"/>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763"/>
            <a:ext cx="914402" cy="919163"/>
          </a:xfrm>
          <a:prstGeom prst="rect">
            <a:avLst/>
          </a:prstGeom>
        </p:spPr>
      </p:pic>
      <p:sp>
        <p:nvSpPr>
          <p:cNvPr id="13" name="TextBox 11"/>
          <p:cNvSpPr txBox="1">
            <a:spLocks noChangeArrowheads="1"/>
          </p:cNvSpPr>
          <p:nvPr userDrawn="1"/>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2020 by Timothy L. Faley</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 id="2147483673" r:id="rId6"/>
    <p:sldLayoutId id="2147483674" r:id="rId7"/>
    <p:sldLayoutId id="2147483675" r:id="rId8"/>
    <p:sldLayoutId id="2147483676" r:id="rId9"/>
    <p:sldLayoutId id="2147483677" r:id="rId10"/>
    <p:sldLayoutId id="2147483678" r:id="rId11"/>
    <p:sldLayoutId id="2147483679" r:id="rId12"/>
    <p:sldLayoutId id="2147483681" r:id="rId13"/>
  </p:sldLayoutIdLst>
  <p:hf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hyperlink" Target="mailto:Tfaley@UVI.edu"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hyperlink" Target="http://www.fbi.gov/hq/lab/fsc/backissu/jan2002/images/sahnif2s.jpg"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2286000"/>
          </a:xfrm>
          <a:prstGeom prst="rect">
            <a:avLst/>
          </a:prstGeom>
          <a:gradFill flip="none" rotWithShape="1">
            <a:gsLst>
              <a:gs pos="57000">
                <a:srgbClr val="52A6E9"/>
              </a:gs>
              <a:gs pos="99000">
                <a:srgbClr val="3B444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0"/>
            <a:ext cx="2286000" cy="2286000"/>
          </a:xfrm>
          <a:prstGeom prst="rect">
            <a:avLst/>
          </a:prstGeom>
        </p:spPr>
      </p:pic>
      <p:sp>
        <p:nvSpPr>
          <p:cNvPr id="7" name="TextBox 6"/>
          <p:cNvSpPr txBox="1"/>
          <p:nvPr/>
        </p:nvSpPr>
        <p:spPr>
          <a:xfrm>
            <a:off x="2514600" y="429161"/>
            <a:ext cx="2068195" cy="1323439"/>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029" sz="4000" b="1" dirty="0">
                <a:ln w="50800"/>
                <a:solidFill>
                  <a:srgbClr val="3B4445"/>
                </a:solidFill>
              </a:rPr>
              <a:t>Business</a:t>
            </a:r>
          </a:p>
          <a:p>
            <a:r>
              <a:rPr lang="en-029" sz="4000" b="1" dirty="0">
                <a:ln w="50800"/>
                <a:solidFill>
                  <a:srgbClr val="3B4445"/>
                </a:solidFill>
              </a:rPr>
              <a:t>Design</a:t>
            </a:r>
            <a:endParaRPr lang="en-US" sz="4000" b="1" dirty="0">
              <a:ln w="50800"/>
              <a:solidFill>
                <a:srgbClr val="3B4445"/>
              </a:solidFill>
            </a:endParaRPr>
          </a:p>
        </p:txBody>
      </p:sp>
      <p:sp>
        <p:nvSpPr>
          <p:cNvPr id="9" name="Subtitle 5"/>
          <p:cNvSpPr txBox="1">
            <a:spLocks/>
          </p:cNvSpPr>
          <p:nvPr/>
        </p:nvSpPr>
        <p:spPr bwMode="auto">
          <a:xfrm>
            <a:off x="0" y="4114800"/>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a:lstStyle>
          <a:p>
            <a:pPr marL="0" indent="0" algn="ctr">
              <a:buNone/>
            </a:pPr>
            <a:r>
              <a:rPr lang="en-US" sz="2400" dirty="0">
                <a:solidFill>
                  <a:srgbClr val="3B4445"/>
                </a:solidFill>
              </a:rPr>
              <a:t>Dr. Tim Faley</a:t>
            </a:r>
          </a:p>
          <a:p>
            <a:pPr marL="0" indent="0" algn="ctr">
              <a:buNone/>
            </a:pPr>
            <a:r>
              <a:rPr lang="en-029" sz="1800" b="1" dirty="0">
                <a:solidFill>
                  <a:srgbClr val="3B4445"/>
                </a:solidFill>
              </a:rPr>
              <a:t>University of the Virgin Islands</a:t>
            </a:r>
          </a:p>
          <a:p>
            <a:pPr marL="0" indent="0" algn="ctr">
              <a:buNone/>
            </a:pPr>
            <a:r>
              <a:rPr lang="en-029" sz="1800" dirty="0">
                <a:solidFill>
                  <a:srgbClr val="3B4445"/>
                </a:solidFill>
              </a:rPr>
              <a:t>Tfaley@uvi.edu</a:t>
            </a:r>
            <a:endParaRPr lang="en-US" sz="1800" dirty="0">
              <a:solidFill>
                <a:srgbClr val="3B4445"/>
              </a:solidFill>
            </a:endParaRPr>
          </a:p>
        </p:txBody>
      </p:sp>
      <p:sp>
        <p:nvSpPr>
          <p:cNvPr id="11" name="Title 4"/>
          <p:cNvSpPr txBox="1">
            <a:spLocks/>
          </p:cNvSpPr>
          <p:nvPr/>
        </p:nvSpPr>
        <p:spPr bwMode="auto">
          <a:xfrm>
            <a:off x="0" y="2652712"/>
            <a:ext cx="9144000" cy="928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3B4445"/>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a:lstStyle>
          <a:p>
            <a:pPr algn="ctr"/>
            <a:r>
              <a:rPr lang="en-US" sz="2800" kern="0" dirty="0"/>
              <a:t>Session 9</a:t>
            </a:r>
          </a:p>
          <a:p>
            <a:pPr algn="ctr"/>
            <a:r>
              <a:rPr lang="en-US" sz="2800" kern="0" dirty="0"/>
              <a:t>Business Design</a:t>
            </a:r>
          </a:p>
          <a:p>
            <a:pPr algn="ctr"/>
            <a:r>
              <a:rPr lang="en-US" sz="2800" kern="0" dirty="0"/>
              <a:t>Part II (voice-over only)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4883639"/>
            <a:ext cx="1371600" cy="197436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50958136"/>
      </p:ext>
    </p:extLst>
  </p:cSld>
  <p:clrMapOvr>
    <a:masterClrMapping/>
  </p:clrMapOvr>
  <mc:AlternateContent xmlns:mc="http://schemas.openxmlformats.org/markup-compatibility/2006" xmlns:p14="http://schemas.microsoft.com/office/powerpoint/2010/main">
    <mc:Choice Requires="p14">
      <p:transition spd="slow" p14:dur="2000" advTm="8811"/>
    </mc:Choice>
    <mc:Fallback xmlns="">
      <p:transition spd="slow" advTm="8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14400" y="366712"/>
            <a:ext cx="8229600" cy="700088"/>
          </a:xfrm>
        </p:spPr>
        <p:txBody>
          <a:bodyPr/>
          <a:lstStyle/>
          <a:p>
            <a:r>
              <a:rPr lang="en-US" dirty="0"/>
              <a:t>Business Design Output:  </a:t>
            </a:r>
            <a:br>
              <a:rPr lang="en-US" dirty="0"/>
            </a:br>
            <a:r>
              <a:rPr lang="en-US" dirty="0"/>
              <a:t>  C</a:t>
            </a:r>
            <a:r>
              <a:rPr lang="en-US" sz="3200" dirty="0"/>
              <a:t>rafting a High-level Business Framework</a:t>
            </a:r>
          </a:p>
        </p:txBody>
      </p:sp>
      <p:sp>
        <p:nvSpPr>
          <p:cNvPr id="3" name="Content Placeholder 2"/>
          <p:cNvSpPr>
            <a:spLocks noGrp="1"/>
          </p:cNvSpPr>
          <p:nvPr>
            <p:ph idx="1"/>
          </p:nvPr>
        </p:nvSpPr>
        <p:spPr>
          <a:xfrm>
            <a:off x="381000" y="825059"/>
            <a:ext cx="8763000" cy="5651941"/>
          </a:xfrm>
        </p:spPr>
        <p:txBody>
          <a:bodyPr/>
          <a:lstStyle/>
          <a:p>
            <a:pPr marL="0" indent="0">
              <a:buFont typeface="Wingdings" pitchFamily="2" charset="2"/>
              <a:buNone/>
              <a:defRPr/>
            </a:pPr>
            <a:r>
              <a:rPr lang="en-US" sz="2000" u="sng" dirty="0"/>
              <a:t>Business Construct (</a:t>
            </a:r>
            <a:r>
              <a:rPr lang="en-US" sz="2000" u="sng" dirty="0" err="1"/>
              <a:t>ie</a:t>
            </a:r>
            <a:r>
              <a:rPr lang="en-US" sz="2000" u="sng" dirty="0"/>
              <a:t> Qualitative Business Model)</a:t>
            </a:r>
          </a:p>
          <a:p>
            <a:pPr>
              <a:defRPr/>
            </a:pPr>
            <a:r>
              <a:rPr lang="en-US" sz="2000" b="1" dirty="0"/>
              <a:t>Activities </a:t>
            </a:r>
            <a:r>
              <a:rPr lang="en-US" sz="2000" dirty="0"/>
              <a:t>(of the business)</a:t>
            </a:r>
          </a:p>
          <a:p>
            <a:pPr lvl="1">
              <a:defRPr/>
            </a:pPr>
            <a:r>
              <a:rPr lang="en-US" sz="1800" dirty="0"/>
              <a:t>Offering (product/service):  </a:t>
            </a:r>
          </a:p>
          <a:p>
            <a:pPr lvl="2">
              <a:defRPr/>
            </a:pPr>
            <a:r>
              <a:rPr lang="en-US" sz="1400" dirty="0"/>
              <a:t>What precisely is your product/service?</a:t>
            </a:r>
          </a:p>
          <a:p>
            <a:pPr lvl="1">
              <a:defRPr/>
            </a:pPr>
            <a:r>
              <a:rPr lang="en-US" sz="1800" dirty="0"/>
              <a:t>Actions your firm takes:  </a:t>
            </a:r>
          </a:p>
          <a:p>
            <a:pPr lvl="2">
              <a:defRPr/>
            </a:pPr>
            <a:r>
              <a:rPr lang="en-US" sz="1400" dirty="0"/>
              <a:t>What precisely does the company do?  </a:t>
            </a:r>
          </a:p>
          <a:p>
            <a:pPr lvl="3">
              <a:defRPr/>
            </a:pPr>
            <a:r>
              <a:rPr lang="en-US" sz="1400" dirty="0"/>
              <a:t>How does this leverage your Capabilities?</a:t>
            </a:r>
          </a:p>
          <a:p>
            <a:pPr lvl="2">
              <a:defRPr/>
            </a:pPr>
            <a:r>
              <a:rPr lang="en-US" sz="1400" b="1" dirty="0"/>
              <a:t>What activities do you leverage from the existing ecosystem?</a:t>
            </a:r>
          </a:p>
          <a:p>
            <a:pPr>
              <a:defRPr/>
            </a:pPr>
            <a:r>
              <a:rPr lang="en-US" sz="2000" b="1" dirty="0"/>
              <a:t>Monetization </a:t>
            </a:r>
            <a:r>
              <a:rPr lang="en-US" sz="2000" dirty="0"/>
              <a:t>(method of the business)</a:t>
            </a:r>
          </a:p>
          <a:p>
            <a:pPr lvl="1">
              <a:defRPr/>
            </a:pPr>
            <a:r>
              <a:rPr lang="en-US" sz="1800" dirty="0"/>
              <a:t>How does your company make money (revenue model)?</a:t>
            </a:r>
          </a:p>
          <a:p>
            <a:pPr lvl="1">
              <a:defRPr/>
            </a:pPr>
            <a:r>
              <a:rPr lang="en-US" sz="1800" dirty="0"/>
              <a:t>Value capture mechanism?</a:t>
            </a:r>
            <a:endParaRPr lang="en-US" sz="2200" b="1" dirty="0"/>
          </a:p>
          <a:p>
            <a:pPr>
              <a:defRPr/>
            </a:pPr>
            <a:r>
              <a:rPr lang="en-US" sz="2000" b="1" strike="sngStrike" dirty="0"/>
              <a:t>Owner </a:t>
            </a:r>
            <a:r>
              <a:rPr lang="en-US" sz="2000" strike="sngStrike" dirty="0"/>
              <a:t>(of the problem) </a:t>
            </a:r>
            <a:r>
              <a:rPr lang="en-US" sz="2000" b="1" dirty="0"/>
              <a:t>Customer</a:t>
            </a:r>
            <a:r>
              <a:rPr lang="en-US" sz="2000" dirty="0"/>
              <a:t> (Group the business SERVES)</a:t>
            </a:r>
          </a:p>
          <a:p>
            <a:pPr lvl="1">
              <a:defRPr/>
            </a:pPr>
            <a:r>
              <a:rPr lang="en-US" sz="1800" dirty="0"/>
              <a:t>Who (very specifically) are your customers and collaborators?</a:t>
            </a:r>
          </a:p>
          <a:p>
            <a:pPr lvl="2">
              <a:defRPr/>
            </a:pPr>
            <a:r>
              <a:rPr lang="en-US" sz="1400" dirty="0"/>
              <a:t>What is your target persona? (Need-based market segment?)</a:t>
            </a:r>
          </a:p>
          <a:p>
            <a:pPr>
              <a:defRPr/>
            </a:pPr>
            <a:r>
              <a:rPr lang="en-US" sz="2000" b="1" dirty="0"/>
              <a:t>Motive </a:t>
            </a:r>
            <a:r>
              <a:rPr lang="en-US" sz="2000" dirty="0"/>
              <a:t>(of the problem owner)</a:t>
            </a:r>
          </a:p>
          <a:p>
            <a:pPr lvl="1">
              <a:defRPr/>
            </a:pPr>
            <a:r>
              <a:rPr lang="en-US" sz="1800" dirty="0"/>
              <a:t>Why do your customers/collaborators buy your product / collaborate with you?</a:t>
            </a:r>
          </a:p>
          <a:p>
            <a:pPr lvl="3">
              <a:defRPr/>
            </a:pPr>
            <a:r>
              <a:rPr lang="en-US" sz="1400" dirty="0"/>
              <a:t>What value do you create/problem do you solve for the your customer and collaborator?</a:t>
            </a:r>
          </a:p>
          <a:p>
            <a:pPr lvl="3">
              <a:defRPr/>
            </a:pPr>
            <a:r>
              <a:rPr lang="en-US" sz="1400" dirty="0"/>
              <a:t>How does your offering compare to existing solution?</a:t>
            </a:r>
          </a:p>
        </p:txBody>
      </p:sp>
      <p:sp>
        <p:nvSpPr>
          <p:cNvPr id="6" name="Slide Number Placeholder 3"/>
          <p:cNvSpPr>
            <a:spLocks noGrp="1"/>
          </p:cNvSpPr>
          <p:nvPr>
            <p:ph type="sldNum" sz="quarter" idx="4294967295"/>
          </p:nvPr>
        </p:nvSpPr>
        <p:spPr>
          <a:xfrm>
            <a:off x="7086600" y="6400800"/>
            <a:ext cx="1905000" cy="457200"/>
          </a:xfrm>
          <a:prstGeom prst="rect">
            <a:avLst/>
          </a:prstGeom>
        </p:spPr>
        <p:txBody>
          <a:bodyPr/>
          <a:lstStyle/>
          <a:p>
            <a:pPr algn="r">
              <a:defRPr/>
            </a:pPr>
            <a:fld id="{4D6F8EAF-F09C-4ABC-A386-EB508159BD24}" type="slidenum">
              <a:rPr lang="en-US" smtClean="0"/>
              <a:pPr algn="r">
                <a:defRPr/>
              </a:pPr>
              <a:t>10</a:t>
            </a:fld>
            <a:endParaRPr lang="en-US" dirty="0"/>
          </a:p>
        </p:txBody>
      </p:sp>
      <p:sp>
        <p:nvSpPr>
          <p:cNvPr id="2" name="Left Brace 1"/>
          <p:cNvSpPr/>
          <p:nvPr/>
        </p:nvSpPr>
        <p:spPr bwMode="auto">
          <a:xfrm>
            <a:off x="381000" y="1295400"/>
            <a:ext cx="45719" cy="236220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 name="Left Brace 6"/>
          <p:cNvSpPr/>
          <p:nvPr/>
        </p:nvSpPr>
        <p:spPr bwMode="auto">
          <a:xfrm>
            <a:off x="381000" y="4343400"/>
            <a:ext cx="45719" cy="152400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4" name="TextBox 3"/>
          <p:cNvSpPr txBox="1"/>
          <p:nvPr/>
        </p:nvSpPr>
        <p:spPr>
          <a:xfrm rot="16200000">
            <a:off x="-730328" y="2322611"/>
            <a:ext cx="1768433" cy="307777"/>
          </a:xfrm>
          <a:prstGeom prst="rect">
            <a:avLst/>
          </a:prstGeom>
          <a:noFill/>
        </p:spPr>
        <p:txBody>
          <a:bodyPr wrap="none" rtlCol="0">
            <a:spAutoFit/>
          </a:bodyPr>
          <a:lstStyle/>
          <a:p>
            <a:r>
              <a:rPr lang="en-029" b="1" dirty="0"/>
              <a:t>Business Perspective</a:t>
            </a:r>
            <a:endParaRPr lang="en-US" b="1" dirty="0"/>
          </a:p>
        </p:txBody>
      </p:sp>
      <p:sp>
        <p:nvSpPr>
          <p:cNvPr id="8" name="TextBox 7"/>
          <p:cNvSpPr txBox="1"/>
          <p:nvPr/>
        </p:nvSpPr>
        <p:spPr>
          <a:xfrm rot="16200000">
            <a:off x="-817463" y="4951511"/>
            <a:ext cx="1936749" cy="307777"/>
          </a:xfrm>
          <a:prstGeom prst="rect">
            <a:avLst/>
          </a:prstGeom>
          <a:noFill/>
        </p:spPr>
        <p:txBody>
          <a:bodyPr wrap="none" rtlCol="0">
            <a:spAutoFit/>
          </a:bodyPr>
          <a:lstStyle/>
          <a:p>
            <a:r>
              <a:rPr lang="en-029" b="1" dirty="0"/>
              <a:t>Customer Perspective</a:t>
            </a:r>
            <a:endParaRPr lang="en-US"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699769371"/>
      </p:ext>
    </p:extLst>
  </p:cSld>
  <p:clrMapOvr>
    <a:masterClrMapping/>
  </p:clrMapOvr>
  <mc:AlternateContent xmlns:mc="http://schemas.openxmlformats.org/markup-compatibility/2006" xmlns:p14="http://schemas.microsoft.com/office/powerpoint/2010/main">
    <mc:Choice Requires="p14">
      <p:transition spd="slow" p14:dur="2000" advTm="42954"/>
    </mc:Choice>
    <mc:Fallback xmlns="">
      <p:transition spd="slow" advTm="4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#5 on Session 9</a:t>
            </a:r>
          </a:p>
        </p:txBody>
      </p:sp>
      <p:sp>
        <p:nvSpPr>
          <p:cNvPr id="3" name="Content Placeholder 2"/>
          <p:cNvSpPr>
            <a:spLocks noGrp="1"/>
          </p:cNvSpPr>
          <p:nvPr>
            <p:ph idx="1"/>
          </p:nvPr>
        </p:nvSpPr>
        <p:spPr/>
        <p:txBody>
          <a:bodyPr/>
          <a:lstStyle/>
          <a:p>
            <a:r>
              <a:rPr lang="en-US" dirty="0"/>
              <a:t>See syllabus for target (“due”) date and “drop dead date” (date which beyond you will not be able to take this quiz and a zero will be recorded for score)</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11</a:t>
            </a:fld>
            <a:endParaRPr lang="en-US" dirty="0"/>
          </a:p>
        </p:txBody>
      </p:sp>
      <p:pic>
        <p:nvPicPr>
          <p:cNvPr id="7" name="Audio 6">
            <a:hlinkClick r:id="" action="ppaction://media"/>
            <a:extLst>
              <a:ext uri="{FF2B5EF4-FFF2-40B4-BE49-F238E27FC236}">
                <a16:creationId xmlns:a16="http://schemas.microsoft.com/office/drawing/2014/main" id="{124A8DB7-9F16-4005-A2B4-12600787EB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885968638"/>
      </p:ext>
    </p:extLst>
  </p:cSld>
  <p:clrMapOvr>
    <a:masterClrMapping/>
  </p:clrMapOvr>
  <mc:AlternateContent xmlns:mc="http://schemas.openxmlformats.org/markup-compatibility/2006">
    <mc:Choice xmlns:p14="http://schemas.microsoft.com/office/powerpoint/2010/main" Requires="p14">
      <p:transition spd="slow" p14:dur="2000" advTm="94843"/>
    </mc:Choice>
    <mc:Fallback>
      <p:transition spd="slow" advTm="94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Confused?</a:t>
            </a:r>
          </a:p>
        </p:txBody>
      </p:sp>
      <p:sp>
        <p:nvSpPr>
          <p:cNvPr id="3" name="Content Placeholder 2"/>
          <p:cNvSpPr>
            <a:spLocks noGrp="1"/>
          </p:cNvSpPr>
          <p:nvPr>
            <p:ph idx="1"/>
          </p:nvPr>
        </p:nvSpPr>
        <p:spPr/>
        <p:txBody>
          <a:bodyPr/>
          <a:lstStyle/>
          <a:p>
            <a:r>
              <a:rPr lang="en-US" dirty="0"/>
              <a:t>E-mail me at:</a:t>
            </a:r>
          </a:p>
          <a:p>
            <a:pPr lvl="1"/>
            <a:r>
              <a:rPr lang="en-US" dirty="0">
                <a:hlinkClick r:id="rId4"/>
              </a:rPr>
              <a:t>Tfaley@UVI.edu</a:t>
            </a:r>
            <a:endParaRPr lang="en-US" dirty="0"/>
          </a:p>
          <a:p>
            <a:pPr lvl="1"/>
            <a:r>
              <a:rPr lang="en-US" dirty="0"/>
              <a:t>Make sure you put </a:t>
            </a:r>
            <a:r>
              <a:rPr lang="en-US" b="1" dirty="0"/>
              <a:t>ENT 205 </a:t>
            </a:r>
            <a:r>
              <a:rPr lang="en-US" dirty="0"/>
              <a:t>in the </a:t>
            </a:r>
            <a:r>
              <a:rPr lang="en-US" b="1" dirty="0"/>
              <a:t>Subject Line </a:t>
            </a:r>
            <a:r>
              <a:rPr lang="en-US" dirty="0"/>
              <a:t>of your e-mail!</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12</a:t>
            </a:fld>
            <a:endParaRPr lang="en-US" dirty="0"/>
          </a:p>
        </p:txBody>
      </p:sp>
      <p:pic>
        <p:nvPicPr>
          <p:cNvPr id="7" name="Audio 6">
            <a:hlinkClick r:id="" action="ppaction://media"/>
            <a:extLst>
              <a:ext uri="{FF2B5EF4-FFF2-40B4-BE49-F238E27FC236}">
                <a16:creationId xmlns:a16="http://schemas.microsoft.com/office/drawing/2014/main" id="{BB418899-DE0F-4C47-A5FF-7FCAAB9BBF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12629005"/>
      </p:ext>
    </p:extLst>
  </p:cSld>
  <p:clrMapOvr>
    <a:masterClrMapping/>
  </p:clrMapOvr>
  <mc:AlternateContent xmlns:mc="http://schemas.openxmlformats.org/markup-compatibility/2006">
    <mc:Choice xmlns:p14="http://schemas.microsoft.com/office/powerpoint/2010/main" Requires="p14">
      <p:transition spd="slow" p14:dur="2000" advTm="46873"/>
    </mc:Choice>
    <mc:Fallback>
      <p:transition spd="slow" advTm="4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Knowledge</a:t>
            </a:r>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160283407"/>
      </p:ext>
    </p:extLst>
  </p:cSld>
  <p:clrMapOvr>
    <a:masterClrMapping/>
  </p:clrMapOvr>
  <mc:AlternateContent xmlns:mc="http://schemas.openxmlformats.org/markup-compatibility/2006" xmlns:p14="http://schemas.microsoft.com/office/powerpoint/2010/main">
    <mc:Choice Requires="p14">
      <p:transition spd="slow" p14:dur="2000" advTm="11952"/>
    </mc:Choice>
    <mc:Fallback xmlns="">
      <p:transition spd="slow" advTm="1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4294967295"/>
          </p:nvPr>
        </p:nvSpPr>
        <p:spPr>
          <a:xfrm>
            <a:off x="704215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E65927E6-57A6-4F9C-9183-4762B6357137}" type="slidenum">
              <a:rPr lang="en-US" sz="1200" smtClean="0">
                <a:solidFill>
                  <a:schemeClr val="folHlink"/>
                </a:solidFill>
              </a:rPr>
              <a:pPr/>
              <a:t>14</a:t>
            </a:fld>
            <a:endParaRPr lang="en-US" sz="1200">
              <a:solidFill>
                <a:schemeClr val="folHlink"/>
              </a:solidFill>
            </a:endParaRPr>
          </a:p>
        </p:txBody>
      </p:sp>
      <p:sp>
        <p:nvSpPr>
          <p:cNvPr id="15363" name="Rectangle 2"/>
          <p:cNvSpPr>
            <a:spLocks noGrp="1" noChangeArrowheads="1"/>
          </p:cNvSpPr>
          <p:nvPr>
            <p:ph type="title"/>
          </p:nvPr>
        </p:nvSpPr>
        <p:spPr>
          <a:xfrm>
            <a:off x="914400" y="228600"/>
            <a:ext cx="8229600" cy="682625"/>
          </a:xfrm>
        </p:spPr>
        <p:txBody>
          <a:bodyPr/>
          <a:lstStyle/>
          <a:p>
            <a:r>
              <a:rPr lang="en-US" sz="2800"/>
              <a:t>The Wisdom Pyramid</a:t>
            </a:r>
          </a:p>
        </p:txBody>
      </p:sp>
      <p:grpSp>
        <p:nvGrpSpPr>
          <p:cNvPr id="15364" name="Group 3"/>
          <p:cNvGrpSpPr>
            <a:grpSpLocks/>
          </p:cNvGrpSpPr>
          <p:nvPr/>
        </p:nvGrpSpPr>
        <p:grpSpPr bwMode="auto">
          <a:xfrm>
            <a:off x="458788" y="1044575"/>
            <a:ext cx="5337175" cy="4616450"/>
            <a:chOff x="289" y="658"/>
            <a:chExt cx="3362" cy="2908"/>
          </a:xfrm>
        </p:grpSpPr>
        <p:sp>
          <p:nvSpPr>
            <p:cNvPr id="15381" name="AutoShape 4"/>
            <p:cNvSpPr>
              <a:spLocks noChangeArrowheads="1"/>
            </p:cNvSpPr>
            <p:nvPr/>
          </p:nvSpPr>
          <p:spPr bwMode="auto">
            <a:xfrm>
              <a:off x="289" y="658"/>
              <a:ext cx="3362" cy="2908"/>
            </a:xfrm>
            <a:prstGeom prst="triangle">
              <a:avLst>
                <a:gd name="adj" fmla="val 50000"/>
              </a:avLst>
            </a:prstGeom>
            <a:gradFill rotWithShape="1">
              <a:gsLst>
                <a:gs pos="0">
                  <a:srgbClr val="FFCC00"/>
                </a:gs>
                <a:gs pos="100000">
                  <a:srgbClr val="765E00"/>
                </a:gs>
              </a:gsLst>
              <a:path path="shape">
                <a:fillToRect l="50000" t="50000" r="50000" b="50000"/>
              </a:path>
            </a:gradFill>
            <a:ln w="57150">
              <a:solidFill>
                <a:schemeClr val="bg1"/>
              </a:solidFill>
              <a:miter lim="800000"/>
              <a:headEnd/>
              <a:tailEnd/>
            </a:ln>
          </p:spPr>
          <p:txBody>
            <a:bodyPr wrap="none" lIns="96808" tIns="48404" rIns="96808" bIns="48404" anchor="ctr">
              <a:spAutoFit/>
            </a:bodyPr>
            <a:lstStyle/>
            <a:p>
              <a:endParaRPr lang="en-US"/>
            </a:p>
          </p:txBody>
        </p:sp>
        <p:sp>
          <p:nvSpPr>
            <p:cNvPr id="15382" name="Line 5"/>
            <p:cNvSpPr>
              <a:spLocks noChangeShapeType="1"/>
            </p:cNvSpPr>
            <p:nvPr/>
          </p:nvSpPr>
          <p:spPr bwMode="auto">
            <a:xfrm>
              <a:off x="557" y="3103"/>
              <a:ext cx="2825"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15383" name="Line 6"/>
            <p:cNvSpPr>
              <a:spLocks noChangeShapeType="1"/>
            </p:cNvSpPr>
            <p:nvPr/>
          </p:nvSpPr>
          <p:spPr bwMode="auto">
            <a:xfrm>
              <a:off x="820" y="2623"/>
              <a:ext cx="226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15384" name="Line 7"/>
            <p:cNvSpPr>
              <a:spLocks noChangeShapeType="1"/>
            </p:cNvSpPr>
            <p:nvPr/>
          </p:nvSpPr>
          <p:spPr bwMode="auto">
            <a:xfrm>
              <a:off x="1118" y="2131"/>
              <a:ext cx="169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15385" name="Line 8"/>
            <p:cNvSpPr>
              <a:spLocks noChangeShapeType="1"/>
            </p:cNvSpPr>
            <p:nvPr/>
          </p:nvSpPr>
          <p:spPr bwMode="auto">
            <a:xfrm>
              <a:off x="1378" y="1703"/>
              <a:ext cx="119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grpSp>
      <p:sp>
        <p:nvSpPr>
          <p:cNvPr id="15365" name="Text Box 9"/>
          <p:cNvSpPr txBox="1">
            <a:spLocks noChangeArrowheads="1"/>
          </p:cNvSpPr>
          <p:nvPr/>
        </p:nvSpPr>
        <p:spPr bwMode="auto">
          <a:xfrm>
            <a:off x="2782888" y="5040313"/>
            <a:ext cx="688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solidFill>
                  <a:schemeClr val="bg1"/>
                </a:solidFill>
                <a:latin typeface="Arial" pitchFamily="34" charset="0"/>
              </a:rPr>
              <a:t>Data</a:t>
            </a:r>
          </a:p>
        </p:txBody>
      </p:sp>
      <p:sp>
        <p:nvSpPr>
          <p:cNvPr id="15366" name="Text Box 10"/>
          <p:cNvSpPr txBox="1">
            <a:spLocks noChangeArrowheads="1"/>
          </p:cNvSpPr>
          <p:nvPr/>
        </p:nvSpPr>
        <p:spPr bwMode="auto">
          <a:xfrm>
            <a:off x="2401888" y="4308475"/>
            <a:ext cx="1450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solidFill>
                  <a:schemeClr val="bg1"/>
                </a:solidFill>
                <a:latin typeface="Arial" pitchFamily="34" charset="0"/>
              </a:rPr>
              <a:t>Information</a:t>
            </a:r>
          </a:p>
        </p:txBody>
      </p:sp>
      <p:sp>
        <p:nvSpPr>
          <p:cNvPr id="15367" name="Text Box 11"/>
          <p:cNvSpPr txBox="1">
            <a:spLocks noChangeArrowheads="1"/>
          </p:cNvSpPr>
          <p:nvPr/>
        </p:nvSpPr>
        <p:spPr bwMode="auto">
          <a:xfrm>
            <a:off x="2420938" y="3570288"/>
            <a:ext cx="1412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solidFill>
                  <a:schemeClr val="bg1"/>
                </a:solidFill>
                <a:latin typeface="Arial" pitchFamily="34" charset="0"/>
              </a:rPr>
              <a:t>Knowledge</a:t>
            </a:r>
          </a:p>
        </p:txBody>
      </p:sp>
      <p:sp>
        <p:nvSpPr>
          <p:cNvPr id="15368" name="Text Box 12"/>
          <p:cNvSpPr txBox="1">
            <a:spLocks noChangeArrowheads="1"/>
          </p:cNvSpPr>
          <p:nvPr/>
        </p:nvSpPr>
        <p:spPr bwMode="auto">
          <a:xfrm>
            <a:off x="2586038" y="20066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solidFill>
                  <a:schemeClr val="bg1"/>
                </a:solidFill>
                <a:latin typeface="Arial" pitchFamily="34" charset="0"/>
              </a:rPr>
              <a:t>Wisdom</a:t>
            </a:r>
          </a:p>
        </p:txBody>
      </p:sp>
      <p:sp>
        <p:nvSpPr>
          <p:cNvPr id="15369" name="Text Box 13"/>
          <p:cNvSpPr txBox="1">
            <a:spLocks noChangeArrowheads="1"/>
          </p:cNvSpPr>
          <p:nvPr/>
        </p:nvSpPr>
        <p:spPr bwMode="auto">
          <a:xfrm>
            <a:off x="2224088" y="2847975"/>
            <a:ext cx="180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solidFill>
                  <a:schemeClr val="bg1"/>
                </a:solidFill>
                <a:latin typeface="Arial" pitchFamily="34" charset="0"/>
              </a:rPr>
              <a:t>Understanding</a:t>
            </a:r>
          </a:p>
        </p:txBody>
      </p:sp>
      <p:sp>
        <p:nvSpPr>
          <p:cNvPr id="15370" name="Text Box 14"/>
          <p:cNvSpPr txBox="1">
            <a:spLocks noChangeArrowheads="1"/>
          </p:cNvSpPr>
          <p:nvPr/>
        </p:nvSpPr>
        <p:spPr bwMode="auto">
          <a:xfrm>
            <a:off x="609600" y="6096000"/>
            <a:ext cx="530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600">
                <a:latin typeface="Arial" pitchFamily="34" charset="0"/>
              </a:rPr>
              <a:t>* </a:t>
            </a:r>
            <a:r>
              <a:rPr lang="en-US" sz="1600" u="sng">
                <a:latin typeface="Arial" pitchFamily="34" charset="0"/>
              </a:rPr>
              <a:t>Re-Creating the Corporation</a:t>
            </a:r>
            <a:r>
              <a:rPr lang="en-US" sz="1600">
                <a:latin typeface="Arial" pitchFamily="34" charset="0"/>
              </a:rPr>
              <a:t>, Russell L. Ackoff (</a:t>
            </a:r>
            <a:r>
              <a:rPr lang="en-US" sz="1600">
                <a:latin typeface="Arial" pitchFamily="34" charset="0"/>
                <a:cs typeface="Arial" pitchFamily="34" charset="0"/>
              </a:rPr>
              <a:t>©</a:t>
            </a:r>
            <a:r>
              <a:rPr lang="en-US" sz="1600">
                <a:latin typeface="Arial" pitchFamily="34" charset="0"/>
              </a:rPr>
              <a:t>1999)</a:t>
            </a:r>
          </a:p>
        </p:txBody>
      </p:sp>
      <p:sp>
        <p:nvSpPr>
          <p:cNvPr id="15371" name="Line 15"/>
          <p:cNvSpPr>
            <a:spLocks noChangeShapeType="1"/>
          </p:cNvSpPr>
          <p:nvPr/>
        </p:nvSpPr>
        <p:spPr bwMode="auto">
          <a:xfrm>
            <a:off x="5500688" y="5191125"/>
            <a:ext cx="976312" cy="447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15372" name="Text Box 16"/>
          <p:cNvSpPr txBox="1">
            <a:spLocks noChangeArrowheads="1"/>
          </p:cNvSpPr>
          <p:nvPr/>
        </p:nvSpPr>
        <p:spPr bwMode="auto">
          <a:xfrm>
            <a:off x="6477000" y="5410200"/>
            <a:ext cx="1866900" cy="10858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600"/>
              <a:t>Products of observations of people or instruments</a:t>
            </a:r>
          </a:p>
        </p:txBody>
      </p:sp>
      <p:sp>
        <p:nvSpPr>
          <p:cNvPr id="15373" name="Text Box 17"/>
          <p:cNvSpPr txBox="1">
            <a:spLocks noChangeArrowheads="1"/>
          </p:cNvSpPr>
          <p:nvPr/>
        </p:nvSpPr>
        <p:spPr bwMode="auto">
          <a:xfrm>
            <a:off x="7010400" y="3733800"/>
            <a:ext cx="1866900" cy="1574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600"/>
              <a:t>Contained in descriptions.  Answers to questions who, what where, when, how many?</a:t>
            </a:r>
          </a:p>
        </p:txBody>
      </p:sp>
      <p:sp>
        <p:nvSpPr>
          <p:cNvPr id="15374" name="Line 18"/>
          <p:cNvSpPr>
            <a:spLocks noChangeShapeType="1"/>
          </p:cNvSpPr>
          <p:nvPr/>
        </p:nvSpPr>
        <p:spPr bwMode="auto">
          <a:xfrm flipV="1">
            <a:off x="5087938" y="4041775"/>
            <a:ext cx="1931987" cy="4413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15375" name="Text Box 19"/>
          <p:cNvSpPr txBox="1">
            <a:spLocks noChangeArrowheads="1"/>
          </p:cNvSpPr>
          <p:nvPr/>
        </p:nvSpPr>
        <p:spPr bwMode="auto">
          <a:xfrm>
            <a:off x="6662738" y="2533650"/>
            <a:ext cx="2206625" cy="10858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600"/>
              <a:t>Contained in instructions.  Consists of know-how &amp; know-what.</a:t>
            </a:r>
          </a:p>
        </p:txBody>
      </p:sp>
      <p:sp>
        <p:nvSpPr>
          <p:cNvPr id="15376" name="Line 20"/>
          <p:cNvSpPr>
            <a:spLocks noChangeShapeType="1"/>
          </p:cNvSpPr>
          <p:nvPr/>
        </p:nvSpPr>
        <p:spPr bwMode="auto">
          <a:xfrm flipV="1">
            <a:off x="4645025" y="2919413"/>
            <a:ext cx="2022475" cy="8112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15377" name="Text Box 21"/>
          <p:cNvSpPr txBox="1">
            <a:spLocks noChangeArrowheads="1"/>
          </p:cNvSpPr>
          <p:nvPr/>
        </p:nvSpPr>
        <p:spPr bwMode="auto">
          <a:xfrm>
            <a:off x="6084888" y="1627188"/>
            <a:ext cx="2571750"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600"/>
              <a:t>Contained in explanations.  Answers “why” questions.</a:t>
            </a:r>
          </a:p>
        </p:txBody>
      </p:sp>
      <p:sp>
        <p:nvSpPr>
          <p:cNvPr id="15378" name="Line 22"/>
          <p:cNvSpPr>
            <a:spLocks noChangeShapeType="1"/>
          </p:cNvSpPr>
          <p:nvPr/>
        </p:nvSpPr>
        <p:spPr bwMode="auto">
          <a:xfrm flipV="1">
            <a:off x="4217988" y="2124075"/>
            <a:ext cx="1858962" cy="8556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15379" name="Text Box 23"/>
          <p:cNvSpPr txBox="1">
            <a:spLocks noChangeArrowheads="1"/>
          </p:cNvSpPr>
          <p:nvPr/>
        </p:nvSpPr>
        <p:spPr bwMode="auto">
          <a:xfrm>
            <a:off x="3844925" y="969963"/>
            <a:ext cx="4581525" cy="596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600"/>
              <a:t>Ability to perceive and evaluate the long-term consequences of behavior</a:t>
            </a:r>
            <a:r>
              <a:rPr lang="en-US" sz="1600">
                <a:latin typeface="Arial" pitchFamily="34" charset="0"/>
              </a:rPr>
              <a:t>.</a:t>
            </a:r>
          </a:p>
        </p:txBody>
      </p:sp>
      <p:sp>
        <p:nvSpPr>
          <p:cNvPr id="15380" name="Line 24"/>
          <p:cNvSpPr>
            <a:spLocks noChangeShapeType="1"/>
          </p:cNvSpPr>
          <p:nvPr/>
        </p:nvSpPr>
        <p:spPr bwMode="auto">
          <a:xfrm flipV="1">
            <a:off x="3613150" y="1312863"/>
            <a:ext cx="220663" cy="6191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20167754"/>
      </p:ext>
    </p:extLst>
  </p:cSld>
  <p:clrMapOvr>
    <a:masterClrMapping/>
  </p:clrMapOvr>
  <mc:AlternateContent xmlns:mc="http://schemas.openxmlformats.org/markup-compatibility/2006" xmlns:p14="http://schemas.microsoft.com/office/powerpoint/2010/main">
    <mc:Choice Requires="p14">
      <p:transition spd="slow" p14:dur="2000" advTm="61810"/>
    </mc:Choice>
    <mc:Fallback xmlns="">
      <p:transition spd="slow" advTm="61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4294967295"/>
          </p:nvPr>
        </p:nvSpPr>
        <p:spPr>
          <a:xfrm>
            <a:off x="704215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3E33794E-5257-4875-99E5-D2179109E970}" type="slidenum">
              <a:rPr lang="en-US" sz="1200" smtClean="0">
                <a:solidFill>
                  <a:schemeClr val="folHlink"/>
                </a:solidFill>
              </a:rPr>
              <a:pPr/>
              <a:t>15</a:t>
            </a:fld>
            <a:endParaRPr lang="en-US" sz="1200">
              <a:solidFill>
                <a:schemeClr val="folHlink"/>
              </a:solidFill>
            </a:endParaRPr>
          </a:p>
        </p:txBody>
      </p:sp>
      <p:sp>
        <p:nvSpPr>
          <p:cNvPr id="16387" name="Rectangle 2"/>
          <p:cNvSpPr>
            <a:spLocks noGrp="1" noChangeArrowheads="1"/>
          </p:cNvSpPr>
          <p:nvPr>
            <p:ph type="title"/>
          </p:nvPr>
        </p:nvSpPr>
        <p:spPr/>
        <p:txBody>
          <a:bodyPr/>
          <a:lstStyle/>
          <a:p>
            <a:r>
              <a:rPr lang="en-US"/>
              <a:t>Definitions</a:t>
            </a:r>
          </a:p>
        </p:txBody>
      </p:sp>
      <p:sp>
        <p:nvSpPr>
          <p:cNvPr id="16388" name="Rectangle 3"/>
          <p:cNvSpPr>
            <a:spLocks noGrp="1" noChangeArrowheads="1"/>
          </p:cNvSpPr>
          <p:nvPr>
            <p:ph type="body" idx="1"/>
          </p:nvPr>
        </p:nvSpPr>
        <p:spPr>
          <a:xfrm>
            <a:off x="914400" y="1143000"/>
            <a:ext cx="8229600" cy="4792663"/>
          </a:xfrm>
        </p:spPr>
        <p:txBody>
          <a:bodyPr/>
          <a:lstStyle/>
          <a:p>
            <a:pPr>
              <a:lnSpc>
                <a:spcPct val="80000"/>
              </a:lnSpc>
            </a:pPr>
            <a:r>
              <a:rPr lang="en-US" sz="1800"/>
              <a:t>Wisdom</a:t>
            </a:r>
          </a:p>
          <a:p>
            <a:pPr lvl="1">
              <a:lnSpc>
                <a:spcPct val="80000"/>
              </a:lnSpc>
            </a:pPr>
            <a:r>
              <a:rPr lang="en-US" sz="1600"/>
              <a:t>Meaning – What to do about it</a:t>
            </a:r>
          </a:p>
          <a:p>
            <a:pPr lvl="1">
              <a:lnSpc>
                <a:spcPct val="80000"/>
              </a:lnSpc>
            </a:pPr>
            <a:r>
              <a:rPr lang="en-US" sz="1600"/>
              <a:t>Ability to perceive and evaluate the long-term consequences of behavior.</a:t>
            </a:r>
          </a:p>
          <a:p>
            <a:pPr>
              <a:lnSpc>
                <a:spcPct val="80000"/>
              </a:lnSpc>
            </a:pPr>
            <a:r>
              <a:rPr lang="en-US" sz="1800"/>
              <a:t>Understanding</a:t>
            </a:r>
          </a:p>
          <a:p>
            <a:pPr lvl="1">
              <a:lnSpc>
                <a:spcPct val="80000"/>
              </a:lnSpc>
            </a:pPr>
            <a:r>
              <a:rPr lang="en-US" sz="1600"/>
              <a:t>Contained in explanations.  </a:t>
            </a:r>
          </a:p>
          <a:p>
            <a:pPr lvl="1">
              <a:lnSpc>
                <a:spcPct val="80000"/>
              </a:lnSpc>
            </a:pPr>
            <a:r>
              <a:rPr lang="en-US" sz="1600"/>
              <a:t>Causality – How and why the patterns exist</a:t>
            </a:r>
          </a:p>
          <a:p>
            <a:pPr lvl="1">
              <a:lnSpc>
                <a:spcPct val="80000"/>
              </a:lnSpc>
            </a:pPr>
            <a:r>
              <a:rPr lang="en-US" sz="1600"/>
              <a:t>Dynamics and causality that allows plausible prediction</a:t>
            </a:r>
          </a:p>
          <a:p>
            <a:pPr lvl="1">
              <a:lnSpc>
                <a:spcPct val="80000"/>
              </a:lnSpc>
            </a:pPr>
            <a:r>
              <a:rPr lang="en-US" sz="1600"/>
              <a:t>Answers “why” questions.</a:t>
            </a:r>
          </a:p>
          <a:p>
            <a:pPr>
              <a:lnSpc>
                <a:spcPct val="80000"/>
              </a:lnSpc>
            </a:pPr>
            <a:r>
              <a:rPr lang="en-US" sz="1800"/>
              <a:t>Knowledge</a:t>
            </a:r>
          </a:p>
          <a:p>
            <a:pPr lvl="1">
              <a:lnSpc>
                <a:spcPct val="80000"/>
              </a:lnSpc>
            </a:pPr>
            <a:r>
              <a:rPr lang="en-US" sz="1600"/>
              <a:t>Contained in instructions.  </a:t>
            </a:r>
          </a:p>
          <a:p>
            <a:pPr lvl="1">
              <a:lnSpc>
                <a:spcPct val="80000"/>
              </a:lnSpc>
            </a:pPr>
            <a:r>
              <a:rPr lang="en-US" sz="1600"/>
              <a:t>What the patterns mean – the know-what and know-how</a:t>
            </a:r>
          </a:p>
          <a:p>
            <a:pPr lvl="1">
              <a:lnSpc>
                <a:spcPct val="80000"/>
              </a:lnSpc>
            </a:pPr>
            <a:r>
              <a:rPr lang="en-US" sz="1600"/>
              <a:t>The classes, categories, causality, relationships, dynamics etc. that are used to create predictable future outcomes</a:t>
            </a:r>
          </a:p>
          <a:p>
            <a:pPr>
              <a:lnSpc>
                <a:spcPct val="80000"/>
              </a:lnSpc>
            </a:pPr>
            <a:r>
              <a:rPr lang="en-US" sz="1800"/>
              <a:t>Information</a:t>
            </a:r>
          </a:p>
          <a:p>
            <a:pPr lvl="1">
              <a:lnSpc>
                <a:spcPct val="80000"/>
              </a:lnSpc>
            </a:pPr>
            <a:r>
              <a:rPr lang="en-US" sz="1600"/>
              <a:t>Contained in descriptions.  </a:t>
            </a:r>
          </a:p>
          <a:p>
            <a:pPr lvl="1">
              <a:lnSpc>
                <a:spcPct val="80000"/>
              </a:lnSpc>
            </a:pPr>
            <a:r>
              <a:rPr lang="en-US" sz="1600"/>
              <a:t>Patterns – How the data is organized</a:t>
            </a:r>
          </a:p>
          <a:p>
            <a:pPr lvl="1">
              <a:lnSpc>
                <a:spcPct val="80000"/>
              </a:lnSpc>
            </a:pPr>
            <a:r>
              <a:rPr lang="en-US" sz="1600"/>
              <a:t>Data and observations captured in a form in which patterns can be discerned and processed</a:t>
            </a:r>
          </a:p>
          <a:p>
            <a:pPr lvl="1">
              <a:lnSpc>
                <a:spcPct val="80000"/>
              </a:lnSpc>
            </a:pPr>
            <a:r>
              <a:rPr lang="en-US" sz="1600"/>
              <a:t>Answers to questions who, what where, when, how many?</a:t>
            </a:r>
          </a:p>
          <a:p>
            <a:pPr>
              <a:lnSpc>
                <a:spcPct val="80000"/>
              </a:lnSpc>
            </a:pPr>
            <a:r>
              <a:rPr lang="en-US" sz="1800"/>
              <a:t>Data</a:t>
            </a:r>
          </a:p>
          <a:p>
            <a:pPr lvl="1">
              <a:lnSpc>
                <a:spcPct val="80000"/>
              </a:lnSpc>
            </a:pPr>
            <a:r>
              <a:rPr lang="en-US" sz="1600"/>
              <a:t>Products of observations of people or instruments</a:t>
            </a:r>
          </a:p>
          <a:p>
            <a:pPr lvl="1">
              <a:lnSpc>
                <a:spcPct val="80000"/>
              </a:lnSpc>
            </a:pPr>
            <a:r>
              <a:rPr lang="en-US" sz="1600"/>
              <a:t>Measurements &amp; facts about the world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06359298"/>
      </p:ext>
    </p:extLst>
  </p:cSld>
  <p:clrMapOvr>
    <a:masterClrMapping/>
  </p:clrMapOvr>
  <mc:AlternateContent xmlns:mc="http://schemas.openxmlformats.org/markup-compatibility/2006" xmlns:p14="http://schemas.microsoft.com/office/powerpoint/2010/main">
    <mc:Choice Requires="p14">
      <p:transition spd="slow" p14:dur="2000" advTm="9575"/>
    </mc:Choice>
    <mc:Fallback xmlns="">
      <p:transition spd="slow" advTm="9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4"/>
          <p:cNvSpPr>
            <a:spLocks noGrp="1"/>
          </p:cNvSpPr>
          <p:nvPr>
            <p:ph type="sldNum" sz="quarter" idx="4294967295"/>
          </p:nvPr>
        </p:nvSpPr>
        <p:spPr>
          <a:xfrm>
            <a:off x="704215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7E3DBCD1-87DB-4581-A9D8-BEA586488D61}" type="slidenum">
              <a:rPr lang="en-US" sz="1200" smtClean="0">
                <a:solidFill>
                  <a:schemeClr val="folHlink"/>
                </a:solidFill>
              </a:rPr>
              <a:pPr/>
              <a:t>16</a:t>
            </a:fld>
            <a:endParaRPr lang="en-US" sz="1200">
              <a:solidFill>
                <a:schemeClr val="folHlink"/>
              </a:solidFill>
            </a:endParaRPr>
          </a:p>
        </p:txBody>
      </p:sp>
      <p:sp>
        <p:nvSpPr>
          <p:cNvPr id="27651" name="Rectangle 4"/>
          <p:cNvSpPr>
            <a:spLocks noGrp="1" noChangeArrowheads="1"/>
          </p:cNvSpPr>
          <p:nvPr>
            <p:ph type="title"/>
          </p:nvPr>
        </p:nvSpPr>
        <p:spPr/>
        <p:txBody>
          <a:bodyPr/>
          <a:lstStyle/>
          <a:p>
            <a:r>
              <a:rPr lang="en-US"/>
              <a:t>APCFB Model</a:t>
            </a:r>
          </a:p>
        </p:txBody>
      </p:sp>
      <p:pic>
        <p:nvPicPr>
          <p:cNvPr id="27652" name="Picture 6" descr="sahnif2s">
            <a:hlinkClick r:id="rId4"/>
          </p:cNvPr>
          <p:cNvPicPr>
            <a:picLocks noChangeAspect="1" noChangeArrowheads="1"/>
          </p:cNvPicPr>
          <p:nvPr/>
        </p:nvPicPr>
        <p:blipFill>
          <a:blip r:embed="rId5">
            <a:lum bright="60000" contrast="-14000"/>
            <a:extLst>
              <a:ext uri="{28A0092B-C50C-407E-A947-70E740481C1C}">
                <a14:useLocalDpi xmlns:a14="http://schemas.microsoft.com/office/drawing/2010/main" val="0"/>
              </a:ext>
            </a:extLst>
          </a:blip>
          <a:srcRect/>
          <a:stretch>
            <a:fillRect/>
          </a:stretch>
        </p:blipFill>
        <p:spPr bwMode="auto">
          <a:xfrm>
            <a:off x="3352800" y="1219200"/>
            <a:ext cx="48815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3" name="Group 26"/>
          <p:cNvGrpSpPr>
            <a:grpSpLocks/>
          </p:cNvGrpSpPr>
          <p:nvPr/>
        </p:nvGrpSpPr>
        <p:grpSpPr bwMode="auto">
          <a:xfrm>
            <a:off x="381000" y="2743200"/>
            <a:ext cx="1295400" cy="1066800"/>
            <a:chOff x="576" y="2352"/>
            <a:chExt cx="816" cy="672"/>
          </a:xfrm>
        </p:grpSpPr>
        <p:sp>
          <p:nvSpPr>
            <p:cNvPr id="27672" name="AutoShape 7"/>
            <p:cNvSpPr>
              <a:spLocks noChangeArrowheads="1"/>
            </p:cNvSpPr>
            <p:nvPr/>
          </p:nvSpPr>
          <p:spPr bwMode="auto">
            <a:xfrm>
              <a:off x="576" y="2352"/>
              <a:ext cx="816" cy="672"/>
            </a:xfrm>
            <a:prstGeom prst="irregularSeal1">
              <a:avLst/>
            </a:prstGeom>
            <a:solidFill>
              <a:srgbClr val="FF3300"/>
            </a:solidFill>
            <a:ln w="12700">
              <a:solidFill>
                <a:schemeClr val="tx1"/>
              </a:solidFill>
              <a:miter lim="800000"/>
              <a:headEnd/>
              <a:tailEnd/>
            </a:ln>
          </p:spPr>
          <p:txBody>
            <a:bodyPr wrap="none" lIns="96808" tIns="48404" rIns="96808" bIns="48404" anchor="ctr">
              <a:spAutoFit/>
            </a:bodyPr>
            <a:lstStyle/>
            <a:p>
              <a:endParaRPr lang="en-US"/>
            </a:p>
          </p:txBody>
        </p:sp>
        <p:sp>
          <p:nvSpPr>
            <p:cNvPr id="27673" name="Text Box 8"/>
            <p:cNvSpPr txBox="1">
              <a:spLocks noChangeArrowheads="1"/>
            </p:cNvSpPr>
            <p:nvPr/>
          </p:nvSpPr>
          <p:spPr bwMode="auto">
            <a:xfrm>
              <a:off x="683" y="2571"/>
              <a:ext cx="60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latin typeface="Arial" pitchFamily="34" charset="0"/>
                </a:rPr>
                <a:t>EVENT</a:t>
              </a:r>
            </a:p>
          </p:txBody>
        </p:sp>
      </p:grpSp>
      <p:sp>
        <p:nvSpPr>
          <p:cNvPr id="27654" name="Line 9"/>
          <p:cNvSpPr>
            <a:spLocks noChangeShapeType="1"/>
          </p:cNvSpPr>
          <p:nvPr/>
        </p:nvSpPr>
        <p:spPr bwMode="auto">
          <a:xfrm flipH="1" flipV="1">
            <a:off x="4419600" y="5029200"/>
            <a:ext cx="1905000" cy="457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27655" name="Rectangle 10"/>
          <p:cNvSpPr>
            <a:spLocks noChangeArrowheads="1"/>
          </p:cNvSpPr>
          <p:nvPr/>
        </p:nvSpPr>
        <p:spPr bwMode="auto">
          <a:xfrm>
            <a:off x="4343400" y="2160588"/>
            <a:ext cx="339725" cy="2030412"/>
          </a:xfrm>
          <a:prstGeom prst="rect">
            <a:avLst/>
          </a:prstGeom>
          <a:solidFill>
            <a:schemeClr val="accent1"/>
          </a:solidFill>
          <a:ln w="12700">
            <a:solidFill>
              <a:schemeClr val="tx1"/>
            </a:solidFill>
            <a:miter lim="800000"/>
            <a:headEnd/>
            <a:tailEnd/>
          </a:ln>
        </p:spPr>
        <p:txBody>
          <a:bodyPr lIns="96808" tIns="48404" rIns="96808" bIns="48404" anchor="ctr">
            <a:spAutoFit/>
          </a:bodyPr>
          <a:lstStyle/>
          <a:p>
            <a:pPr algn="ctr"/>
            <a:r>
              <a:rPr lang="en-US" sz="1800">
                <a:latin typeface="Arial" pitchFamily="34" charset="0"/>
              </a:rPr>
              <a:t>F</a:t>
            </a:r>
          </a:p>
          <a:p>
            <a:pPr algn="ctr"/>
            <a:r>
              <a:rPr lang="en-US" sz="1800">
                <a:latin typeface="Arial" pitchFamily="34" charset="0"/>
              </a:rPr>
              <a:t>i</a:t>
            </a:r>
          </a:p>
          <a:p>
            <a:pPr algn="ctr"/>
            <a:r>
              <a:rPr lang="en-US" sz="1800">
                <a:latin typeface="Arial" pitchFamily="34" charset="0"/>
              </a:rPr>
              <a:t>l</a:t>
            </a:r>
          </a:p>
          <a:p>
            <a:pPr algn="ctr"/>
            <a:r>
              <a:rPr lang="en-US" sz="1800">
                <a:latin typeface="Arial" pitchFamily="34" charset="0"/>
              </a:rPr>
              <a:t>t</a:t>
            </a:r>
          </a:p>
          <a:p>
            <a:pPr algn="ctr"/>
            <a:r>
              <a:rPr lang="en-US" sz="1800">
                <a:latin typeface="Arial" pitchFamily="34" charset="0"/>
              </a:rPr>
              <a:t>e</a:t>
            </a:r>
          </a:p>
          <a:p>
            <a:pPr algn="ctr"/>
            <a:r>
              <a:rPr lang="en-US" sz="1800">
                <a:latin typeface="Arial" pitchFamily="34" charset="0"/>
              </a:rPr>
              <a:t>r</a:t>
            </a:r>
          </a:p>
          <a:p>
            <a:pPr algn="ctr"/>
            <a:r>
              <a:rPr lang="en-US" sz="1800">
                <a:latin typeface="Arial" pitchFamily="34" charset="0"/>
              </a:rPr>
              <a:t>s</a:t>
            </a:r>
          </a:p>
        </p:txBody>
      </p:sp>
      <p:sp>
        <p:nvSpPr>
          <p:cNvPr id="27656" name="Rectangle 11"/>
          <p:cNvSpPr>
            <a:spLocks noChangeArrowheads="1"/>
          </p:cNvSpPr>
          <p:nvPr/>
        </p:nvSpPr>
        <p:spPr bwMode="auto">
          <a:xfrm>
            <a:off x="5029200" y="2984500"/>
            <a:ext cx="1412875" cy="382588"/>
          </a:xfrm>
          <a:prstGeom prst="rect">
            <a:avLst/>
          </a:prstGeom>
          <a:solidFill>
            <a:srgbClr val="FFFF00"/>
          </a:solidFill>
          <a:ln w="12700">
            <a:solidFill>
              <a:schemeClr val="tx1"/>
            </a:solidFill>
            <a:miter lim="800000"/>
            <a:headEnd/>
            <a:tailEnd/>
          </a:ln>
        </p:spPr>
        <p:txBody>
          <a:bodyPr wrap="none" lIns="96808" tIns="48404" rIns="96808" bIns="48404" anchor="ctr">
            <a:spAutoFit/>
          </a:bodyPr>
          <a:lstStyle/>
          <a:p>
            <a:pPr algn="ctr"/>
            <a:r>
              <a:rPr lang="en-US" sz="1800" b="1">
                <a:latin typeface="Arial" pitchFamily="34" charset="0"/>
              </a:rPr>
              <a:t>P</a:t>
            </a:r>
            <a:r>
              <a:rPr lang="en-US" sz="1800">
                <a:latin typeface="Arial" pitchFamily="34" charset="0"/>
              </a:rPr>
              <a:t>erceptions</a:t>
            </a:r>
          </a:p>
        </p:txBody>
      </p:sp>
      <p:sp>
        <p:nvSpPr>
          <p:cNvPr id="27657" name="Line 12"/>
          <p:cNvSpPr>
            <a:spLocks noChangeShapeType="1"/>
          </p:cNvSpPr>
          <p:nvPr/>
        </p:nvSpPr>
        <p:spPr bwMode="auto">
          <a:xfrm>
            <a:off x="4648200" y="3175000"/>
            <a:ext cx="42545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27658" name="Text Box 13"/>
          <p:cNvSpPr txBox="1">
            <a:spLocks noChangeArrowheads="1"/>
          </p:cNvSpPr>
          <p:nvPr/>
        </p:nvSpPr>
        <p:spPr bwMode="auto">
          <a:xfrm>
            <a:off x="7391400" y="2571750"/>
            <a:ext cx="1527175" cy="1206500"/>
          </a:xfrm>
          <a:prstGeom prst="rect">
            <a:avLst/>
          </a:prstGeom>
          <a:solidFill>
            <a:srgbClr val="FFFF00"/>
          </a:solidFill>
          <a:ln w="12700">
            <a:solidFill>
              <a:schemeClr val="tx1"/>
            </a:solidFill>
            <a:miter lim="800000"/>
            <a:headEnd/>
            <a:tailEnd/>
          </a:ln>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latin typeface="Arial" pitchFamily="34" charset="0"/>
              </a:rPr>
              <a:t>A</a:t>
            </a:r>
            <a:r>
              <a:rPr lang="en-US" sz="1800">
                <a:latin typeface="Arial" pitchFamily="34" charset="0"/>
              </a:rPr>
              <a:t>ssumptions</a:t>
            </a:r>
          </a:p>
          <a:p>
            <a:r>
              <a:rPr lang="en-US" sz="1800">
                <a:latin typeface="Arial" pitchFamily="34" charset="0"/>
              </a:rPr>
              <a:t>Expectations</a:t>
            </a:r>
          </a:p>
          <a:p>
            <a:r>
              <a:rPr lang="en-US" sz="1800">
                <a:latin typeface="Arial" pitchFamily="34" charset="0"/>
              </a:rPr>
              <a:t>Beliefs</a:t>
            </a:r>
          </a:p>
          <a:p>
            <a:r>
              <a:rPr lang="en-US" sz="1800">
                <a:latin typeface="Arial" pitchFamily="34" charset="0"/>
              </a:rPr>
              <a:t>Values</a:t>
            </a:r>
          </a:p>
        </p:txBody>
      </p:sp>
      <p:sp>
        <p:nvSpPr>
          <p:cNvPr id="27659" name="Line 14"/>
          <p:cNvSpPr>
            <a:spLocks noChangeShapeType="1"/>
          </p:cNvSpPr>
          <p:nvPr/>
        </p:nvSpPr>
        <p:spPr bwMode="auto">
          <a:xfrm flipH="1">
            <a:off x="6477000" y="3175000"/>
            <a:ext cx="914400"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grpSp>
        <p:nvGrpSpPr>
          <p:cNvPr id="27660" name="Group 28"/>
          <p:cNvGrpSpPr>
            <a:grpSpLocks/>
          </p:cNvGrpSpPr>
          <p:nvPr/>
        </p:nvGrpSpPr>
        <p:grpSpPr bwMode="auto">
          <a:xfrm>
            <a:off x="5673725" y="3200400"/>
            <a:ext cx="2403475" cy="2452688"/>
            <a:chOff x="2592" y="2064"/>
            <a:chExt cx="1492" cy="1545"/>
          </a:xfrm>
        </p:grpSpPr>
        <p:sp>
          <p:nvSpPr>
            <p:cNvPr id="27665" name="Line 18"/>
            <p:cNvSpPr>
              <a:spLocks noChangeShapeType="1"/>
            </p:cNvSpPr>
            <p:nvPr/>
          </p:nvSpPr>
          <p:spPr bwMode="auto">
            <a:xfrm>
              <a:off x="3349" y="2784"/>
              <a:ext cx="0" cy="14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grpSp>
          <p:nvGrpSpPr>
            <p:cNvPr id="27666" name="Group 27"/>
            <p:cNvGrpSpPr>
              <a:grpSpLocks/>
            </p:cNvGrpSpPr>
            <p:nvPr/>
          </p:nvGrpSpPr>
          <p:grpSpPr bwMode="auto">
            <a:xfrm>
              <a:off x="2592" y="2064"/>
              <a:ext cx="1492" cy="1545"/>
              <a:chOff x="3648" y="2016"/>
              <a:chExt cx="1492" cy="1545"/>
            </a:xfrm>
          </p:grpSpPr>
          <p:sp>
            <p:nvSpPr>
              <p:cNvPr id="27667" name="Line 15"/>
              <p:cNvSpPr>
                <a:spLocks noChangeShapeType="1"/>
              </p:cNvSpPr>
              <p:nvPr/>
            </p:nvSpPr>
            <p:spPr bwMode="auto">
              <a:xfrm>
                <a:off x="4405" y="2016"/>
                <a:ext cx="0" cy="47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27668" name="Text Box 16"/>
              <p:cNvSpPr txBox="1">
                <a:spLocks noChangeArrowheads="1"/>
              </p:cNvSpPr>
              <p:nvPr/>
            </p:nvSpPr>
            <p:spPr bwMode="auto">
              <a:xfrm>
                <a:off x="3648" y="2496"/>
                <a:ext cx="1492" cy="24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a:latin typeface="Arial" pitchFamily="34" charset="0"/>
                  </a:rPr>
                  <a:t>Defense Mechanisms</a:t>
                </a:r>
              </a:p>
            </p:txBody>
          </p:sp>
          <p:sp>
            <p:nvSpPr>
              <p:cNvPr id="27669" name="Text Box 17"/>
              <p:cNvSpPr txBox="1">
                <a:spLocks noChangeArrowheads="1"/>
              </p:cNvSpPr>
              <p:nvPr/>
            </p:nvSpPr>
            <p:spPr bwMode="auto">
              <a:xfrm>
                <a:off x="3948" y="2928"/>
                <a:ext cx="901" cy="241"/>
              </a:xfrm>
              <a:prstGeom prst="rect">
                <a:avLst/>
              </a:prstGeom>
              <a:solidFill>
                <a:srgbClr val="FFFF00"/>
              </a:solidFill>
              <a:ln w="12700">
                <a:solidFill>
                  <a:schemeClr val="tx1"/>
                </a:solidFill>
                <a:miter lim="800000"/>
                <a:headEnd/>
                <a:tailEnd/>
              </a:ln>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latin typeface="Arial" pitchFamily="34" charset="0"/>
                  </a:rPr>
                  <a:t>C</a:t>
                </a:r>
                <a:r>
                  <a:rPr lang="en-US" sz="1800">
                    <a:latin typeface="Arial" pitchFamily="34" charset="0"/>
                  </a:rPr>
                  <a:t>onclusions</a:t>
                </a:r>
              </a:p>
            </p:txBody>
          </p:sp>
          <p:sp>
            <p:nvSpPr>
              <p:cNvPr id="27670" name="Text Box 19"/>
              <p:cNvSpPr txBox="1">
                <a:spLocks noChangeArrowheads="1"/>
              </p:cNvSpPr>
              <p:nvPr/>
            </p:nvSpPr>
            <p:spPr bwMode="auto">
              <a:xfrm>
                <a:off x="4068" y="3320"/>
                <a:ext cx="664" cy="241"/>
              </a:xfrm>
              <a:prstGeom prst="rect">
                <a:avLst/>
              </a:prstGeom>
              <a:solidFill>
                <a:srgbClr val="FFFF00"/>
              </a:solidFill>
              <a:ln w="12700">
                <a:solidFill>
                  <a:schemeClr val="tx1"/>
                </a:solidFill>
                <a:miter lim="800000"/>
                <a:headEnd/>
                <a:tailEnd/>
              </a:ln>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latin typeface="Arial" pitchFamily="34" charset="0"/>
                  </a:rPr>
                  <a:t>F</a:t>
                </a:r>
                <a:r>
                  <a:rPr lang="en-US" sz="1800">
                    <a:latin typeface="Arial" pitchFamily="34" charset="0"/>
                  </a:rPr>
                  <a:t>eelings</a:t>
                </a:r>
              </a:p>
            </p:txBody>
          </p:sp>
          <p:sp>
            <p:nvSpPr>
              <p:cNvPr id="27671" name="Line 20"/>
              <p:cNvSpPr>
                <a:spLocks noChangeShapeType="1"/>
              </p:cNvSpPr>
              <p:nvPr/>
            </p:nvSpPr>
            <p:spPr bwMode="auto">
              <a:xfrm>
                <a:off x="4405" y="3156"/>
                <a:ext cx="0" cy="1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grpSp>
      </p:grpSp>
      <p:sp>
        <p:nvSpPr>
          <p:cNvPr id="27661" name="Text Box 21"/>
          <p:cNvSpPr txBox="1">
            <a:spLocks noChangeArrowheads="1"/>
          </p:cNvSpPr>
          <p:nvPr/>
        </p:nvSpPr>
        <p:spPr bwMode="auto">
          <a:xfrm>
            <a:off x="3733800" y="4876800"/>
            <a:ext cx="714375" cy="3825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a:latin typeface="Arial" pitchFamily="34" charset="0"/>
              </a:rPr>
              <a:t>Filter</a:t>
            </a:r>
          </a:p>
        </p:txBody>
      </p:sp>
      <p:sp>
        <p:nvSpPr>
          <p:cNvPr id="27662" name="Line 22"/>
          <p:cNvSpPr>
            <a:spLocks noChangeShapeType="1"/>
          </p:cNvSpPr>
          <p:nvPr/>
        </p:nvSpPr>
        <p:spPr bwMode="auto">
          <a:xfrm>
            <a:off x="1828800" y="3171825"/>
            <a:ext cx="2381250" cy="63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27663" name="Line 23"/>
          <p:cNvSpPr>
            <a:spLocks noChangeShapeType="1"/>
          </p:cNvSpPr>
          <p:nvPr/>
        </p:nvSpPr>
        <p:spPr bwMode="auto">
          <a:xfrm flipH="1" flipV="1">
            <a:off x="2057400" y="5029200"/>
            <a:ext cx="161607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lIns="96808" tIns="48404" rIns="96808" bIns="48404">
            <a:spAutoFit/>
          </a:bodyPr>
          <a:lstStyle/>
          <a:p>
            <a:endParaRPr lang="en-US"/>
          </a:p>
        </p:txBody>
      </p:sp>
      <p:sp>
        <p:nvSpPr>
          <p:cNvPr id="27664" name="Text Box 24"/>
          <p:cNvSpPr txBox="1">
            <a:spLocks noChangeArrowheads="1"/>
          </p:cNvSpPr>
          <p:nvPr/>
        </p:nvSpPr>
        <p:spPr bwMode="auto">
          <a:xfrm>
            <a:off x="914400" y="4495800"/>
            <a:ext cx="1120775" cy="1206500"/>
          </a:xfrm>
          <a:prstGeom prst="rect">
            <a:avLst/>
          </a:prstGeom>
          <a:solidFill>
            <a:srgbClr val="FFFF00"/>
          </a:solidFill>
          <a:ln w="12700">
            <a:solidFill>
              <a:schemeClr val="tx1"/>
            </a:solidFill>
            <a:miter lim="800000"/>
            <a:headEnd/>
            <a:tailEnd/>
          </a:ln>
        </p:spPr>
        <p:txBody>
          <a:bodyPr wrap="none" lIns="96808" tIns="48404" rIns="96808" bIns="48404">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latin typeface="Arial" pitchFamily="34" charset="0"/>
              </a:rPr>
              <a:t>B</a:t>
            </a:r>
            <a:r>
              <a:rPr lang="en-US" sz="1800">
                <a:latin typeface="Arial" pitchFamily="34" charset="0"/>
              </a:rPr>
              <a:t>ehavior</a:t>
            </a:r>
          </a:p>
          <a:p>
            <a:r>
              <a:rPr lang="en-US" sz="1800">
                <a:latin typeface="Arial" pitchFamily="34" charset="0"/>
              </a:rPr>
              <a:t>Doing</a:t>
            </a:r>
          </a:p>
          <a:p>
            <a:r>
              <a:rPr lang="en-US" sz="1800">
                <a:latin typeface="Arial" pitchFamily="34" charset="0"/>
              </a:rPr>
              <a:t>Saying</a:t>
            </a:r>
          </a:p>
          <a:p>
            <a:r>
              <a:rPr lang="en-US" sz="1800">
                <a:latin typeface="Arial" pitchFamily="34" charset="0"/>
              </a:rPr>
              <a:t>Moving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159988806"/>
      </p:ext>
    </p:extLst>
  </p:cSld>
  <p:clrMapOvr>
    <a:masterClrMapping/>
  </p:clrMapOvr>
  <mc:AlternateContent xmlns:mc="http://schemas.openxmlformats.org/markup-compatibility/2006" xmlns:p14="http://schemas.microsoft.com/office/powerpoint/2010/main">
    <mc:Choice Requires="p14">
      <p:transition spd="slow" p14:dur="2000" advTm="94809"/>
    </mc:Choice>
    <mc:Fallback xmlns="">
      <p:transition spd="slow" advTm="9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4294967295"/>
          </p:nvPr>
        </p:nvSpPr>
        <p:spPr>
          <a:xfrm>
            <a:off x="704215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CFDB69F1-D108-4C1C-8947-319CC57DA27C}" type="slidenum">
              <a:rPr lang="en-US" sz="1200" smtClean="0">
                <a:solidFill>
                  <a:schemeClr val="folHlink"/>
                </a:solidFill>
              </a:rPr>
              <a:pPr/>
              <a:t>17</a:t>
            </a:fld>
            <a:endParaRPr lang="en-US" sz="1200">
              <a:solidFill>
                <a:schemeClr val="folHlink"/>
              </a:solidFill>
            </a:endParaRPr>
          </a:p>
        </p:txBody>
      </p:sp>
      <p:sp>
        <p:nvSpPr>
          <p:cNvPr id="28675" name="Rectangle 2"/>
          <p:cNvSpPr>
            <a:spLocks noGrp="1" noChangeArrowheads="1"/>
          </p:cNvSpPr>
          <p:nvPr>
            <p:ph type="title"/>
          </p:nvPr>
        </p:nvSpPr>
        <p:spPr/>
        <p:txBody>
          <a:bodyPr/>
          <a:lstStyle/>
          <a:p>
            <a:r>
              <a:rPr lang="en-US" sz="3200" dirty="0"/>
              <a:t>Cognitive Dissonance</a:t>
            </a:r>
          </a:p>
        </p:txBody>
      </p:sp>
      <p:sp>
        <p:nvSpPr>
          <p:cNvPr id="28676" name="Rectangle 3"/>
          <p:cNvSpPr>
            <a:spLocks noGrp="1" noChangeArrowheads="1"/>
          </p:cNvSpPr>
          <p:nvPr>
            <p:ph type="body" idx="1"/>
          </p:nvPr>
        </p:nvSpPr>
        <p:spPr>
          <a:xfrm>
            <a:off x="411163" y="1222375"/>
            <a:ext cx="8229600" cy="4629150"/>
          </a:xfrm>
        </p:spPr>
        <p:txBody>
          <a:bodyPr/>
          <a:lstStyle/>
          <a:p>
            <a:r>
              <a:rPr lang="en-US"/>
              <a:t>Cognitive dissonance is a psychological phenomenon which refers to the discomfort felt at a discrepancy between what you already know or believe, and new information or interpretation. </a:t>
            </a:r>
          </a:p>
          <a:p>
            <a:endParaRPr lang="en-US"/>
          </a:p>
          <a:p>
            <a:r>
              <a:rPr lang="en-US"/>
              <a:t>If you receive information (data) contrary to your knowledge or beliefs you have two choices:</a:t>
            </a:r>
          </a:p>
          <a:p>
            <a:endParaRPr lang="en-US"/>
          </a:p>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788953823"/>
      </p:ext>
    </p:extLst>
  </p:cSld>
  <p:clrMapOvr>
    <a:masterClrMapping/>
  </p:clrMapOvr>
  <mc:AlternateContent xmlns:mc="http://schemas.openxmlformats.org/markup-compatibility/2006" xmlns:p14="http://schemas.microsoft.com/office/powerpoint/2010/main">
    <mc:Choice Requires="p14">
      <p:transition spd="slow" p14:dur="2000" advTm="49064"/>
    </mc:Choice>
    <mc:Fallback xmlns="">
      <p:transition spd="slow" advTm="49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 Dissonance</a:t>
            </a:r>
          </a:p>
        </p:txBody>
      </p:sp>
      <p:sp>
        <p:nvSpPr>
          <p:cNvPr id="3" name="Content Placeholder 2"/>
          <p:cNvSpPr>
            <a:spLocks noGrp="1"/>
          </p:cNvSpPr>
          <p:nvPr>
            <p:ph idx="1"/>
          </p:nvPr>
        </p:nvSpPr>
        <p:spPr/>
        <p:txBody>
          <a:bodyPr/>
          <a:lstStyle/>
          <a:p>
            <a:r>
              <a:rPr lang="en-US" dirty="0"/>
              <a:t>Two Options</a:t>
            </a:r>
          </a:p>
          <a:p>
            <a:endParaRPr lang="en-US" dirty="0"/>
          </a:p>
          <a:p>
            <a:pPr lvl="1"/>
            <a:r>
              <a:rPr lang="en-US" dirty="0"/>
              <a:t>Change your perception / beliefs</a:t>
            </a:r>
          </a:p>
          <a:p>
            <a:pPr lvl="1"/>
            <a:endParaRPr lang="en-US" dirty="0"/>
          </a:p>
          <a:p>
            <a:pPr lvl="1"/>
            <a:endParaRPr lang="en-US" dirty="0"/>
          </a:p>
          <a:p>
            <a:pPr lvl="1"/>
            <a:r>
              <a:rPr lang="en-US" dirty="0"/>
              <a:t>Disregard the data</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18</a:t>
            </a:fld>
            <a:endParaRPr lang="en-US" dirty="0"/>
          </a:p>
        </p:txBody>
      </p:sp>
      <p:grpSp>
        <p:nvGrpSpPr>
          <p:cNvPr id="9" name="Group 8"/>
          <p:cNvGrpSpPr/>
          <p:nvPr/>
        </p:nvGrpSpPr>
        <p:grpSpPr>
          <a:xfrm>
            <a:off x="1143000" y="2057400"/>
            <a:ext cx="4800600" cy="2133600"/>
            <a:chOff x="1143000" y="2057400"/>
            <a:chExt cx="4800600" cy="2133600"/>
          </a:xfrm>
        </p:grpSpPr>
        <p:sp>
          <p:nvSpPr>
            <p:cNvPr id="5" name="Oval 4"/>
            <p:cNvSpPr/>
            <p:nvPr/>
          </p:nvSpPr>
          <p:spPr bwMode="auto">
            <a:xfrm>
              <a:off x="1143000" y="3124200"/>
              <a:ext cx="3124200" cy="10668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p:nvCxnSpPr>
          <p:spPr bwMode="auto">
            <a:xfrm>
              <a:off x="1143000" y="2057400"/>
              <a:ext cx="4800600" cy="6858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flipH="1">
              <a:off x="1143000" y="2209800"/>
              <a:ext cx="4800600" cy="6858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
        <p:nvSpPr>
          <p:cNvPr id="10" name="TextBox 9"/>
          <p:cNvSpPr txBox="1"/>
          <p:nvPr/>
        </p:nvSpPr>
        <p:spPr>
          <a:xfrm>
            <a:off x="5105401" y="3198911"/>
            <a:ext cx="3810000" cy="1200329"/>
          </a:xfrm>
          <a:prstGeom prst="rect">
            <a:avLst/>
          </a:prstGeom>
          <a:noFill/>
        </p:spPr>
        <p:txBody>
          <a:bodyPr wrap="square" rtlCol="0">
            <a:spAutoFit/>
          </a:bodyPr>
          <a:lstStyle/>
          <a:p>
            <a:pPr algn="ctr"/>
            <a:r>
              <a:rPr lang="en-US" sz="1800" b="1" dirty="0">
                <a:solidFill>
                  <a:srgbClr val="FF0000"/>
                </a:solidFill>
              </a:rPr>
              <a:t>Contrary to the “Scientific Method” taught in school, this is what people tend to choose!</a:t>
            </a:r>
          </a:p>
          <a:p>
            <a:pPr algn="ctr"/>
            <a:r>
              <a:rPr lang="en-US" sz="1800" b="1" dirty="0">
                <a:solidFill>
                  <a:srgbClr val="FF0000"/>
                </a:solidFill>
              </a:rPr>
              <a:t>This is Cognitive Dissonance!</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682640688"/>
      </p:ext>
    </p:extLst>
  </p:cSld>
  <p:clrMapOvr>
    <a:masterClrMapping/>
  </p:clrMapOvr>
  <mc:AlternateContent xmlns:mc="http://schemas.openxmlformats.org/markup-compatibility/2006" xmlns:p14="http://schemas.microsoft.com/office/powerpoint/2010/main">
    <mc:Choice Requires="p14">
      <p:transition spd="slow" p14:dur="2000" advTm="95879"/>
    </mc:Choice>
    <mc:Fallback xmlns="">
      <p:transition spd="slow" advTm="9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4"/>
          <p:cNvSpPr>
            <a:spLocks noGrp="1"/>
          </p:cNvSpPr>
          <p:nvPr>
            <p:ph type="sldNum" sz="quarter" idx="4294967295"/>
          </p:nvPr>
        </p:nvSpPr>
        <p:spPr>
          <a:xfrm>
            <a:off x="704215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AB8511FB-D095-4D09-8225-8D3FBD4409D5}" type="slidenum">
              <a:rPr lang="en-US" sz="1200" smtClean="0">
                <a:solidFill>
                  <a:schemeClr val="folHlink"/>
                </a:solidFill>
              </a:rPr>
              <a:pPr/>
              <a:t>19</a:t>
            </a:fld>
            <a:endParaRPr lang="en-US" sz="1200">
              <a:solidFill>
                <a:schemeClr val="folHlink"/>
              </a:solidFill>
            </a:endParaRPr>
          </a:p>
        </p:txBody>
      </p:sp>
      <p:sp>
        <p:nvSpPr>
          <p:cNvPr id="9219" name="Rectangle 4"/>
          <p:cNvSpPr>
            <a:spLocks noGrp="1" noChangeArrowheads="1"/>
          </p:cNvSpPr>
          <p:nvPr>
            <p:ph type="title"/>
          </p:nvPr>
        </p:nvSpPr>
        <p:spPr/>
        <p:txBody>
          <a:bodyPr/>
          <a:lstStyle/>
          <a:p>
            <a:r>
              <a:rPr lang="en-US"/>
              <a:t>Truth &amp; Ignorance</a:t>
            </a:r>
          </a:p>
        </p:txBody>
      </p:sp>
      <p:sp>
        <p:nvSpPr>
          <p:cNvPr id="9220" name="Rectangle 15"/>
          <p:cNvSpPr>
            <a:spLocks noChangeArrowheads="1"/>
          </p:cNvSpPr>
          <p:nvPr/>
        </p:nvSpPr>
        <p:spPr bwMode="auto">
          <a:xfrm>
            <a:off x="762000" y="1905000"/>
            <a:ext cx="3733800" cy="3733800"/>
          </a:xfrm>
          <a:prstGeom prst="rect">
            <a:avLst/>
          </a:prstGeom>
          <a:solidFill>
            <a:schemeClr val="hlink"/>
          </a:solidFill>
          <a:ln w="9525">
            <a:solidFill>
              <a:schemeClr val="hlink"/>
            </a:solidFill>
            <a:miter lim="800000"/>
            <a:headEnd/>
            <a:tailEnd/>
          </a:ln>
        </p:spPr>
        <p:txBody>
          <a:bodyPr wrap="none" anchor="ctr"/>
          <a:lstStyle/>
          <a:p>
            <a:endParaRPr lang="en-US"/>
          </a:p>
        </p:txBody>
      </p:sp>
      <p:sp>
        <p:nvSpPr>
          <p:cNvPr id="9221" name="Rectangle 16"/>
          <p:cNvSpPr>
            <a:spLocks noChangeArrowheads="1"/>
          </p:cNvSpPr>
          <p:nvPr/>
        </p:nvSpPr>
        <p:spPr bwMode="auto">
          <a:xfrm>
            <a:off x="4495800" y="1905000"/>
            <a:ext cx="3733800" cy="3733800"/>
          </a:xfrm>
          <a:prstGeom prst="rect">
            <a:avLst/>
          </a:prstGeom>
          <a:solidFill>
            <a:schemeClr val="accent2"/>
          </a:solidFill>
          <a:ln w="9525">
            <a:solidFill>
              <a:schemeClr val="accent2"/>
            </a:solidFill>
            <a:miter lim="800000"/>
            <a:headEnd/>
            <a:tailEnd/>
          </a:ln>
        </p:spPr>
        <p:txBody>
          <a:bodyPr wrap="none" anchor="ctr"/>
          <a:lstStyle/>
          <a:p>
            <a:endParaRPr lang="en-US"/>
          </a:p>
        </p:txBody>
      </p:sp>
      <p:sp>
        <p:nvSpPr>
          <p:cNvPr id="9222" name="Oval 17"/>
          <p:cNvSpPr>
            <a:spLocks noChangeArrowheads="1"/>
          </p:cNvSpPr>
          <p:nvPr/>
        </p:nvSpPr>
        <p:spPr bwMode="auto">
          <a:xfrm>
            <a:off x="3429000" y="2362200"/>
            <a:ext cx="3048000" cy="3048000"/>
          </a:xfrm>
          <a:prstGeom prst="ellipse">
            <a:avLst/>
          </a:prstGeom>
          <a:noFill/>
          <a:ln w="381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23" name="Text Box 18"/>
          <p:cNvSpPr txBox="1">
            <a:spLocks noChangeArrowheads="1"/>
          </p:cNvSpPr>
          <p:nvPr/>
        </p:nvSpPr>
        <p:spPr bwMode="auto">
          <a:xfrm>
            <a:off x="0" y="15240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t>Things that are Untrue</a:t>
            </a:r>
          </a:p>
        </p:txBody>
      </p:sp>
      <p:sp>
        <p:nvSpPr>
          <p:cNvPr id="9224" name="Text Box 20"/>
          <p:cNvSpPr txBox="1">
            <a:spLocks noChangeArrowheads="1"/>
          </p:cNvSpPr>
          <p:nvPr/>
        </p:nvSpPr>
        <p:spPr bwMode="auto">
          <a:xfrm>
            <a:off x="6096000" y="1524000"/>
            <a:ext cx="2222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t>Things that are True</a:t>
            </a:r>
          </a:p>
        </p:txBody>
      </p:sp>
      <p:sp>
        <p:nvSpPr>
          <p:cNvPr id="9225" name="Line 21"/>
          <p:cNvSpPr>
            <a:spLocks noChangeShapeType="1"/>
          </p:cNvSpPr>
          <p:nvPr/>
        </p:nvSpPr>
        <p:spPr bwMode="auto">
          <a:xfrm>
            <a:off x="5181600" y="4114800"/>
            <a:ext cx="1371600" cy="205740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22"/>
          <p:cNvSpPr txBox="1">
            <a:spLocks noChangeArrowheads="1"/>
          </p:cNvSpPr>
          <p:nvPr/>
        </p:nvSpPr>
        <p:spPr bwMode="auto">
          <a:xfrm>
            <a:off x="6553200" y="6096000"/>
            <a:ext cx="1489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a:t>Things we believe</a:t>
            </a:r>
          </a:p>
        </p:txBody>
      </p:sp>
      <p:sp>
        <p:nvSpPr>
          <p:cNvPr id="9227" name="Line 23"/>
          <p:cNvSpPr>
            <a:spLocks noChangeShapeType="1"/>
          </p:cNvSpPr>
          <p:nvPr/>
        </p:nvSpPr>
        <p:spPr bwMode="auto">
          <a:xfrm flipV="1">
            <a:off x="3581400" y="2395538"/>
            <a:ext cx="1524000" cy="88106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8" name="Line 24"/>
          <p:cNvSpPr>
            <a:spLocks noChangeShapeType="1"/>
          </p:cNvSpPr>
          <p:nvPr/>
        </p:nvSpPr>
        <p:spPr bwMode="auto">
          <a:xfrm flipV="1">
            <a:off x="3505200" y="2460625"/>
            <a:ext cx="1905000" cy="110013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9" name="Line 25"/>
          <p:cNvSpPr>
            <a:spLocks noChangeShapeType="1"/>
          </p:cNvSpPr>
          <p:nvPr/>
        </p:nvSpPr>
        <p:spPr bwMode="auto">
          <a:xfrm flipV="1">
            <a:off x="3429000" y="2568575"/>
            <a:ext cx="2209800" cy="127793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0" name="Line 26"/>
          <p:cNvSpPr>
            <a:spLocks noChangeShapeType="1"/>
          </p:cNvSpPr>
          <p:nvPr/>
        </p:nvSpPr>
        <p:spPr bwMode="auto">
          <a:xfrm flipV="1">
            <a:off x="3505200" y="2676525"/>
            <a:ext cx="2362200" cy="136525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1" name="Line 27"/>
          <p:cNvSpPr>
            <a:spLocks noChangeShapeType="1"/>
          </p:cNvSpPr>
          <p:nvPr/>
        </p:nvSpPr>
        <p:spPr bwMode="auto">
          <a:xfrm flipV="1">
            <a:off x="3505200" y="2828925"/>
            <a:ext cx="2514600" cy="145415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2" name="Line 28"/>
          <p:cNvSpPr>
            <a:spLocks noChangeShapeType="1"/>
          </p:cNvSpPr>
          <p:nvPr/>
        </p:nvSpPr>
        <p:spPr bwMode="auto">
          <a:xfrm flipV="1">
            <a:off x="3657600" y="3025775"/>
            <a:ext cx="2438400" cy="140970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3" name="Line 29"/>
          <p:cNvSpPr>
            <a:spLocks noChangeShapeType="1"/>
          </p:cNvSpPr>
          <p:nvPr/>
        </p:nvSpPr>
        <p:spPr bwMode="auto">
          <a:xfrm flipV="1">
            <a:off x="3657600" y="3178175"/>
            <a:ext cx="2590800" cy="1497013"/>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4" name="Line 30"/>
          <p:cNvSpPr>
            <a:spLocks noChangeShapeType="1"/>
          </p:cNvSpPr>
          <p:nvPr/>
        </p:nvSpPr>
        <p:spPr bwMode="auto">
          <a:xfrm flipV="1">
            <a:off x="3810000" y="3373438"/>
            <a:ext cx="2514600" cy="1455737"/>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5" name="Line 31"/>
          <p:cNvSpPr>
            <a:spLocks noChangeShapeType="1"/>
          </p:cNvSpPr>
          <p:nvPr/>
        </p:nvSpPr>
        <p:spPr bwMode="auto">
          <a:xfrm flipV="1">
            <a:off x="3962400" y="3614738"/>
            <a:ext cx="2362200" cy="136525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6" name="Line 32"/>
          <p:cNvSpPr>
            <a:spLocks noChangeShapeType="1"/>
          </p:cNvSpPr>
          <p:nvPr/>
        </p:nvSpPr>
        <p:spPr bwMode="auto">
          <a:xfrm flipV="1">
            <a:off x="4191000" y="3767138"/>
            <a:ext cx="2286000" cy="1322387"/>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7" name="Line 33"/>
          <p:cNvSpPr>
            <a:spLocks noChangeShapeType="1"/>
          </p:cNvSpPr>
          <p:nvPr/>
        </p:nvSpPr>
        <p:spPr bwMode="auto">
          <a:xfrm flipV="1">
            <a:off x="4419600" y="4006850"/>
            <a:ext cx="2057400" cy="1190625"/>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8" name="Line 34"/>
          <p:cNvSpPr>
            <a:spLocks noChangeShapeType="1"/>
          </p:cNvSpPr>
          <p:nvPr/>
        </p:nvSpPr>
        <p:spPr bwMode="auto">
          <a:xfrm flipV="1">
            <a:off x="4572000" y="4264025"/>
            <a:ext cx="1828800" cy="108585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9" name="Line 35"/>
          <p:cNvSpPr>
            <a:spLocks noChangeShapeType="1"/>
          </p:cNvSpPr>
          <p:nvPr/>
        </p:nvSpPr>
        <p:spPr bwMode="auto">
          <a:xfrm flipV="1">
            <a:off x="4953000" y="4576763"/>
            <a:ext cx="1371600" cy="79375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0" name="Text Box 37"/>
          <p:cNvSpPr txBox="1">
            <a:spLocks noChangeArrowheads="1"/>
          </p:cNvSpPr>
          <p:nvPr/>
        </p:nvSpPr>
        <p:spPr bwMode="auto">
          <a:xfrm>
            <a:off x="228600" y="5867400"/>
            <a:ext cx="5353050" cy="404813"/>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800" b="1"/>
              <a:t>What do we know VERSUS  what we think we know</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534149986"/>
      </p:ext>
    </p:extLst>
  </p:cSld>
  <p:clrMapOvr>
    <a:masterClrMapping/>
  </p:clrMapOvr>
  <mc:AlternateContent xmlns:mc="http://schemas.openxmlformats.org/markup-compatibility/2006" xmlns:p14="http://schemas.microsoft.com/office/powerpoint/2010/main">
    <mc:Choice Requires="p14">
      <p:transition spd="slow" p14:dur="2000" advTm="41224"/>
    </mc:Choice>
    <mc:Fallback xmlns="">
      <p:transition spd="slow" advTm="41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Design Methodology (5-steps)</a:t>
            </a:r>
          </a:p>
        </p:txBody>
      </p:sp>
      <p:sp>
        <p:nvSpPr>
          <p:cNvPr id="3" name="Content Placeholder 2"/>
          <p:cNvSpPr>
            <a:spLocks noGrp="1"/>
          </p:cNvSpPr>
          <p:nvPr>
            <p:ph idx="1"/>
          </p:nvPr>
        </p:nvSpPr>
        <p:spPr/>
        <p:txBody>
          <a:bodyPr/>
          <a:lstStyle/>
          <a:p>
            <a:r>
              <a:rPr lang="en-US" dirty="0"/>
              <a:t>Step 1:  Diagnose (understand root-cause need)</a:t>
            </a:r>
          </a:p>
          <a:p>
            <a:r>
              <a:rPr lang="en-US" dirty="0"/>
              <a:t>Step 2:  Prescribe (propose a product/service offering)</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000083264"/>
      </p:ext>
    </p:extLst>
  </p:cSld>
  <p:clrMapOvr>
    <a:masterClrMapping/>
  </p:clrMapOvr>
  <mc:AlternateContent xmlns:mc="http://schemas.openxmlformats.org/markup-compatibility/2006" xmlns:p14="http://schemas.microsoft.com/office/powerpoint/2010/main">
    <mc:Choice Requires="p14">
      <p:transition spd="slow" p14:dur="2000" advTm="38376"/>
    </mc:Choice>
    <mc:Fallback xmlns="">
      <p:transition spd="slow" advTm="3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980281" y="290512"/>
            <a:ext cx="7183438" cy="700088"/>
          </a:xfrm>
        </p:spPr>
        <p:txBody>
          <a:bodyPr/>
          <a:lstStyle/>
          <a:p>
            <a:r>
              <a:rPr lang="en-US" sz="2800" dirty="0"/>
              <a:t>Getting from Conjecture to Reality</a:t>
            </a:r>
            <a:br>
              <a:rPr lang="en-US" dirty="0"/>
            </a:br>
            <a:r>
              <a:rPr lang="en-US" dirty="0"/>
              <a:t>Which column?</a:t>
            </a:r>
          </a:p>
        </p:txBody>
      </p:sp>
      <p:sp>
        <p:nvSpPr>
          <p:cNvPr id="10243" name="Content Placeholder 4"/>
          <p:cNvSpPr>
            <a:spLocks noGrp="1"/>
          </p:cNvSpPr>
          <p:nvPr>
            <p:ph sz="half" idx="1"/>
          </p:nvPr>
        </p:nvSpPr>
        <p:spPr>
          <a:xfrm>
            <a:off x="304800" y="1295400"/>
            <a:ext cx="2819400" cy="4876800"/>
          </a:xfrm>
        </p:spPr>
        <p:txBody>
          <a:bodyPr/>
          <a:lstStyle/>
          <a:p>
            <a:r>
              <a:rPr lang="en-US" dirty="0"/>
              <a:t>Thing we </a:t>
            </a:r>
            <a:r>
              <a:rPr lang="en-US" i="1" dirty="0"/>
              <a:t>want</a:t>
            </a:r>
            <a:r>
              <a:rPr lang="en-US" dirty="0"/>
              <a:t> to know</a:t>
            </a:r>
          </a:p>
        </p:txBody>
      </p:sp>
      <p:sp>
        <p:nvSpPr>
          <p:cNvPr id="10244" name="Content Placeholder 5"/>
          <p:cNvSpPr>
            <a:spLocks noGrp="1"/>
          </p:cNvSpPr>
          <p:nvPr>
            <p:ph sz="half" idx="2"/>
          </p:nvPr>
        </p:nvSpPr>
        <p:spPr>
          <a:xfrm>
            <a:off x="3048000" y="1295400"/>
            <a:ext cx="2743200" cy="4876800"/>
          </a:xfrm>
        </p:spPr>
        <p:txBody>
          <a:bodyPr/>
          <a:lstStyle/>
          <a:p>
            <a:r>
              <a:rPr lang="en-US" dirty="0"/>
              <a:t>Things we </a:t>
            </a:r>
            <a:r>
              <a:rPr lang="en-US" i="1" dirty="0"/>
              <a:t>think</a:t>
            </a:r>
            <a:r>
              <a:rPr lang="en-US" dirty="0"/>
              <a:t> we know.</a:t>
            </a:r>
          </a:p>
          <a:p>
            <a:pPr lvl="1"/>
            <a:r>
              <a:rPr lang="en-US" dirty="0"/>
              <a:t>Belief or data supported?</a:t>
            </a:r>
          </a:p>
          <a:p>
            <a:pPr>
              <a:buFont typeface="Wingdings" pitchFamily="2" charset="2"/>
              <a:buNone/>
            </a:pPr>
            <a:r>
              <a:rPr lang="en-US" dirty="0"/>
              <a:t>	</a:t>
            </a:r>
          </a:p>
        </p:txBody>
      </p:sp>
      <p:sp>
        <p:nvSpPr>
          <p:cNvPr id="10" name="Striped Right Arrow 9"/>
          <p:cNvSpPr/>
          <p:nvPr/>
        </p:nvSpPr>
        <p:spPr bwMode="auto">
          <a:xfrm>
            <a:off x="2057400" y="4419600"/>
            <a:ext cx="4876800" cy="990600"/>
          </a:xfrm>
          <a:prstGeom prst="stripedRightArrow">
            <a:avLst/>
          </a:prstGeom>
          <a:solidFill>
            <a:schemeClr val="accent2"/>
          </a:solidFill>
          <a:ln w="9525" cap="flat" cmpd="sng" algn="ctr">
            <a:solidFill>
              <a:schemeClr val="tx1"/>
            </a:solidFill>
            <a:prstDash val="solid"/>
            <a:round/>
            <a:headEnd type="none" w="med" len="med"/>
            <a:tailEnd type="none" w="med" len="med"/>
          </a:ln>
          <a:effectLst/>
        </p:spPr>
        <p:txBody>
          <a:bodyPr/>
          <a:lstStyle/>
          <a:p>
            <a:pPr>
              <a:defRPr/>
            </a:pPr>
            <a:endParaRPr lang="en-US" dirty="0"/>
          </a:p>
        </p:txBody>
      </p:sp>
      <p:sp>
        <p:nvSpPr>
          <p:cNvPr id="10252" name="TextBox 10"/>
          <p:cNvSpPr txBox="1">
            <a:spLocks noChangeArrowheads="1"/>
          </p:cNvSpPr>
          <p:nvPr/>
        </p:nvSpPr>
        <p:spPr bwMode="auto">
          <a:xfrm>
            <a:off x="2710695" y="4714845"/>
            <a:ext cx="35702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2000" b="1" dirty="0"/>
              <a:t>Goal is to move things this way</a:t>
            </a:r>
          </a:p>
        </p:txBody>
      </p:sp>
      <p:sp>
        <p:nvSpPr>
          <p:cNvPr id="10248" name="Rectangle 12"/>
          <p:cNvSpPr>
            <a:spLocks noChangeArrowheads="1"/>
          </p:cNvSpPr>
          <p:nvPr/>
        </p:nvSpPr>
        <p:spPr bwMode="auto">
          <a:xfrm>
            <a:off x="304800" y="1295400"/>
            <a:ext cx="8458200" cy="2895600"/>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249" name="Straight Connector 14"/>
          <p:cNvCxnSpPr>
            <a:cxnSpLocks noChangeShapeType="1"/>
          </p:cNvCxnSpPr>
          <p:nvPr/>
        </p:nvCxnSpPr>
        <p:spPr bwMode="auto">
          <a:xfrm rot="5400000">
            <a:off x="1600200" y="2743200"/>
            <a:ext cx="2895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0250" name="Straight Connector 15"/>
          <p:cNvCxnSpPr>
            <a:cxnSpLocks noChangeShapeType="1"/>
          </p:cNvCxnSpPr>
          <p:nvPr/>
        </p:nvCxnSpPr>
        <p:spPr bwMode="auto">
          <a:xfrm rot="5400000">
            <a:off x="4419600" y="2743200"/>
            <a:ext cx="2895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3" name="Content Placeholder 4"/>
          <p:cNvSpPr txBox="1">
            <a:spLocks/>
          </p:cNvSpPr>
          <p:nvPr/>
        </p:nvSpPr>
        <p:spPr bwMode="auto">
          <a:xfrm>
            <a:off x="5867400" y="1295400"/>
            <a:ext cx="2819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18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18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sz="1800">
                <a:solidFill>
                  <a:schemeClr val="tx1"/>
                </a:solidFill>
                <a:latin typeface="+mn-lt"/>
              </a:defRPr>
            </a:lvl9pPr>
          </a:lstStyle>
          <a:p>
            <a:r>
              <a:rPr lang="en-US" kern="0" dirty="0"/>
              <a:t>Thing we know</a:t>
            </a:r>
          </a:p>
          <a:p>
            <a:endParaRPr lang="en-US" kern="0" dirty="0"/>
          </a:p>
          <a:p>
            <a:pPr lvl="1"/>
            <a:r>
              <a:rPr lang="en-US" kern="0" dirty="0"/>
              <a:t>Data supported</a:t>
            </a:r>
          </a:p>
          <a:p>
            <a:pPr lvl="1"/>
            <a:r>
              <a:rPr lang="en-US" kern="0" dirty="0"/>
              <a:t>…</a:t>
            </a:r>
          </a:p>
          <a:p>
            <a:pPr lvl="1"/>
            <a:r>
              <a:rPr lang="en-US" kern="0" dirty="0"/>
              <a:t>…</a:t>
            </a:r>
          </a:p>
        </p:txBody>
      </p:sp>
      <p:sp>
        <p:nvSpPr>
          <p:cNvPr id="14"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20</a:t>
            </a:fld>
            <a:endParaRPr lang="en-US" dirty="0"/>
          </a:p>
        </p:txBody>
      </p:sp>
      <p:sp>
        <p:nvSpPr>
          <p:cNvPr id="12" name="TextBox 11"/>
          <p:cNvSpPr txBox="1"/>
          <p:nvPr/>
        </p:nvSpPr>
        <p:spPr>
          <a:xfrm>
            <a:off x="457200" y="5864423"/>
            <a:ext cx="2513830" cy="307777"/>
          </a:xfrm>
          <a:prstGeom prst="rect">
            <a:avLst/>
          </a:prstGeom>
          <a:noFill/>
        </p:spPr>
        <p:txBody>
          <a:bodyPr wrap="none" rtlCol="0">
            <a:spAutoFit/>
          </a:bodyPr>
          <a:lstStyle/>
          <a:p>
            <a:r>
              <a:rPr lang="en-US" dirty="0">
                <a:solidFill>
                  <a:srgbClr val="FF0000"/>
                </a:solidFill>
              </a:rPr>
              <a:t>&lt;&lt;“Getting Rid of Luck” clip&gt;&gt;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44280071"/>
      </p:ext>
    </p:extLst>
  </p:cSld>
  <p:clrMapOvr>
    <a:masterClrMapping/>
  </p:clrMapOvr>
  <mc:AlternateContent xmlns:mc="http://schemas.openxmlformats.org/markup-compatibility/2006" xmlns:p14="http://schemas.microsoft.com/office/powerpoint/2010/main">
    <mc:Choice Requires="p14">
      <p:transition spd="slow" p14:dur="2000" advTm="28472"/>
    </mc:Choice>
    <mc:Fallback xmlns="">
      <p:transition spd="slow" advTm="2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5BBF60B8-4F26-41F7-BF38-54695B40FCE2}" type="slidenum">
              <a:rPr lang="en-US" sz="1200" smtClean="0">
                <a:solidFill>
                  <a:schemeClr val="folHlink"/>
                </a:solidFill>
              </a:rPr>
              <a:pPr/>
              <a:t>21</a:t>
            </a:fld>
            <a:endParaRPr lang="en-US" sz="1200">
              <a:solidFill>
                <a:schemeClr val="folHlink"/>
              </a:solidFill>
            </a:endParaRPr>
          </a:p>
        </p:txBody>
      </p:sp>
      <p:sp>
        <p:nvSpPr>
          <p:cNvPr id="18435" name="Rectangle 2"/>
          <p:cNvSpPr>
            <a:spLocks noGrp="1" noChangeArrowheads="1"/>
          </p:cNvSpPr>
          <p:nvPr>
            <p:ph type="title"/>
          </p:nvPr>
        </p:nvSpPr>
        <p:spPr>
          <a:xfrm>
            <a:off x="936171" y="304800"/>
            <a:ext cx="6379029" cy="685800"/>
          </a:xfrm>
        </p:spPr>
        <p:txBody>
          <a:bodyPr/>
          <a:lstStyle/>
          <a:p>
            <a:r>
              <a:rPr lang="en-US" dirty="0"/>
              <a:t>Two Classes of Knowledge</a:t>
            </a:r>
          </a:p>
        </p:txBody>
      </p:sp>
      <p:sp>
        <p:nvSpPr>
          <p:cNvPr id="18436" name="Rectangle 3"/>
          <p:cNvSpPr>
            <a:spLocks noGrp="1" noChangeArrowheads="1"/>
          </p:cNvSpPr>
          <p:nvPr>
            <p:ph type="body" sz="half" idx="1"/>
          </p:nvPr>
        </p:nvSpPr>
        <p:spPr>
          <a:xfrm>
            <a:off x="1143000" y="1143000"/>
            <a:ext cx="7696200" cy="4876800"/>
          </a:xfrm>
        </p:spPr>
        <p:txBody>
          <a:bodyPr/>
          <a:lstStyle/>
          <a:p>
            <a:r>
              <a:rPr lang="en-US" sz="3200" dirty="0"/>
              <a:t>Tacit</a:t>
            </a:r>
          </a:p>
          <a:p>
            <a:pPr lvl="1"/>
            <a:r>
              <a:rPr lang="en-US" sz="2800" dirty="0"/>
              <a:t>We know, but cannot explain</a:t>
            </a:r>
          </a:p>
          <a:p>
            <a:endParaRPr lang="en-US" sz="3200" dirty="0"/>
          </a:p>
          <a:p>
            <a:r>
              <a:rPr lang="en-US" sz="3200" dirty="0"/>
              <a:t>Explicit</a:t>
            </a:r>
          </a:p>
          <a:p>
            <a:pPr lvl="1"/>
            <a:r>
              <a:rPr lang="en-US" sz="2800" dirty="0"/>
              <a:t>Books, journals, lecture notes, etc.</a:t>
            </a:r>
          </a:p>
          <a:p>
            <a:pPr lvl="1"/>
            <a:r>
              <a:rPr lang="en-US" sz="2800" dirty="0"/>
              <a:t>In other words, things we can “google”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87566993"/>
      </p:ext>
    </p:extLst>
  </p:cSld>
  <p:clrMapOvr>
    <a:masterClrMapping/>
  </p:clrMapOvr>
  <mc:AlternateContent xmlns:mc="http://schemas.openxmlformats.org/markup-compatibility/2006" xmlns:p14="http://schemas.microsoft.com/office/powerpoint/2010/main">
    <mc:Choice Requires="p14">
      <p:transition spd="slow" p14:dur="2000" advTm="31390"/>
    </mc:Choice>
    <mc:Fallback xmlns="">
      <p:transition spd="slow" advTm="3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540F2E64-8FA7-45C6-AD87-5E43BA64071C}" type="slidenum">
              <a:rPr lang="en-US" sz="1200" smtClean="0">
                <a:solidFill>
                  <a:schemeClr val="folHlink"/>
                </a:solidFill>
              </a:rPr>
              <a:pPr/>
              <a:t>22</a:t>
            </a:fld>
            <a:endParaRPr lang="en-US" sz="1200">
              <a:solidFill>
                <a:schemeClr val="folHlink"/>
              </a:solidFill>
            </a:endParaRPr>
          </a:p>
        </p:txBody>
      </p:sp>
      <p:sp>
        <p:nvSpPr>
          <p:cNvPr id="24579" name="Rectangle 2"/>
          <p:cNvSpPr>
            <a:spLocks noGrp="1" noChangeArrowheads="1"/>
          </p:cNvSpPr>
          <p:nvPr>
            <p:ph type="title"/>
          </p:nvPr>
        </p:nvSpPr>
        <p:spPr>
          <a:xfrm>
            <a:off x="1143000" y="152400"/>
            <a:ext cx="6705600" cy="762000"/>
          </a:xfrm>
        </p:spPr>
        <p:txBody>
          <a:bodyPr/>
          <a:lstStyle/>
          <a:p>
            <a:r>
              <a:rPr lang="en-US" dirty="0"/>
              <a:t>The Knowledge Yield Issue</a:t>
            </a:r>
          </a:p>
        </p:txBody>
      </p:sp>
      <p:sp>
        <p:nvSpPr>
          <p:cNvPr id="24580" name="Rectangle 3"/>
          <p:cNvSpPr>
            <a:spLocks noGrp="1" noChangeArrowheads="1"/>
          </p:cNvSpPr>
          <p:nvPr>
            <p:ph type="body" sz="half" idx="1"/>
          </p:nvPr>
        </p:nvSpPr>
        <p:spPr>
          <a:xfrm>
            <a:off x="3695700" y="1143000"/>
            <a:ext cx="4716463" cy="1592263"/>
          </a:xfrm>
        </p:spPr>
        <p:txBody>
          <a:bodyPr/>
          <a:lstStyle/>
          <a:p>
            <a:pPr>
              <a:buFont typeface="Wingdings" pitchFamily="2" charset="2"/>
              <a:buNone/>
            </a:pPr>
            <a:r>
              <a:rPr lang="en-US" sz="2400" dirty="0"/>
              <a:t>	90% of what you need to know is not written down, it is inside peoples heads (tacit knowledge)</a:t>
            </a:r>
          </a:p>
        </p:txBody>
      </p:sp>
      <p:pic>
        <p:nvPicPr>
          <p:cNvPr id="2458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88" y="1277938"/>
            <a:ext cx="22002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4582" name="Rectangle 5"/>
          <p:cNvSpPr>
            <a:spLocks noChangeArrowheads="1"/>
          </p:cNvSpPr>
          <p:nvPr/>
        </p:nvSpPr>
        <p:spPr bwMode="auto">
          <a:xfrm>
            <a:off x="2590800" y="2971800"/>
            <a:ext cx="53006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folHlink"/>
              </a:buClr>
              <a:buSzPct val="60000"/>
              <a:buFont typeface="Wingdings" pitchFamily="2" charset="2"/>
              <a:buNone/>
            </a:pPr>
            <a:r>
              <a:rPr lang="en-US" sz="2400" dirty="0"/>
              <a:t>	90% of what is inside peoples heads they can’t tell you</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046053574"/>
      </p:ext>
    </p:extLst>
  </p:cSld>
  <p:clrMapOvr>
    <a:masterClrMapping/>
  </p:clrMapOvr>
  <mc:AlternateContent xmlns:mc="http://schemas.openxmlformats.org/markup-compatibility/2006" xmlns:p14="http://schemas.microsoft.com/office/powerpoint/2010/main">
    <mc:Choice Requires="p14">
      <p:transition spd="slow" p14:dur="2000" advTm="52201"/>
    </mc:Choice>
    <mc:Fallback xmlns="">
      <p:transition spd="slow" advTm="5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4294967295"/>
          </p:nvPr>
        </p:nvSpPr>
        <p:spPr>
          <a:xfrm>
            <a:off x="704215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C33C5148-B51C-4F15-A58B-36D975EE6699}" type="slidenum">
              <a:rPr lang="en-US" sz="1200" smtClean="0">
                <a:solidFill>
                  <a:schemeClr val="folHlink"/>
                </a:solidFill>
              </a:rPr>
              <a:pPr/>
              <a:t>23</a:t>
            </a:fld>
            <a:endParaRPr lang="en-US" sz="1200">
              <a:solidFill>
                <a:schemeClr val="folHlink"/>
              </a:solidFill>
            </a:endParaRPr>
          </a:p>
        </p:txBody>
      </p:sp>
      <p:sp>
        <p:nvSpPr>
          <p:cNvPr id="23555" name="Rectangle 4"/>
          <p:cNvSpPr>
            <a:spLocks noGrp="1" noChangeArrowheads="1"/>
          </p:cNvSpPr>
          <p:nvPr>
            <p:ph type="title"/>
          </p:nvPr>
        </p:nvSpPr>
        <p:spPr/>
        <p:txBody>
          <a:bodyPr/>
          <a:lstStyle/>
          <a:p>
            <a:r>
              <a:rPr lang="en-US" dirty="0"/>
              <a:t>Tacit Knowledge …</a:t>
            </a:r>
          </a:p>
        </p:txBody>
      </p:sp>
      <p:sp>
        <p:nvSpPr>
          <p:cNvPr id="23556" name="Rectangle 6"/>
          <p:cNvSpPr>
            <a:spLocks noGrp="1" noChangeArrowheads="1"/>
          </p:cNvSpPr>
          <p:nvPr>
            <p:ph type="body" idx="1"/>
          </p:nvPr>
        </p:nvSpPr>
        <p:spPr>
          <a:xfrm>
            <a:off x="990600" y="1447800"/>
            <a:ext cx="7772400" cy="4876800"/>
          </a:xfrm>
        </p:spPr>
        <p:txBody>
          <a:bodyPr/>
          <a:lstStyle/>
          <a:p>
            <a:r>
              <a:rPr lang="en-US">
                <a:ea typeface="SimSun" pitchFamily="2" charset="-122"/>
              </a:rPr>
              <a:t>This is where the good stuff lies</a:t>
            </a:r>
            <a:r>
              <a:rPr lang="en-US">
                <a:latin typeface="Arial" pitchFamily="34" charset="0"/>
                <a:ea typeface="SimSun" pitchFamily="2" charset="-122"/>
              </a:rPr>
              <a:t>…</a:t>
            </a:r>
            <a:r>
              <a:rPr lang="en-US">
                <a:ea typeface="SimSun" pitchFamily="2" charset="-122"/>
              </a:rPr>
              <a:t>. But how do you get at it?</a:t>
            </a:r>
          </a:p>
          <a:p>
            <a:pPr lvl="1"/>
            <a:r>
              <a:rPr lang="en-US">
                <a:latin typeface="Arial" pitchFamily="34" charset="0"/>
                <a:ea typeface="SimSun" pitchFamily="2" charset="-122"/>
              </a:rPr>
              <a:t>“</a:t>
            </a:r>
            <a:r>
              <a:rPr lang="en-US">
                <a:ea typeface="SimSun" pitchFamily="2" charset="-122"/>
              </a:rPr>
              <a:t>The future is already here, it is just not evenly distributed</a:t>
            </a:r>
            <a:r>
              <a:rPr lang="en-US">
                <a:latin typeface="Arial" pitchFamily="34" charset="0"/>
                <a:ea typeface="SimSun" pitchFamily="2" charset="-122"/>
              </a:rPr>
              <a:t>”</a:t>
            </a:r>
            <a:r>
              <a:rPr lang="en-US">
                <a:ea typeface="SimSun" pitchFamily="2" charset="-122"/>
              </a:rPr>
              <a:t>  -- William Gibson (science fiction author)</a:t>
            </a:r>
          </a:p>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046563085"/>
      </p:ext>
    </p:extLst>
  </p:cSld>
  <p:clrMapOvr>
    <a:masterClrMapping/>
  </p:clrMapOvr>
  <mc:AlternateContent xmlns:mc="http://schemas.openxmlformats.org/markup-compatibility/2006" xmlns:p14="http://schemas.microsoft.com/office/powerpoint/2010/main">
    <mc:Choice Requires="p14">
      <p:transition spd="slow" p14:dur="2000" advTm="32505"/>
    </mc:Choice>
    <mc:Fallback xmlns="">
      <p:transition spd="slow" advTm="32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Design Methodology (3/5)</a:t>
            </a:r>
          </a:p>
        </p:txBody>
      </p:sp>
      <p:sp>
        <p:nvSpPr>
          <p:cNvPr id="3" name="Content Placeholder 2"/>
          <p:cNvSpPr>
            <a:spLocks noGrp="1"/>
          </p:cNvSpPr>
          <p:nvPr>
            <p:ph idx="1"/>
          </p:nvPr>
        </p:nvSpPr>
        <p:spPr>
          <a:xfrm>
            <a:off x="762000" y="990600"/>
            <a:ext cx="8077200" cy="4876800"/>
          </a:xfrm>
        </p:spPr>
        <p:txBody>
          <a:bodyPr/>
          <a:lstStyle/>
          <a:p>
            <a:pPr marL="0" indent="0">
              <a:buNone/>
            </a:pPr>
            <a:r>
              <a:rPr lang="en-US" sz="2400" dirty="0"/>
              <a:t>Step 3.  MONETIZE:  Identify revenue model for the offering</a:t>
            </a:r>
            <a:endParaRPr lang="en-US" dirty="0"/>
          </a:p>
          <a:p>
            <a:pPr lvl="0"/>
            <a:r>
              <a:rPr lang="en-US" sz="2400" dirty="0"/>
              <a:t>Revenue model consistent with customer/needs?</a:t>
            </a:r>
            <a:endParaRPr lang="en-US" dirty="0"/>
          </a:p>
          <a:p>
            <a:pPr lvl="1"/>
            <a:r>
              <a:rPr lang="en-US" sz="2000" dirty="0"/>
              <a:t>Validate with more elicitations as necessary</a:t>
            </a:r>
            <a:endParaRPr lang="en-US" dirty="0"/>
          </a:p>
          <a:p>
            <a:pPr lvl="0"/>
            <a:r>
              <a:rPr lang="en-US" sz="2400" dirty="0"/>
              <a:t>If none discovered, iterated to Step 2 (determine new offering) or Step 1 (new customer/need) pair</a:t>
            </a:r>
            <a:endParaRPr lang="en-US" dirty="0"/>
          </a:p>
          <a:p>
            <a:pPr marL="0" indent="0">
              <a:buNone/>
            </a:pPr>
            <a:endParaRPr lang="en-US" sz="2400" dirty="0"/>
          </a:p>
        </p:txBody>
      </p:sp>
      <p:sp>
        <p:nvSpPr>
          <p:cNvPr id="4" name="Slide Number Placeholder 3"/>
          <p:cNvSpPr>
            <a:spLocks noGrp="1"/>
          </p:cNvSpPr>
          <p:nvPr>
            <p:ph type="sldNum" sz="quarter" idx="4294967295"/>
          </p:nvPr>
        </p:nvSpPr>
        <p:spPr>
          <a:xfrm>
            <a:off x="7042150" y="6248400"/>
            <a:ext cx="1905000" cy="457200"/>
          </a:xfrm>
          <a:prstGeom prst="rect">
            <a:avLst/>
          </a:prstGeom>
        </p:spPr>
        <p:txBody>
          <a:bodyPr/>
          <a:lstStyle/>
          <a:p>
            <a:pPr>
              <a:defRPr/>
            </a:pPr>
            <a:fld id="{4D6F8EAF-F09C-4ABC-A386-EB508159BD24}" type="slidenum">
              <a:rPr lang="en-US" smtClean="0"/>
              <a:pPr>
                <a:defRPr/>
              </a:pPr>
              <a:t>3</a:t>
            </a:fld>
            <a:endParaRPr lang="en-US"/>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738" b="7808"/>
          <a:stretch/>
        </p:blipFill>
        <p:spPr>
          <a:xfrm>
            <a:off x="1524000" y="3200400"/>
            <a:ext cx="5696712" cy="288453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713699734"/>
      </p:ext>
    </p:extLst>
  </p:cSld>
  <p:clrMapOvr>
    <a:masterClrMapping/>
  </p:clrMapOvr>
  <mc:AlternateContent xmlns:mc="http://schemas.openxmlformats.org/markup-compatibility/2006" xmlns:p14="http://schemas.microsoft.com/office/powerpoint/2010/main">
    <mc:Choice Requires="p14">
      <p:transition spd="slow" p14:dur="2000" advTm="86530"/>
    </mc:Choice>
    <mc:Fallback xmlns="">
      <p:transition spd="slow" advTm="86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Design Methodology (4/5)</a:t>
            </a:r>
          </a:p>
        </p:txBody>
      </p:sp>
      <p:sp>
        <p:nvSpPr>
          <p:cNvPr id="3" name="Content Placeholder 2"/>
          <p:cNvSpPr>
            <a:spLocks noGrp="1"/>
          </p:cNvSpPr>
          <p:nvPr>
            <p:ph idx="1"/>
          </p:nvPr>
        </p:nvSpPr>
        <p:spPr>
          <a:xfrm>
            <a:off x="762000" y="1524000"/>
            <a:ext cx="7772400" cy="4876800"/>
          </a:xfrm>
        </p:spPr>
        <p:txBody>
          <a:bodyPr/>
          <a:lstStyle/>
          <a:p>
            <a:pPr marL="0" indent="0">
              <a:buNone/>
            </a:pPr>
            <a:r>
              <a:rPr lang="en-US" sz="2400" dirty="0"/>
              <a:t>Step 4.  </a:t>
            </a:r>
            <a:r>
              <a:rPr lang="en-US" sz="2400" strike="sngStrike" dirty="0"/>
              <a:t>OWNER</a:t>
            </a:r>
            <a:r>
              <a:rPr lang="en-US" sz="2400" dirty="0"/>
              <a:t>/ACTIVITY:  Develop customer adoption profiles (personas) across the adoption curve for target segment</a:t>
            </a:r>
            <a:endParaRPr lang="en-US" dirty="0"/>
          </a:p>
          <a:p>
            <a:pPr lvl="0"/>
            <a:r>
              <a:rPr lang="en-US" sz="2400" dirty="0"/>
              <a:t>What is minimal viable product (MVP) that meets the early adopter’s needs?</a:t>
            </a:r>
            <a:endParaRPr lang="en-US" dirty="0"/>
          </a:p>
          <a:p>
            <a:pPr lvl="0"/>
            <a:r>
              <a:rPr lang="en-US" sz="2400" dirty="0"/>
              <a:t>How do you move from early-adopters to later customers?</a:t>
            </a:r>
            <a:endParaRPr lang="en-US" dirty="0"/>
          </a:p>
          <a:p>
            <a:pPr lvl="1"/>
            <a:r>
              <a:rPr lang="en-US" sz="2000" dirty="0"/>
              <a:t>Does product change?  If so, how?  </a:t>
            </a:r>
            <a:endParaRPr lang="en-US" dirty="0"/>
          </a:p>
          <a:p>
            <a:endParaRPr lang="en-US" sz="2400" dirty="0"/>
          </a:p>
        </p:txBody>
      </p:sp>
      <p:sp>
        <p:nvSpPr>
          <p:cNvPr id="4" name="Slide Number Placeholder 3"/>
          <p:cNvSpPr>
            <a:spLocks noGrp="1"/>
          </p:cNvSpPr>
          <p:nvPr>
            <p:ph type="sldNum" sz="quarter" idx="4294967295"/>
          </p:nvPr>
        </p:nvSpPr>
        <p:spPr>
          <a:xfrm>
            <a:off x="7042150" y="6248400"/>
            <a:ext cx="1905000" cy="457200"/>
          </a:xfrm>
          <a:prstGeom prst="rect">
            <a:avLst/>
          </a:prstGeom>
        </p:spPr>
        <p:txBody>
          <a:bodyPr/>
          <a:lstStyle/>
          <a:p>
            <a:pPr>
              <a:defRPr/>
            </a:pPr>
            <a:fld id="{4D6F8EAF-F09C-4ABC-A386-EB508159BD24}" type="slidenum">
              <a:rPr lang="en-US" smtClean="0"/>
              <a:pPr>
                <a:defRPr/>
              </a:pPr>
              <a:t>4</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
        <p:nvSpPr>
          <p:cNvPr id="6" name="TextBox 5">
            <a:extLst>
              <a:ext uri="{FF2B5EF4-FFF2-40B4-BE49-F238E27FC236}">
                <a16:creationId xmlns:a16="http://schemas.microsoft.com/office/drawing/2014/main" id="{B8F7DD4F-DCAD-42CB-9756-3A9BAB0BA966}"/>
              </a:ext>
            </a:extLst>
          </p:cNvPr>
          <p:cNvSpPr txBox="1"/>
          <p:nvPr/>
        </p:nvSpPr>
        <p:spPr>
          <a:xfrm>
            <a:off x="1676400" y="1203569"/>
            <a:ext cx="1514197" cy="369332"/>
          </a:xfrm>
          <a:prstGeom prst="rect">
            <a:avLst/>
          </a:prstGeom>
          <a:noFill/>
        </p:spPr>
        <p:txBody>
          <a:bodyPr wrap="none" rtlCol="0">
            <a:spAutoFit/>
          </a:bodyPr>
          <a:lstStyle/>
          <a:p>
            <a:r>
              <a:rPr lang="en-US" sz="1800" b="1" dirty="0"/>
              <a:t>CUSTOMER</a:t>
            </a:r>
          </a:p>
        </p:txBody>
      </p:sp>
    </p:spTree>
    <p:extLst>
      <p:ext uri="{BB962C8B-B14F-4D97-AF65-F5344CB8AC3E}">
        <p14:creationId xmlns:p14="http://schemas.microsoft.com/office/powerpoint/2010/main" val="2060053140"/>
      </p:ext>
    </p:extLst>
  </p:cSld>
  <p:clrMapOvr>
    <a:masterClrMapping/>
  </p:clrMapOvr>
  <mc:AlternateContent xmlns:mc="http://schemas.openxmlformats.org/markup-compatibility/2006" xmlns:p14="http://schemas.microsoft.com/office/powerpoint/2010/main">
    <mc:Choice Requires="p14">
      <p:transition spd="slow" p14:dur="2000" advTm="47071"/>
    </mc:Choice>
    <mc:Fallback xmlns="">
      <p:transition spd="slow" advTm="47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2133600"/>
            <a:ext cx="811530" cy="90297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2514600"/>
            <a:ext cx="1143000" cy="10001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8262" y="3214687"/>
            <a:ext cx="947738" cy="120491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322" y="4495800"/>
            <a:ext cx="1143000" cy="990600"/>
          </a:xfrm>
          <a:prstGeom prst="rect">
            <a:avLst/>
          </a:prstGeom>
        </p:spPr>
      </p:pic>
      <p:sp>
        <p:nvSpPr>
          <p:cNvPr id="92163" name="Rectangle 2"/>
          <p:cNvSpPr>
            <a:spLocks noChangeArrowheads="1"/>
          </p:cNvSpPr>
          <p:nvPr/>
        </p:nvSpPr>
        <p:spPr bwMode="auto">
          <a:xfrm>
            <a:off x="431800" y="1333500"/>
            <a:ext cx="7924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 typeface="Wingdings" pitchFamily="2" charset="2"/>
              <a:buChar char="§"/>
            </a:pPr>
            <a:endParaRPr lang="en-US" sz="1800">
              <a:solidFill>
                <a:schemeClr val="accent2"/>
              </a:solidFill>
              <a:latin typeface="Gill Sans MT" pitchFamily="34" charset="0"/>
            </a:endParaRPr>
          </a:p>
        </p:txBody>
      </p:sp>
      <p:sp>
        <p:nvSpPr>
          <p:cNvPr id="299011" name="Text Box 3"/>
          <p:cNvSpPr txBox="1">
            <a:spLocks noChangeArrowheads="1"/>
          </p:cNvSpPr>
          <p:nvPr/>
        </p:nvSpPr>
        <p:spPr bwMode="auto">
          <a:xfrm>
            <a:off x="1275337" y="2133600"/>
            <a:ext cx="11101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pPr algn="ctr" eaLnBrk="1" hangingPunct="1"/>
            <a:r>
              <a:rPr lang="en-US" sz="1600" dirty="0">
                <a:latin typeface="+mn-lt"/>
              </a:rPr>
              <a:t>Visionaries</a:t>
            </a:r>
          </a:p>
        </p:txBody>
      </p:sp>
      <p:sp>
        <p:nvSpPr>
          <p:cNvPr id="92165" name="Rectangle 4"/>
          <p:cNvSpPr>
            <a:spLocks noGrp="1" noChangeArrowheads="1"/>
          </p:cNvSpPr>
          <p:nvPr>
            <p:ph type="title"/>
          </p:nvPr>
        </p:nvSpPr>
        <p:spPr>
          <a:xfrm>
            <a:off x="969963" y="228600"/>
            <a:ext cx="7977187" cy="700087"/>
          </a:xfrm>
        </p:spPr>
        <p:txBody>
          <a:bodyPr/>
          <a:lstStyle/>
          <a:p>
            <a:pPr algn="l" eaLnBrk="1" hangingPunct="1"/>
            <a:r>
              <a:rPr lang="en-US" dirty="0"/>
              <a:t>Adoption Curve</a:t>
            </a:r>
          </a:p>
        </p:txBody>
      </p:sp>
      <p:sp>
        <p:nvSpPr>
          <p:cNvPr id="92166" name="Line 5"/>
          <p:cNvSpPr>
            <a:spLocks noChangeShapeType="1"/>
          </p:cNvSpPr>
          <p:nvPr/>
        </p:nvSpPr>
        <p:spPr bwMode="auto">
          <a:xfrm>
            <a:off x="438912" y="842258"/>
            <a:ext cx="26987" cy="4943475"/>
          </a:xfrm>
          <a:prstGeom prst="line">
            <a:avLst/>
          </a:prstGeom>
          <a:noFill/>
          <a:ln w="57150">
            <a:solidFill>
              <a:schemeClr val="bg1">
                <a:lumMod val="50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2167" name="Line 6"/>
          <p:cNvSpPr>
            <a:spLocks noChangeShapeType="1"/>
          </p:cNvSpPr>
          <p:nvPr/>
        </p:nvSpPr>
        <p:spPr bwMode="auto">
          <a:xfrm>
            <a:off x="457200" y="5769864"/>
            <a:ext cx="8131175" cy="0"/>
          </a:xfrm>
          <a:prstGeom prst="line">
            <a:avLst/>
          </a:prstGeom>
          <a:noFill/>
          <a:ln w="57150">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9020" name="Text Box 12"/>
          <p:cNvSpPr txBox="1">
            <a:spLocks noChangeArrowheads="1"/>
          </p:cNvSpPr>
          <p:nvPr/>
        </p:nvSpPr>
        <p:spPr bwMode="auto">
          <a:xfrm>
            <a:off x="2800908" y="1752600"/>
            <a:ext cx="11464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pPr algn="ctr" eaLnBrk="1" hangingPunct="1"/>
            <a:r>
              <a:rPr lang="en-US" sz="1600" dirty="0">
                <a:latin typeface="+mn-lt"/>
              </a:rPr>
              <a:t>Pragmatists</a:t>
            </a:r>
          </a:p>
        </p:txBody>
      </p:sp>
      <p:sp>
        <p:nvSpPr>
          <p:cNvPr id="299021" name="Text Box 13"/>
          <p:cNvSpPr txBox="1">
            <a:spLocks noChangeArrowheads="1"/>
          </p:cNvSpPr>
          <p:nvPr/>
        </p:nvSpPr>
        <p:spPr bwMode="auto">
          <a:xfrm>
            <a:off x="4948694" y="1371600"/>
            <a:ext cx="13500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pPr algn="ctr" eaLnBrk="1" hangingPunct="1"/>
            <a:r>
              <a:rPr lang="en-US" sz="1600" dirty="0">
                <a:latin typeface="+mn-lt"/>
              </a:rPr>
              <a:t>Conservatives</a:t>
            </a:r>
          </a:p>
        </p:txBody>
      </p:sp>
      <p:sp>
        <p:nvSpPr>
          <p:cNvPr id="299022" name="Text Box 14"/>
          <p:cNvSpPr txBox="1">
            <a:spLocks noChangeArrowheads="1"/>
          </p:cNvSpPr>
          <p:nvPr/>
        </p:nvSpPr>
        <p:spPr bwMode="auto">
          <a:xfrm>
            <a:off x="6996664" y="1233487"/>
            <a:ext cx="13435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pPr algn="ctr" eaLnBrk="1" hangingPunct="1"/>
            <a:r>
              <a:rPr lang="en-US" sz="1600" dirty="0">
                <a:latin typeface="+mn-lt"/>
              </a:rPr>
              <a:t>Late Adopters</a:t>
            </a:r>
          </a:p>
        </p:txBody>
      </p:sp>
      <p:sp>
        <p:nvSpPr>
          <p:cNvPr id="92182" name="Text Box 21"/>
          <p:cNvSpPr txBox="1">
            <a:spLocks noChangeArrowheads="1"/>
          </p:cNvSpPr>
          <p:nvPr/>
        </p:nvSpPr>
        <p:spPr bwMode="auto">
          <a:xfrm>
            <a:off x="3657600" y="5867400"/>
            <a:ext cx="1601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pPr eaLnBrk="1" hangingPunct="1"/>
            <a:r>
              <a:rPr lang="en-US" sz="1800" b="1" dirty="0">
                <a:latin typeface="+mj-lt"/>
              </a:rPr>
              <a:t>Adoption time</a:t>
            </a:r>
          </a:p>
        </p:txBody>
      </p:sp>
      <p:sp>
        <p:nvSpPr>
          <p:cNvPr id="30" name="Slide Number Placeholder 3"/>
          <p:cNvSpPr txBox="1">
            <a:spLocks/>
          </p:cNvSpPr>
          <p:nvPr/>
        </p:nvSpPr>
        <p:spPr bwMode="auto">
          <a:xfrm>
            <a:off x="7138988" y="7391400"/>
            <a:ext cx="1905000" cy="457200"/>
          </a:xfrm>
          <a:prstGeom prst="rect">
            <a:avLst/>
          </a:prstGeom>
          <a:noFill/>
          <a:ln w="9525">
            <a:noFill/>
            <a:miter lim="800000"/>
            <a:headEnd/>
            <a:tailEnd/>
          </a:ln>
          <a:effectLst/>
        </p:spPr>
        <p:txBody>
          <a:bodyPr anchor="b"/>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lgn="r" eaLnBrk="1" hangingPunct="1">
              <a:defRPr/>
            </a:pPr>
            <a:fld id="{56EE369F-B52C-43B5-BE2F-60993EDC7033}" type="slidenum">
              <a:rPr lang="en-US" sz="1200" smtClean="0">
                <a:solidFill>
                  <a:schemeClr val="folHlink"/>
                </a:solidFill>
                <a:cs typeface="+mn-cs"/>
              </a:rPr>
              <a:pPr algn="r" eaLnBrk="1" hangingPunct="1">
                <a:defRPr/>
              </a:pPr>
              <a:t>5</a:t>
            </a:fld>
            <a:endParaRPr lang="en-US" sz="1200">
              <a:solidFill>
                <a:schemeClr val="folHlink"/>
              </a:solidFill>
              <a:cs typeface="+mn-cs"/>
            </a:endParaRPr>
          </a:p>
        </p:txBody>
      </p:sp>
      <p:sp>
        <p:nvSpPr>
          <p:cNvPr id="34" name="Freeform 33"/>
          <p:cNvSpPr/>
          <p:nvPr/>
        </p:nvSpPr>
        <p:spPr bwMode="auto">
          <a:xfrm>
            <a:off x="634608" y="1143000"/>
            <a:ext cx="7213992" cy="4626864"/>
          </a:xfrm>
          <a:custGeom>
            <a:avLst/>
            <a:gdLst>
              <a:gd name="connsiteX0" fmla="*/ 0 w 3792829"/>
              <a:gd name="connsiteY0" fmla="*/ 2176530 h 2176530"/>
              <a:gd name="connsiteX1" fmla="*/ 199623 w 3792829"/>
              <a:gd name="connsiteY1" fmla="*/ 2163651 h 2176530"/>
              <a:gd name="connsiteX2" fmla="*/ 386367 w 3792829"/>
              <a:gd name="connsiteY2" fmla="*/ 2144333 h 2176530"/>
              <a:gd name="connsiteX3" fmla="*/ 566671 w 3792829"/>
              <a:gd name="connsiteY3" fmla="*/ 2092817 h 2176530"/>
              <a:gd name="connsiteX4" fmla="*/ 753414 w 3792829"/>
              <a:gd name="connsiteY4" fmla="*/ 1964028 h 2176530"/>
              <a:gd name="connsiteX5" fmla="*/ 946598 w 3792829"/>
              <a:gd name="connsiteY5" fmla="*/ 1828800 h 2176530"/>
              <a:gd name="connsiteX6" fmla="*/ 1133341 w 3792829"/>
              <a:gd name="connsiteY6" fmla="*/ 1648496 h 2176530"/>
              <a:gd name="connsiteX7" fmla="*/ 1332964 w 3792829"/>
              <a:gd name="connsiteY7" fmla="*/ 1455313 h 2176530"/>
              <a:gd name="connsiteX8" fmla="*/ 1526147 w 3792829"/>
              <a:gd name="connsiteY8" fmla="*/ 1275009 h 2176530"/>
              <a:gd name="connsiteX9" fmla="*/ 1712890 w 3792829"/>
              <a:gd name="connsiteY9" fmla="*/ 1094704 h 2176530"/>
              <a:gd name="connsiteX10" fmla="*/ 1899634 w 3792829"/>
              <a:gd name="connsiteY10" fmla="*/ 920840 h 2176530"/>
              <a:gd name="connsiteX11" fmla="*/ 2086378 w 3792829"/>
              <a:gd name="connsiteY11" fmla="*/ 759854 h 2176530"/>
              <a:gd name="connsiteX12" fmla="*/ 2273121 w 3792829"/>
              <a:gd name="connsiteY12" fmla="*/ 611747 h 2176530"/>
              <a:gd name="connsiteX13" fmla="*/ 2459865 w 3792829"/>
              <a:gd name="connsiteY13" fmla="*/ 489397 h 2176530"/>
              <a:gd name="connsiteX14" fmla="*/ 2659488 w 3792829"/>
              <a:gd name="connsiteY14" fmla="*/ 379927 h 2176530"/>
              <a:gd name="connsiteX15" fmla="*/ 2846231 w 3792829"/>
              <a:gd name="connsiteY15" fmla="*/ 289775 h 2176530"/>
              <a:gd name="connsiteX16" fmla="*/ 3039414 w 3792829"/>
              <a:gd name="connsiteY16" fmla="*/ 206062 h 2176530"/>
              <a:gd name="connsiteX17" fmla="*/ 3232598 w 3792829"/>
              <a:gd name="connsiteY17" fmla="*/ 135228 h 2176530"/>
              <a:gd name="connsiteX18" fmla="*/ 3419341 w 3792829"/>
              <a:gd name="connsiteY18" fmla="*/ 90152 h 2176530"/>
              <a:gd name="connsiteX19" fmla="*/ 3792829 w 3792829"/>
              <a:gd name="connsiteY19" fmla="*/ 0 h 217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92829" h="2176530">
                <a:moveTo>
                  <a:pt x="0" y="2176530"/>
                </a:moveTo>
                <a:lnTo>
                  <a:pt x="199623" y="2163651"/>
                </a:lnTo>
                <a:cubicBezTo>
                  <a:pt x="264018" y="2158285"/>
                  <a:pt x="325192" y="2156139"/>
                  <a:pt x="386367" y="2144333"/>
                </a:cubicBezTo>
                <a:cubicBezTo>
                  <a:pt x="447542" y="2132527"/>
                  <a:pt x="505497" y="2122868"/>
                  <a:pt x="566671" y="2092817"/>
                </a:cubicBezTo>
                <a:cubicBezTo>
                  <a:pt x="627846" y="2062766"/>
                  <a:pt x="753414" y="1964028"/>
                  <a:pt x="753414" y="1964028"/>
                </a:cubicBezTo>
                <a:cubicBezTo>
                  <a:pt x="816735" y="1920025"/>
                  <a:pt x="883277" y="1881389"/>
                  <a:pt x="946598" y="1828800"/>
                </a:cubicBezTo>
                <a:cubicBezTo>
                  <a:pt x="1009919" y="1776211"/>
                  <a:pt x="1133341" y="1648496"/>
                  <a:pt x="1133341" y="1648496"/>
                </a:cubicBezTo>
                <a:lnTo>
                  <a:pt x="1332964" y="1455313"/>
                </a:lnTo>
                <a:cubicBezTo>
                  <a:pt x="1398432" y="1393065"/>
                  <a:pt x="1462826" y="1335110"/>
                  <a:pt x="1526147" y="1275009"/>
                </a:cubicBezTo>
                <a:cubicBezTo>
                  <a:pt x="1589468" y="1214908"/>
                  <a:pt x="1650642" y="1153732"/>
                  <a:pt x="1712890" y="1094704"/>
                </a:cubicBezTo>
                <a:cubicBezTo>
                  <a:pt x="1775138" y="1035676"/>
                  <a:pt x="1837386" y="976648"/>
                  <a:pt x="1899634" y="920840"/>
                </a:cubicBezTo>
                <a:cubicBezTo>
                  <a:pt x="1961882" y="865032"/>
                  <a:pt x="2024130" y="811369"/>
                  <a:pt x="2086378" y="759854"/>
                </a:cubicBezTo>
                <a:cubicBezTo>
                  <a:pt x="2148626" y="708338"/>
                  <a:pt x="2210873" y="656823"/>
                  <a:pt x="2273121" y="611747"/>
                </a:cubicBezTo>
                <a:cubicBezTo>
                  <a:pt x="2335369" y="566671"/>
                  <a:pt x="2395471" y="528034"/>
                  <a:pt x="2459865" y="489397"/>
                </a:cubicBezTo>
                <a:cubicBezTo>
                  <a:pt x="2524260" y="450760"/>
                  <a:pt x="2595094" y="413197"/>
                  <a:pt x="2659488" y="379927"/>
                </a:cubicBezTo>
                <a:cubicBezTo>
                  <a:pt x="2723882" y="346657"/>
                  <a:pt x="2782910" y="318752"/>
                  <a:pt x="2846231" y="289775"/>
                </a:cubicBezTo>
                <a:cubicBezTo>
                  <a:pt x="2909552" y="260797"/>
                  <a:pt x="2975020" y="231820"/>
                  <a:pt x="3039414" y="206062"/>
                </a:cubicBezTo>
                <a:cubicBezTo>
                  <a:pt x="3103809" y="180304"/>
                  <a:pt x="3169277" y="154546"/>
                  <a:pt x="3232598" y="135228"/>
                </a:cubicBezTo>
                <a:cubicBezTo>
                  <a:pt x="3295919" y="115910"/>
                  <a:pt x="3419341" y="90152"/>
                  <a:pt x="3419341" y="90152"/>
                </a:cubicBezTo>
                <a:lnTo>
                  <a:pt x="3792829" y="0"/>
                </a:ln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35" name="Line 10"/>
          <p:cNvSpPr>
            <a:spLocks noChangeShapeType="1"/>
          </p:cNvSpPr>
          <p:nvPr/>
        </p:nvSpPr>
        <p:spPr bwMode="auto">
          <a:xfrm>
            <a:off x="6781800" y="1333500"/>
            <a:ext cx="0" cy="4450556"/>
          </a:xfrm>
          <a:prstGeom prst="line">
            <a:avLst/>
          </a:prstGeom>
          <a:noFill/>
          <a:ln w="9525">
            <a:solidFill>
              <a:schemeClr val="bg1">
                <a:lumMod val="50000"/>
              </a:schemeClr>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Text Box 21"/>
          <p:cNvSpPr txBox="1">
            <a:spLocks noChangeArrowheads="1"/>
          </p:cNvSpPr>
          <p:nvPr/>
        </p:nvSpPr>
        <p:spPr bwMode="auto">
          <a:xfrm rot="16200000">
            <a:off x="-268390" y="3367430"/>
            <a:ext cx="1031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pPr eaLnBrk="1" hangingPunct="1"/>
            <a:r>
              <a:rPr lang="en-US" sz="1800" b="1" dirty="0">
                <a:latin typeface="+mj-lt"/>
              </a:rPr>
              <a:t>Revenue</a:t>
            </a:r>
          </a:p>
        </p:txBody>
      </p:sp>
      <p:sp>
        <p:nvSpPr>
          <p:cNvPr id="37" name="Text Box 3"/>
          <p:cNvSpPr txBox="1">
            <a:spLocks noChangeArrowheads="1"/>
          </p:cNvSpPr>
          <p:nvPr/>
        </p:nvSpPr>
        <p:spPr bwMode="auto">
          <a:xfrm>
            <a:off x="383086" y="2709446"/>
            <a:ext cx="10647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pPr algn="ctr" eaLnBrk="1" hangingPunct="1"/>
            <a:r>
              <a:rPr lang="en-US" sz="1600" dirty="0">
                <a:latin typeface="+mn-lt"/>
              </a:rPr>
              <a:t>Innovators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8988" y="1897380"/>
            <a:ext cx="864870" cy="845820"/>
          </a:xfrm>
          <a:prstGeom prst="rect">
            <a:avLst/>
          </a:prstGeom>
        </p:spPr>
      </p:pic>
      <p:sp>
        <p:nvSpPr>
          <p:cNvPr id="45" name="Line 10"/>
          <p:cNvSpPr>
            <a:spLocks noChangeShapeType="1"/>
          </p:cNvSpPr>
          <p:nvPr/>
        </p:nvSpPr>
        <p:spPr bwMode="auto">
          <a:xfrm>
            <a:off x="4525962" y="1416844"/>
            <a:ext cx="0" cy="4450556"/>
          </a:xfrm>
          <a:prstGeom prst="line">
            <a:avLst/>
          </a:prstGeom>
          <a:noFill/>
          <a:ln w="9525">
            <a:solidFill>
              <a:schemeClr val="bg1">
                <a:lumMod val="50000"/>
              </a:schemeClr>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0"/>
          <p:cNvSpPr>
            <a:spLocks noChangeShapeType="1"/>
          </p:cNvSpPr>
          <p:nvPr/>
        </p:nvSpPr>
        <p:spPr bwMode="auto">
          <a:xfrm>
            <a:off x="2286000" y="1408907"/>
            <a:ext cx="0" cy="4450556"/>
          </a:xfrm>
          <a:prstGeom prst="line">
            <a:avLst/>
          </a:prstGeom>
          <a:noFill/>
          <a:ln w="9525">
            <a:solidFill>
              <a:schemeClr val="bg1">
                <a:lumMod val="50000"/>
              </a:schemeClr>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0"/>
          <p:cNvSpPr>
            <a:spLocks noChangeShapeType="1"/>
          </p:cNvSpPr>
          <p:nvPr/>
        </p:nvSpPr>
        <p:spPr bwMode="auto">
          <a:xfrm>
            <a:off x="1358735" y="1340644"/>
            <a:ext cx="0" cy="4450556"/>
          </a:xfrm>
          <a:prstGeom prst="line">
            <a:avLst/>
          </a:prstGeom>
          <a:noFill/>
          <a:ln w="9525">
            <a:solidFill>
              <a:schemeClr val="bg1">
                <a:lumMod val="50000"/>
              </a:schemeClr>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868380579"/>
      </p:ext>
    </p:extLst>
  </p:cSld>
  <p:clrMapOvr>
    <a:masterClrMapping/>
  </p:clrMapOvr>
  <mc:AlternateContent xmlns:mc="http://schemas.openxmlformats.org/markup-compatibility/2006" xmlns:p14="http://schemas.microsoft.com/office/powerpoint/2010/main">
    <mc:Choice Requires="p14">
      <p:transition spd="slow" p14:dur="2000" advTm="107455"/>
    </mc:Choice>
    <mc:Fallback xmlns="">
      <p:transition spd="slow" advTm="107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38200" y="304800"/>
            <a:ext cx="9144000" cy="700088"/>
          </a:xfrm>
        </p:spPr>
        <p:txBody>
          <a:bodyPr/>
          <a:lstStyle/>
          <a:p>
            <a:r>
              <a:rPr lang="en-US" sz="2800" dirty="0"/>
              <a:t>Target segments will vary over product adoption curve</a:t>
            </a:r>
            <a:br>
              <a:rPr lang="en-US" sz="2800" dirty="0"/>
            </a:br>
            <a:r>
              <a:rPr lang="en-US" sz="2800" dirty="0"/>
              <a:t>    (and your product may as well… but not always)</a:t>
            </a:r>
          </a:p>
        </p:txBody>
      </p:sp>
      <p:sp>
        <p:nvSpPr>
          <p:cNvPr id="16387" name="Content Placeholder 2"/>
          <p:cNvSpPr>
            <a:spLocks noGrp="1"/>
          </p:cNvSpPr>
          <p:nvPr>
            <p:ph idx="1"/>
          </p:nvPr>
        </p:nvSpPr>
        <p:spPr>
          <a:xfrm>
            <a:off x="1143000" y="1524000"/>
            <a:ext cx="5334000" cy="4876800"/>
          </a:xfrm>
        </p:spPr>
        <p:txBody>
          <a:bodyPr/>
          <a:lstStyle/>
          <a:p>
            <a:r>
              <a:rPr lang="en-US" dirty="0" err="1"/>
              <a:t>Rain</a:t>
            </a:r>
            <a:r>
              <a:rPr lang="en-US" sz="1600" dirty="0" err="1"/>
              <a:t>●</a:t>
            </a:r>
            <a:r>
              <a:rPr lang="en-US" dirty="0" err="1"/>
              <a:t>X</a:t>
            </a:r>
            <a:endParaRPr lang="en-US" dirty="0"/>
          </a:p>
          <a:p>
            <a:pPr lvl="1"/>
            <a:r>
              <a:rPr lang="en-US" dirty="0"/>
              <a:t>Original windshield “wax” water repellant</a:t>
            </a:r>
          </a:p>
          <a:p>
            <a:pPr lvl="1"/>
            <a:endParaRPr lang="en-US" dirty="0"/>
          </a:p>
          <a:p>
            <a:pPr lvl="1"/>
            <a:endParaRPr lang="en-US" dirty="0"/>
          </a:p>
          <a:p>
            <a:pPr lvl="1"/>
            <a:r>
              <a:rPr lang="en-US" dirty="0"/>
              <a:t>Combination windshield cleaner/repellant</a:t>
            </a:r>
          </a:p>
          <a:p>
            <a:pPr>
              <a:buFont typeface="Wingdings" pitchFamily="2" charset="2"/>
              <a:buNone/>
            </a:pPr>
            <a:endParaRPr lang="en-US" dirty="0"/>
          </a:p>
          <a:p>
            <a:endParaRPr lang="en-US" dirty="0"/>
          </a:p>
          <a:p>
            <a:pPr marL="0" indent="0">
              <a:buNone/>
            </a:pPr>
            <a:endParaRPr lang="en-US" dirty="0"/>
          </a:p>
        </p:txBody>
      </p:sp>
      <p:pic>
        <p:nvPicPr>
          <p:cNvPr id="16389" name="Picture 5" descr="Rainx_Origina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6002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Rainx_glass-cleane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3009900"/>
            <a:ext cx="8302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294967295"/>
          </p:nvPr>
        </p:nvSpPr>
        <p:spPr>
          <a:xfrm>
            <a:off x="8763000" y="6629400"/>
            <a:ext cx="381000" cy="228600"/>
          </a:xfrm>
          <a:prstGeom prst="rect">
            <a:avLst/>
          </a:prstGeom>
        </p:spPr>
        <p:txBody>
          <a:bodyPr/>
          <a:lstStyle/>
          <a:p>
            <a:fld id="{BEE621AC-C36B-420A-ACF8-86B6FE6EFD4E}" type="slidenum">
              <a:rPr lang="en-US"/>
              <a:pPr/>
              <a:t>6</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512357751"/>
      </p:ext>
    </p:extLst>
  </p:cSld>
  <p:clrMapOvr>
    <a:masterClrMapping/>
  </p:clrMapOvr>
  <mc:AlternateContent xmlns:mc="http://schemas.openxmlformats.org/markup-compatibility/2006" xmlns:p14="http://schemas.microsoft.com/office/powerpoint/2010/main">
    <mc:Choice Requires="p14">
      <p:transition spd="slow" p14:dur="2000" advTm="101144"/>
    </mc:Choice>
    <mc:Fallback xmlns="">
      <p:transition spd="slow" advTm="101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Persona Development…</a:t>
            </a:r>
          </a:p>
        </p:txBody>
      </p:sp>
      <p:sp>
        <p:nvSpPr>
          <p:cNvPr id="5" name="Subtitle 4"/>
          <p:cNvSpPr>
            <a:spLocks noGrp="1"/>
          </p:cNvSpPr>
          <p:nvPr>
            <p:ph type="subTitle" idx="1"/>
          </p:nvPr>
        </p:nvSpPr>
        <p:spPr/>
        <p:txBody>
          <a:bodyPr/>
          <a:lstStyle/>
          <a:p>
            <a:r>
              <a:rPr lang="en-US" dirty="0"/>
              <a:t>See Appendix B of textbook for details</a:t>
            </a:r>
          </a:p>
        </p:txBody>
      </p:sp>
      <p:sp>
        <p:nvSpPr>
          <p:cNvPr id="4" name="Slide Number Placeholder 3"/>
          <p:cNvSpPr>
            <a:spLocks noGrp="1"/>
          </p:cNvSpPr>
          <p:nvPr>
            <p:ph type="sldNum" sz="quarter" idx="4294967295"/>
          </p:nvPr>
        </p:nvSpPr>
        <p:spPr>
          <a:xfrm>
            <a:off x="6858000" y="6248400"/>
            <a:ext cx="1905000" cy="457200"/>
          </a:xfrm>
          <a:prstGeom prst="rect">
            <a:avLst/>
          </a:prstGeom>
        </p:spPr>
        <p:txBody>
          <a:bodyPr/>
          <a:lstStyle/>
          <a:p>
            <a:pPr>
              <a:defRPr/>
            </a:pPr>
            <a:fld id="{4D6F8EAF-F09C-4ABC-A386-EB508159BD24}" type="slidenum">
              <a:rPr lang="en-US" smtClean="0"/>
              <a:pPr>
                <a:defRPr/>
              </a:pPr>
              <a:t>7</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481577864"/>
      </p:ext>
    </p:extLst>
  </p:cSld>
  <p:clrMapOvr>
    <a:masterClrMapping/>
  </p:clrMapOvr>
  <mc:AlternateContent xmlns:mc="http://schemas.openxmlformats.org/markup-compatibility/2006" xmlns:p14="http://schemas.microsoft.com/office/powerpoint/2010/main">
    <mc:Choice Requires="p14">
      <p:transition spd="slow" p14:dur="2000" advTm="36567"/>
    </mc:Choice>
    <mc:Fallback xmlns="">
      <p:transition spd="slow" advTm="36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Design Methodology (5/5)</a:t>
            </a:r>
          </a:p>
        </p:txBody>
      </p:sp>
      <p:sp>
        <p:nvSpPr>
          <p:cNvPr id="3" name="Content Placeholder 2"/>
          <p:cNvSpPr>
            <a:spLocks noGrp="1"/>
          </p:cNvSpPr>
          <p:nvPr>
            <p:ph idx="1"/>
          </p:nvPr>
        </p:nvSpPr>
        <p:spPr>
          <a:xfrm>
            <a:off x="152400" y="1219200"/>
            <a:ext cx="8991600" cy="4876800"/>
          </a:xfrm>
        </p:spPr>
        <p:txBody>
          <a:bodyPr/>
          <a:lstStyle/>
          <a:p>
            <a:pPr marL="0" indent="0">
              <a:buNone/>
            </a:pPr>
            <a:r>
              <a:rPr lang="en-US" sz="2000" dirty="0"/>
              <a:t>Step 5. ACTIVITY (2):  Identify activities required to create offering and deliver to customer</a:t>
            </a:r>
          </a:p>
          <a:p>
            <a:pPr marL="0" indent="0">
              <a:buNone/>
            </a:pPr>
            <a:endParaRPr lang="en-US" sz="1000" dirty="0"/>
          </a:p>
          <a:p>
            <a:pPr lvl="0"/>
            <a:r>
              <a:rPr lang="en-US" sz="2000" dirty="0"/>
              <a:t>Identify which activities your organization will perform</a:t>
            </a:r>
            <a:endParaRPr lang="en-US" sz="2400" dirty="0"/>
          </a:p>
          <a:p>
            <a:pPr lvl="1"/>
            <a:r>
              <a:rPr lang="en-US" sz="1800" dirty="0"/>
              <a:t>Perform PVC to ensure ability to capture value</a:t>
            </a:r>
            <a:endParaRPr lang="en-US" sz="2000" dirty="0"/>
          </a:p>
          <a:p>
            <a:pPr lvl="1"/>
            <a:r>
              <a:rPr lang="en-US" sz="1800" dirty="0"/>
              <a:t>If unsatisfactory, iterate to previous steps or back to Opportunity Identification</a:t>
            </a:r>
            <a:endParaRPr lang="en-US" sz="2000" dirty="0"/>
          </a:p>
          <a:p>
            <a:pPr lvl="0"/>
            <a:r>
              <a:rPr lang="en-US" sz="2000" dirty="0"/>
              <a:t>Identify collaborators</a:t>
            </a:r>
            <a:endParaRPr lang="en-US" sz="2400" dirty="0"/>
          </a:p>
          <a:p>
            <a:pPr lvl="1"/>
            <a:r>
              <a:rPr lang="en-US" sz="1800" dirty="0"/>
              <a:t>Identify their needs via elicitations</a:t>
            </a:r>
            <a:endParaRPr lang="en-US" sz="2000" dirty="0"/>
          </a:p>
          <a:p>
            <a:pPr lvl="1"/>
            <a:r>
              <a:rPr lang="en-US" sz="1800" dirty="0"/>
              <a:t>Determine value proposition for collaborators</a:t>
            </a:r>
            <a:endParaRPr lang="en-US" sz="2000" dirty="0"/>
          </a:p>
          <a:p>
            <a:pPr lvl="1"/>
            <a:r>
              <a:rPr lang="en-US" sz="1800" dirty="0"/>
              <a:t>Create collaborator position statement</a:t>
            </a:r>
            <a:endParaRPr lang="en-US" sz="2000" dirty="0"/>
          </a:p>
          <a:p>
            <a:pPr lvl="0"/>
            <a:r>
              <a:rPr lang="en-US" sz="2000" dirty="0"/>
              <a:t>Has the “customer” definition changed?</a:t>
            </a:r>
            <a:endParaRPr lang="en-US" sz="2400" dirty="0"/>
          </a:p>
          <a:p>
            <a:pPr lvl="1"/>
            <a:r>
              <a:rPr lang="en-US" sz="1800" dirty="0"/>
              <a:t>If so, return to Step 1</a:t>
            </a:r>
            <a:endParaRPr lang="en-US" sz="2000" dirty="0"/>
          </a:p>
          <a:p>
            <a:pPr lvl="0"/>
            <a:r>
              <a:rPr lang="en-US" sz="2000" dirty="0"/>
              <a:t>How will these activities change as you move from across the customer adoption curve?</a:t>
            </a:r>
            <a:endParaRPr lang="en-US" sz="2400" dirty="0"/>
          </a:p>
          <a:p>
            <a:pPr lvl="1"/>
            <a:r>
              <a:rPr lang="en-US" sz="1800" dirty="0"/>
              <a:t>Will new Capabilities need to be necessary as you progress?</a:t>
            </a:r>
            <a:endParaRPr lang="en-US" sz="2000" dirty="0"/>
          </a:p>
          <a:p>
            <a:pPr lvl="2"/>
            <a:r>
              <a:rPr lang="en-US" sz="1600" dirty="0"/>
              <a:t>If so, how will you obtain them?</a:t>
            </a:r>
            <a:endParaRPr lang="en-US" sz="1800" dirty="0"/>
          </a:p>
          <a:p>
            <a:endParaRPr lang="en-US" sz="2000" dirty="0"/>
          </a:p>
        </p:txBody>
      </p:sp>
      <p:sp>
        <p:nvSpPr>
          <p:cNvPr id="4" name="Slide Number Placeholder 3"/>
          <p:cNvSpPr>
            <a:spLocks noGrp="1"/>
          </p:cNvSpPr>
          <p:nvPr>
            <p:ph type="sldNum" sz="quarter" idx="4294967295"/>
          </p:nvPr>
        </p:nvSpPr>
        <p:spPr>
          <a:xfrm>
            <a:off x="7042150" y="6248400"/>
            <a:ext cx="1905000" cy="457200"/>
          </a:xfrm>
          <a:prstGeom prst="rect">
            <a:avLst/>
          </a:prstGeom>
        </p:spPr>
        <p:txBody>
          <a:bodyPr/>
          <a:lstStyle/>
          <a:p>
            <a:pPr>
              <a:defRPr/>
            </a:pPr>
            <a:fld id="{4D6F8EAF-F09C-4ABC-A386-EB508159BD24}" type="slidenum">
              <a:rPr lang="en-US" smtClean="0"/>
              <a:pPr>
                <a:defRPr/>
              </a:pPr>
              <a:t>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0738192"/>
      </p:ext>
    </p:extLst>
  </p:cSld>
  <p:clrMapOvr>
    <a:masterClrMapping/>
  </p:clrMapOvr>
  <mc:AlternateContent xmlns:mc="http://schemas.openxmlformats.org/markup-compatibility/2006" xmlns:p14="http://schemas.microsoft.com/office/powerpoint/2010/main">
    <mc:Choice Requires="p14">
      <p:transition spd="slow" p14:dur="2000" advTm="53695"/>
    </mc:Choice>
    <mc:Fallback xmlns="">
      <p:transition spd="slow" advTm="53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876300" y="152400"/>
            <a:ext cx="8686800" cy="868363"/>
          </a:xfrm>
        </p:spPr>
        <p:txBody>
          <a:bodyPr/>
          <a:lstStyle/>
          <a:p>
            <a:r>
              <a:rPr lang="en-US" sz="2800" b="1" dirty="0"/>
              <a:t>What</a:t>
            </a:r>
            <a:r>
              <a:rPr lang="en-US" sz="2800" dirty="0"/>
              <a:t> activities will your organization perform to create your offering?</a:t>
            </a:r>
          </a:p>
        </p:txBody>
      </p:sp>
      <p:sp>
        <p:nvSpPr>
          <p:cNvPr id="128003" name="Rectangle 3"/>
          <p:cNvSpPr>
            <a:spLocks noGrp="1" noChangeArrowheads="1"/>
          </p:cNvSpPr>
          <p:nvPr>
            <p:ph idx="1"/>
          </p:nvPr>
        </p:nvSpPr>
        <p:spPr>
          <a:xfrm>
            <a:off x="1066800" y="1219200"/>
            <a:ext cx="7772400" cy="4876800"/>
          </a:xfrm>
        </p:spPr>
        <p:txBody>
          <a:bodyPr/>
          <a:lstStyle/>
          <a:p>
            <a:r>
              <a:rPr lang="en-US" dirty="0"/>
              <a:t>What </a:t>
            </a:r>
            <a:r>
              <a:rPr lang="en-US" i="1" dirty="0"/>
              <a:t>specifically</a:t>
            </a:r>
            <a:r>
              <a:rPr lang="en-US" dirty="0"/>
              <a:t> does your company do?</a:t>
            </a:r>
            <a:r>
              <a:rPr lang="en-US" sz="1200" b="1" dirty="0"/>
              <a:t> </a:t>
            </a:r>
          </a:p>
        </p:txBody>
      </p:sp>
      <p:grpSp>
        <p:nvGrpSpPr>
          <p:cNvPr id="23" name="Group 22"/>
          <p:cNvGrpSpPr/>
          <p:nvPr/>
        </p:nvGrpSpPr>
        <p:grpSpPr>
          <a:xfrm>
            <a:off x="0" y="2438400"/>
            <a:ext cx="8915400" cy="3168650"/>
            <a:chOff x="0" y="2438400"/>
            <a:chExt cx="8915400" cy="3168650"/>
          </a:xfrm>
        </p:grpSpPr>
        <p:sp>
          <p:nvSpPr>
            <p:cNvPr id="22" name="Rectangle 21"/>
            <p:cNvSpPr/>
            <p:nvPr/>
          </p:nvSpPr>
          <p:spPr bwMode="auto">
            <a:xfrm>
              <a:off x="7010400" y="3336878"/>
              <a:ext cx="1905000" cy="13716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b="1" dirty="0"/>
            </a:p>
            <a:p>
              <a:pPr algn="ctr"/>
              <a:endParaRPr lang="en-US" sz="1600" b="1" dirty="0"/>
            </a:p>
            <a:p>
              <a:pPr algn="ctr"/>
              <a:r>
                <a:rPr lang="en-US" sz="1600" b="1" dirty="0"/>
                <a:t>             Customer</a:t>
              </a:r>
            </a:p>
          </p:txBody>
        </p:sp>
        <p:grpSp>
          <p:nvGrpSpPr>
            <p:cNvPr id="2" name="Group 1"/>
            <p:cNvGrpSpPr/>
            <p:nvPr/>
          </p:nvGrpSpPr>
          <p:grpSpPr>
            <a:xfrm>
              <a:off x="0" y="2438400"/>
              <a:ext cx="7810500" cy="3168650"/>
              <a:chOff x="495300" y="2438400"/>
              <a:chExt cx="7810500" cy="3168650"/>
            </a:xfrm>
          </p:grpSpPr>
          <p:sp>
            <p:nvSpPr>
              <p:cNvPr id="128004" name="AutoShape 4"/>
              <p:cNvSpPr>
                <a:spLocks noChangeAspect="1" noChangeArrowheads="1"/>
              </p:cNvSpPr>
              <p:nvPr/>
            </p:nvSpPr>
            <p:spPr bwMode="auto">
              <a:xfrm>
                <a:off x="6591300" y="3336925"/>
                <a:ext cx="1714500" cy="1371600"/>
              </a:xfrm>
              <a:prstGeom prst="homePlate">
                <a:avLst>
                  <a:gd name="adj" fmla="val 31250"/>
                </a:avLst>
              </a:prstGeom>
              <a:solidFill>
                <a:srgbClr val="00B0F0"/>
              </a:solidFill>
              <a:ln w="9525">
                <a:solidFill>
                  <a:schemeClr val="tx1"/>
                </a:solidFill>
                <a:miter lim="800000"/>
                <a:headEnd/>
                <a:tailEnd/>
              </a:ln>
            </p:spPr>
            <p:txBody>
              <a:bodyPr wrap="none" anchor="ctr"/>
              <a:lstStyle/>
              <a:p>
                <a:pPr algn="ctr"/>
                <a:r>
                  <a:rPr lang="en-US" sz="1600" b="1" dirty="0">
                    <a:solidFill>
                      <a:srgbClr val="000000"/>
                    </a:solidFill>
                  </a:rPr>
                  <a:t>         Distribution</a:t>
                </a:r>
              </a:p>
            </p:txBody>
          </p:sp>
          <p:sp>
            <p:nvSpPr>
              <p:cNvPr id="128005" name="AutoShape 5"/>
              <p:cNvSpPr>
                <a:spLocks noChangeAspect="1" noChangeArrowheads="1"/>
              </p:cNvSpPr>
              <p:nvPr/>
            </p:nvSpPr>
            <p:spPr bwMode="auto">
              <a:xfrm>
                <a:off x="5295900" y="3336925"/>
                <a:ext cx="1714500" cy="1371600"/>
              </a:xfrm>
              <a:prstGeom prst="homePlate">
                <a:avLst>
                  <a:gd name="adj" fmla="val 31250"/>
                </a:avLst>
              </a:prstGeom>
              <a:solidFill>
                <a:srgbClr val="00B050"/>
              </a:solidFill>
              <a:ln w="9525">
                <a:solidFill>
                  <a:schemeClr val="tx1"/>
                </a:solidFill>
                <a:miter lim="800000"/>
                <a:headEnd/>
                <a:tailEnd/>
              </a:ln>
            </p:spPr>
            <p:txBody>
              <a:bodyPr wrap="none" anchor="ctr"/>
              <a:lstStyle/>
              <a:p>
                <a:pPr algn="ctr"/>
                <a:r>
                  <a:rPr lang="en-US" sz="1600" b="1">
                    <a:solidFill>
                      <a:schemeClr val="bg1"/>
                    </a:solidFill>
                  </a:rPr>
                  <a:t>    Sales</a:t>
                </a:r>
              </a:p>
            </p:txBody>
          </p:sp>
          <p:sp>
            <p:nvSpPr>
              <p:cNvPr id="128006" name="AutoShape 6"/>
              <p:cNvSpPr>
                <a:spLocks noChangeAspect="1" noChangeArrowheads="1"/>
              </p:cNvSpPr>
              <p:nvPr/>
            </p:nvSpPr>
            <p:spPr bwMode="auto">
              <a:xfrm>
                <a:off x="4000500" y="3336925"/>
                <a:ext cx="1714500" cy="1371600"/>
              </a:xfrm>
              <a:prstGeom prst="homePlate">
                <a:avLst>
                  <a:gd name="adj" fmla="val 31250"/>
                </a:avLst>
              </a:prstGeom>
              <a:solidFill>
                <a:srgbClr val="00B050"/>
              </a:solidFill>
              <a:ln w="9525">
                <a:solidFill>
                  <a:schemeClr val="tx1"/>
                </a:solidFill>
                <a:miter lim="800000"/>
                <a:headEnd/>
                <a:tailEnd/>
              </a:ln>
            </p:spPr>
            <p:txBody>
              <a:bodyPr wrap="none" anchor="ctr"/>
              <a:lstStyle/>
              <a:p>
                <a:pPr algn="ctr"/>
                <a:r>
                  <a:rPr lang="en-US" sz="1600" b="1" dirty="0">
                    <a:solidFill>
                      <a:schemeClr val="bg1"/>
                    </a:solidFill>
                  </a:rPr>
                  <a:t>         Marketing</a:t>
                </a:r>
              </a:p>
            </p:txBody>
          </p:sp>
          <p:sp>
            <p:nvSpPr>
              <p:cNvPr id="128007" name="AutoShape 7"/>
              <p:cNvSpPr>
                <a:spLocks noChangeAspect="1" noChangeArrowheads="1"/>
              </p:cNvSpPr>
              <p:nvPr/>
            </p:nvSpPr>
            <p:spPr bwMode="auto">
              <a:xfrm>
                <a:off x="2705100" y="3336925"/>
                <a:ext cx="1714500" cy="1371600"/>
              </a:xfrm>
              <a:prstGeom prst="homePlate">
                <a:avLst>
                  <a:gd name="adj" fmla="val 31250"/>
                </a:avLst>
              </a:prstGeom>
              <a:solidFill>
                <a:srgbClr val="00B0F0"/>
              </a:solidFill>
              <a:ln w="9525">
                <a:solidFill>
                  <a:schemeClr val="tx1"/>
                </a:solidFill>
                <a:miter lim="800000"/>
                <a:headEnd/>
                <a:tailEnd/>
              </a:ln>
            </p:spPr>
            <p:txBody>
              <a:bodyPr wrap="none" anchor="ctr"/>
              <a:lstStyle/>
              <a:p>
                <a:pPr algn="ctr"/>
                <a:r>
                  <a:rPr lang="en-US" sz="1600" b="1"/>
                  <a:t>     Mfg</a:t>
                </a:r>
              </a:p>
            </p:txBody>
          </p:sp>
          <p:sp>
            <p:nvSpPr>
              <p:cNvPr id="128008" name="AutoShape 8"/>
              <p:cNvSpPr>
                <a:spLocks noChangeAspect="1" noChangeArrowheads="1"/>
              </p:cNvSpPr>
              <p:nvPr/>
            </p:nvSpPr>
            <p:spPr bwMode="auto">
              <a:xfrm>
                <a:off x="1409700" y="3336925"/>
                <a:ext cx="1714500" cy="1371600"/>
              </a:xfrm>
              <a:prstGeom prst="homePlate">
                <a:avLst>
                  <a:gd name="adj" fmla="val 31250"/>
                </a:avLst>
              </a:prstGeom>
              <a:solidFill>
                <a:srgbClr val="00B050"/>
              </a:solidFill>
              <a:ln w="9525">
                <a:solidFill>
                  <a:schemeClr val="tx1"/>
                </a:solidFill>
                <a:miter lim="800000"/>
                <a:headEnd/>
                <a:tailEnd/>
              </a:ln>
            </p:spPr>
            <p:txBody>
              <a:bodyPr wrap="none" anchor="ctr"/>
              <a:lstStyle/>
              <a:p>
                <a:pPr algn="ctr"/>
                <a:r>
                  <a:rPr lang="en-US" sz="1600" b="1" dirty="0">
                    <a:solidFill>
                      <a:schemeClr val="bg1"/>
                    </a:solidFill>
                  </a:rPr>
                  <a:t>     Product</a:t>
                </a:r>
                <a:br>
                  <a:rPr lang="en-US" sz="1600" b="1" dirty="0">
                    <a:solidFill>
                      <a:schemeClr val="bg1"/>
                    </a:solidFill>
                  </a:rPr>
                </a:br>
                <a:r>
                  <a:rPr lang="en-US" sz="1600" b="1" dirty="0">
                    <a:solidFill>
                      <a:schemeClr val="bg1"/>
                    </a:solidFill>
                  </a:rPr>
                  <a:t>     Design</a:t>
                </a:r>
              </a:p>
            </p:txBody>
          </p:sp>
          <p:sp>
            <p:nvSpPr>
              <p:cNvPr id="128009" name="AutoShape 9"/>
              <p:cNvSpPr>
                <a:spLocks noChangeAspect="1" noChangeArrowheads="1"/>
              </p:cNvSpPr>
              <p:nvPr/>
            </p:nvSpPr>
            <p:spPr bwMode="auto">
              <a:xfrm>
                <a:off x="495300" y="3336925"/>
                <a:ext cx="1295400" cy="1371600"/>
              </a:xfrm>
              <a:prstGeom prst="homePlate">
                <a:avLst>
                  <a:gd name="adj" fmla="val 31250"/>
                </a:avLst>
              </a:prstGeom>
              <a:solidFill>
                <a:srgbClr val="C0C0C0"/>
              </a:solidFill>
              <a:ln w="9525">
                <a:solidFill>
                  <a:schemeClr val="tx1"/>
                </a:solidFill>
                <a:miter lim="800000"/>
                <a:headEnd/>
                <a:tailEnd/>
              </a:ln>
            </p:spPr>
            <p:txBody>
              <a:bodyPr wrap="none" anchor="ctr"/>
              <a:lstStyle/>
              <a:p>
                <a:pPr algn="ctr"/>
                <a:r>
                  <a:rPr lang="en-US" sz="1600" b="1" dirty="0"/>
                  <a:t>Raw </a:t>
                </a:r>
              </a:p>
              <a:p>
                <a:pPr algn="ctr"/>
                <a:r>
                  <a:rPr lang="en-US" sz="1600" b="1" dirty="0"/>
                  <a:t>Materials</a:t>
                </a:r>
              </a:p>
            </p:txBody>
          </p:sp>
          <p:sp>
            <p:nvSpPr>
              <p:cNvPr id="103435" name="AutoShape 11"/>
              <p:cNvSpPr>
                <a:spLocks noChangeAspect="1" noChangeArrowheads="1"/>
              </p:cNvSpPr>
              <p:nvPr/>
            </p:nvSpPr>
            <p:spPr bwMode="auto">
              <a:xfrm>
                <a:off x="1866900" y="2438400"/>
                <a:ext cx="617538" cy="822325"/>
              </a:xfrm>
              <a:prstGeom prst="downArrow">
                <a:avLst>
                  <a:gd name="adj1" fmla="val 50000"/>
                  <a:gd name="adj2" fmla="val 33290"/>
                </a:avLst>
              </a:prstGeom>
              <a:solidFill>
                <a:srgbClr val="00B050"/>
              </a:solidFill>
              <a:ln w="9525">
                <a:solidFill>
                  <a:schemeClr val="tx1"/>
                </a:solidFill>
                <a:miter lim="800000"/>
                <a:headEnd/>
                <a:tailEnd/>
              </a:ln>
            </p:spPr>
            <p:txBody>
              <a:bodyPr wrap="none" anchor="ctr"/>
              <a:lstStyle/>
              <a:p>
                <a:endParaRPr lang="en-US"/>
              </a:p>
            </p:txBody>
          </p:sp>
          <p:sp>
            <p:nvSpPr>
              <p:cNvPr id="103436" name="AutoShape 12"/>
              <p:cNvSpPr>
                <a:spLocks noChangeAspect="1" noChangeArrowheads="1"/>
              </p:cNvSpPr>
              <p:nvPr/>
            </p:nvSpPr>
            <p:spPr bwMode="auto">
              <a:xfrm>
                <a:off x="5592763" y="2438400"/>
                <a:ext cx="617537" cy="822325"/>
              </a:xfrm>
              <a:prstGeom prst="downArrow">
                <a:avLst>
                  <a:gd name="adj1" fmla="val 50000"/>
                  <a:gd name="adj2" fmla="val 33291"/>
                </a:avLst>
              </a:prstGeom>
              <a:solidFill>
                <a:srgbClr val="00B050"/>
              </a:solidFill>
              <a:ln w="9525">
                <a:solidFill>
                  <a:schemeClr val="tx1"/>
                </a:solidFill>
                <a:miter lim="800000"/>
                <a:headEnd/>
                <a:tailEnd/>
              </a:ln>
            </p:spPr>
            <p:txBody>
              <a:bodyPr wrap="none" anchor="ctr"/>
              <a:lstStyle/>
              <a:p>
                <a:endParaRPr lang="en-US"/>
              </a:p>
            </p:txBody>
          </p:sp>
          <p:sp>
            <p:nvSpPr>
              <p:cNvPr id="103437" name="AutoShape 13"/>
              <p:cNvSpPr>
                <a:spLocks noChangeAspect="1" noChangeArrowheads="1"/>
              </p:cNvSpPr>
              <p:nvPr/>
            </p:nvSpPr>
            <p:spPr bwMode="auto">
              <a:xfrm>
                <a:off x="4381500" y="2438400"/>
                <a:ext cx="617538" cy="822325"/>
              </a:xfrm>
              <a:prstGeom prst="downArrow">
                <a:avLst>
                  <a:gd name="adj1" fmla="val 50000"/>
                  <a:gd name="adj2" fmla="val 33290"/>
                </a:avLst>
              </a:prstGeom>
              <a:solidFill>
                <a:srgbClr val="00B050"/>
              </a:solidFill>
              <a:ln w="9525">
                <a:solidFill>
                  <a:schemeClr val="tx1"/>
                </a:solidFill>
                <a:miter lim="800000"/>
                <a:headEnd/>
                <a:tailEnd/>
              </a:ln>
            </p:spPr>
            <p:txBody>
              <a:bodyPr wrap="none" anchor="ctr"/>
              <a:lstStyle/>
              <a:p>
                <a:endParaRPr lang="en-US"/>
              </a:p>
            </p:txBody>
          </p:sp>
          <p:sp>
            <p:nvSpPr>
              <p:cNvPr id="103438" name="AutoShape 14"/>
              <p:cNvSpPr>
                <a:spLocks noChangeAspect="1" noChangeArrowheads="1"/>
              </p:cNvSpPr>
              <p:nvPr/>
            </p:nvSpPr>
            <p:spPr bwMode="auto">
              <a:xfrm flipV="1">
                <a:off x="3009900" y="4784725"/>
                <a:ext cx="617538" cy="822325"/>
              </a:xfrm>
              <a:prstGeom prst="downArrow">
                <a:avLst>
                  <a:gd name="adj1" fmla="val 50000"/>
                  <a:gd name="adj2" fmla="val 33290"/>
                </a:avLst>
              </a:prstGeom>
              <a:solidFill>
                <a:srgbClr val="00B0F0"/>
              </a:solidFill>
              <a:ln w="9525">
                <a:solidFill>
                  <a:schemeClr val="tx1"/>
                </a:solidFill>
                <a:miter lim="800000"/>
                <a:headEnd/>
                <a:tailEnd/>
              </a:ln>
            </p:spPr>
            <p:txBody>
              <a:bodyPr wrap="none" anchor="ctr"/>
              <a:lstStyle/>
              <a:p>
                <a:endParaRPr lang="en-US"/>
              </a:p>
            </p:txBody>
          </p:sp>
          <p:sp>
            <p:nvSpPr>
              <p:cNvPr id="103439" name="AutoShape 15"/>
              <p:cNvSpPr>
                <a:spLocks noChangeAspect="1" noChangeArrowheads="1"/>
              </p:cNvSpPr>
              <p:nvPr/>
            </p:nvSpPr>
            <p:spPr bwMode="auto">
              <a:xfrm flipV="1">
                <a:off x="7048500" y="4784725"/>
                <a:ext cx="617538" cy="822325"/>
              </a:xfrm>
              <a:prstGeom prst="downArrow">
                <a:avLst>
                  <a:gd name="adj1" fmla="val 50000"/>
                  <a:gd name="adj2" fmla="val 33290"/>
                </a:avLst>
              </a:prstGeom>
              <a:solidFill>
                <a:srgbClr val="00B0F0"/>
              </a:solidFill>
              <a:ln w="9525">
                <a:solidFill>
                  <a:schemeClr val="tx1"/>
                </a:solidFill>
                <a:miter lim="800000"/>
                <a:headEnd/>
                <a:tailEnd/>
              </a:ln>
            </p:spPr>
            <p:txBody>
              <a:bodyPr wrap="none" anchor="ctr"/>
              <a:lstStyle/>
              <a:p>
                <a:endParaRPr lang="en-US"/>
              </a:p>
            </p:txBody>
          </p:sp>
        </p:grpSp>
      </p:grpSp>
      <p:sp>
        <p:nvSpPr>
          <p:cNvPr id="18" name="Slide Number Placeholder 3"/>
          <p:cNvSpPr>
            <a:spLocks noGrp="1"/>
          </p:cNvSpPr>
          <p:nvPr>
            <p:ph type="sldNum" sz="quarter" idx="4294967295"/>
          </p:nvPr>
        </p:nvSpPr>
        <p:spPr>
          <a:xfrm>
            <a:off x="8534400" y="6477000"/>
            <a:ext cx="609600" cy="304800"/>
          </a:xfrm>
          <a:prstGeom prst="rect">
            <a:avLst/>
          </a:prstGeom>
        </p:spPr>
        <p:txBody>
          <a:bodyPr/>
          <a:lstStyle/>
          <a:p>
            <a:pPr>
              <a:defRPr/>
            </a:pPr>
            <a:fld id="{7040CABD-E666-4F02-B4A5-7E25250C4AFE}" type="slidenum">
              <a:rPr lang="en-US" smtClean="0"/>
              <a:pPr>
                <a:defRPr/>
              </a:pPr>
              <a:t>9</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076793380"/>
      </p:ext>
    </p:extLst>
  </p:cSld>
  <p:clrMapOvr>
    <a:masterClrMapping/>
  </p:clrMapOvr>
  <mc:AlternateContent xmlns:mc="http://schemas.openxmlformats.org/markup-compatibility/2006" xmlns:p14="http://schemas.microsoft.com/office/powerpoint/2010/main">
    <mc:Choice Requires="p14">
      <p:transition spd="slow" p14:dur="2000" advTm="31574"/>
    </mc:Choice>
    <mc:Fallback xmlns="">
      <p:transition spd="slow" advTm="31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4"/>
</p:tagLst>
</file>

<file path=ppt/theme/theme1.xml><?xml version="1.0" encoding="utf-8"?>
<a:theme xmlns:a="http://schemas.openxmlformats.org/drawingml/2006/main" name="blank">
  <a:themeElements>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ank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6003</TotalTime>
  <Words>1232</Words>
  <Application>Microsoft Office PowerPoint</Application>
  <PresentationFormat>On-screen Show (4:3)</PresentationFormat>
  <Paragraphs>221</Paragraphs>
  <Slides>23</Slides>
  <Notes>6</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Gill Sans MT</vt:lpstr>
      <vt:lpstr>Times New Roman</vt:lpstr>
      <vt:lpstr>Wingdings</vt:lpstr>
      <vt:lpstr>blank</vt:lpstr>
      <vt:lpstr>PowerPoint Presentation</vt:lpstr>
      <vt:lpstr>Business Design Methodology (5-steps)</vt:lpstr>
      <vt:lpstr>Business Design Methodology (3/5)</vt:lpstr>
      <vt:lpstr>Business Design Methodology (4/5)</vt:lpstr>
      <vt:lpstr>Adoption Curve</vt:lpstr>
      <vt:lpstr>Target segments will vary over product adoption curve     (and your product may as well… but not always)</vt:lpstr>
      <vt:lpstr>Persona Development…</vt:lpstr>
      <vt:lpstr>Business Design Methodology (5/5)</vt:lpstr>
      <vt:lpstr>What activities will your organization perform to create your offering?</vt:lpstr>
      <vt:lpstr>Business Design Output:     Crafting a High-level Business Framework</vt:lpstr>
      <vt:lpstr>Quiz #5 on Session 9</vt:lpstr>
      <vt:lpstr>Questions? Confused?</vt:lpstr>
      <vt:lpstr>Knowledge</vt:lpstr>
      <vt:lpstr>The Wisdom Pyramid</vt:lpstr>
      <vt:lpstr>Definitions</vt:lpstr>
      <vt:lpstr>APCFB Model</vt:lpstr>
      <vt:lpstr>Cognitive Dissonance</vt:lpstr>
      <vt:lpstr>Cognitive Dissonance</vt:lpstr>
      <vt:lpstr>Truth &amp; Ignorance</vt:lpstr>
      <vt:lpstr>Getting from Conjecture to Reality Which column?</vt:lpstr>
      <vt:lpstr>Two Classes of Knowledge</vt:lpstr>
      <vt:lpstr>The Knowledge Yield Issue</vt:lpstr>
      <vt:lpstr>Tacit Knowledge …</vt:lpstr>
    </vt:vector>
  </TitlesOfParts>
  <Company>University of Michigan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faley</dc:creator>
  <cp:lastModifiedBy>Tim Faley</cp:lastModifiedBy>
  <cp:revision>608</cp:revision>
  <cp:lastPrinted>2014-06-09T15:08:47Z</cp:lastPrinted>
  <dcterms:created xsi:type="dcterms:W3CDTF">2003-10-03T23:08:19Z</dcterms:created>
  <dcterms:modified xsi:type="dcterms:W3CDTF">2020-01-13T19:19:43Z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