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34"/>
  </p:notesMasterIdLst>
  <p:handoutMasterIdLst>
    <p:handoutMasterId r:id="rId35"/>
  </p:handoutMasterIdLst>
  <p:sldIdLst>
    <p:sldId id="708" r:id="rId2"/>
    <p:sldId id="723" r:id="rId3"/>
    <p:sldId id="827" r:id="rId4"/>
    <p:sldId id="737" r:id="rId5"/>
    <p:sldId id="820" r:id="rId6"/>
    <p:sldId id="822" r:id="rId7"/>
    <p:sldId id="739" r:id="rId8"/>
    <p:sldId id="740" r:id="rId9"/>
    <p:sldId id="1054" r:id="rId10"/>
    <p:sldId id="1043" r:id="rId11"/>
    <p:sldId id="1076" r:id="rId12"/>
    <p:sldId id="985" r:id="rId13"/>
    <p:sldId id="984" r:id="rId14"/>
    <p:sldId id="986" r:id="rId15"/>
    <p:sldId id="987" r:id="rId16"/>
    <p:sldId id="988" r:id="rId17"/>
    <p:sldId id="1052" r:id="rId18"/>
    <p:sldId id="1065" r:id="rId19"/>
    <p:sldId id="1064" r:id="rId20"/>
    <p:sldId id="989" r:id="rId21"/>
    <p:sldId id="1067" r:id="rId22"/>
    <p:sldId id="1068" r:id="rId23"/>
    <p:sldId id="1073" r:id="rId24"/>
    <p:sldId id="1053" r:id="rId25"/>
    <p:sldId id="1069" r:id="rId26"/>
    <p:sldId id="1070" r:id="rId27"/>
    <p:sldId id="1071" r:id="rId28"/>
    <p:sldId id="1072" r:id="rId29"/>
    <p:sldId id="990" r:id="rId30"/>
    <p:sldId id="991" r:id="rId31"/>
    <p:sldId id="992" r:id="rId32"/>
    <p:sldId id="1079" r:id="rId33"/>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E9F9"/>
    <a:srgbClr val="52A6E9"/>
    <a:srgbClr val="3B4445"/>
    <a:srgbClr val="D15B05"/>
    <a:srgbClr val="0C1C8C"/>
    <a:srgbClr val="0094BF"/>
    <a:srgbClr val="0000CC"/>
    <a:srgbClr val="000066"/>
    <a:srgbClr val="E9F3FD"/>
    <a:srgbClr val="8AC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8" autoAdjust="0"/>
    <p:restoredTop sz="94646" autoAdjust="0"/>
  </p:normalViewPr>
  <p:slideViewPr>
    <p:cSldViewPr>
      <p:cViewPr varScale="1">
        <p:scale>
          <a:sx n="49" d="100"/>
          <a:sy n="49" d="100"/>
        </p:scale>
        <p:origin x="1298" y="31"/>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92" y="-7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1/13/2020</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opportunity</a:t>
            </a:r>
            <a:r>
              <a:rPr lang="en-US" baseline="0" dirty="0"/>
              <a:t> identification, you have not yet zoomed into to a specific customer or a specific solution; but rather to a issue and an approach to solving that issue.</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4</a:t>
            </a:fld>
            <a:endParaRPr lang="en-US"/>
          </a:p>
        </p:txBody>
      </p:sp>
    </p:spTree>
    <p:extLst>
      <p:ext uri="{BB962C8B-B14F-4D97-AF65-F5344CB8AC3E}">
        <p14:creationId xmlns:p14="http://schemas.microsoft.com/office/powerpoint/2010/main" val="4268589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Zooming out from the qualitative</a:t>
            </a:r>
            <a:r>
              <a:rPr lang="en-US" baseline="0" dirty="0"/>
              <a:t> description of the business produces a high-level (albeit less detailed) look.  Zooming out widens the field of view while lessoning the amount of detail that can be observed.  An  approach to solving a problem is determined before a specific offering is detailed in the Business Design segment.  The customer is not known in detail, but the industry segment or addressable market that has an identifiable problem is known a the end of this level.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This qualitative-only</a:t>
            </a:r>
            <a:r>
              <a:rPr lang="en-US" baseline="0" dirty="0"/>
              <a:t> business description is not a complete business model.  At the University of Michigan, we have call this qualitative-business model the “Business Construct.”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 construct” is the qualitative view of the business model.  Not quite</a:t>
            </a:r>
            <a:r>
              <a:rPr lang="en-US" baseline="0" dirty="0"/>
              <a:t> a business model, since it does not contain the quantitative parts (margins, investment).  Clearly articulating and assessing the qualitative before jumping into and assessing the quantitative helps avoid getting ‘lost in the numbers.’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7</a:t>
            </a:fld>
            <a:endParaRPr lang="en-US"/>
          </a:p>
        </p:txBody>
      </p:sp>
    </p:spTree>
    <p:extLst>
      <p:ext uri="{BB962C8B-B14F-4D97-AF65-F5344CB8AC3E}">
        <p14:creationId xmlns:p14="http://schemas.microsoft.com/office/powerpoint/2010/main" val="192085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and precise position statements can also be written at this stage.</a:t>
            </a:r>
            <a:r>
              <a:rPr lang="en-US" baseline="0" dirty="0"/>
              <a:t>  Both for customer and collaborators (see next slide)</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8</a:t>
            </a:fld>
            <a:endParaRPr lang="en-US"/>
          </a:p>
        </p:txBody>
      </p:sp>
    </p:spTree>
    <p:extLst>
      <p:ext uri="{BB962C8B-B14F-4D97-AF65-F5344CB8AC3E}">
        <p14:creationId xmlns:p14="http://schemas.microsoft.com/office/powerpoint/2010/main" val="3961188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34AFA6E-32CB-4A66-A518-FAE505F90FE1}" type="slidenum">
              <a:rPr lang="en-US" smtClean="0"/>
              <a:pPr/>
              <a:t>10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3B8F1A-39D7-4663-92AE-60B7F2C11D20}" type="slidenum">
              <a:rPr lang="en-US" smtClean="0"/>
              <a:pPr>
                <a:defRPr/>
              </a:pPr>
              <a:t>15</a:t>
            </a:fld>
            <a:endParaRPr lang="en-US"/>
          </a:p>
        </p:txBody>
      </p:sp>
    </p:spTree>
    <p:extLst>
      <p:ext uri="{BB962C8B-B14F-4D97-AF65-F5344CB8AC3E}">
        <p14:creationId xmlns:p14="http://schemas.microsoft.com/office/powerpoint/2010/main" val="2875345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be done with a survey. Must be a CONVERSATION</a:t>
            </a:r>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19</a:t>
            </a:fld>
            <a:endParaRPr lang="en-US"/>
          </a:p>
        </p:txBody>
      </p:sp>
    </p:spTree>
    <p:extLst>
      <p:ext uri="{BB962C8B-B14F-4D97-AF65-F5344CB8AC3E}">
        <p14:creationId xmlns:p14="http://schemas.microsoft.com/office/powerpoint/2010/main" val="143777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chemeClr val="tx1"/>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lvl1pPr>
              <a:defRPr>
                <a:solidFill>
                  <a:schemeClr val="tx1"/>
                </a:solidFill>
              </a:defRPr>
            </a:lvl1p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lvl1pPr>
              <a:defRPr>
                <a:solidFill>
                  <a:schemeClr val="tx1"/>
                </a:solidFill>
              </a:defRPr>
            </a:lvl1p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userDrawn="1"/>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2020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0"/>
            <a:ext cx="2286000" cy="2286000"/>
          </a:xfrm>
          <a:prstGeom prst="rect">
            <a:avLst/>
          </a:prstGeom>
        </p:spPr>
      </p:pic>
      <p:sp>
        <p:nvSpPr>
          <p:cNvPr id="7" name="TextBox 6"/>
          <p:cNvSpPr txBox="1"/>
          <p:nvPr/>
        </p:nvSpPr>
        <p:spPr>
          <a:xfrm>
            <a:off x="2514600" y="429161"/>
            <a:ext cx="2068195" cy="1323439"/>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Business</a:t>
            </a:r>
          </a:p>
          <a:p>
            <a:r>
              <a:rPr lang="en-029" sz="4000" b="1" dirty="0">
                <a:ln w="50800"/>
                <a:solidFill>
                  <a:srgbClr val="3B4445"/>
                </a:solidFill>
              </a:rPr>
              <a:t>Design</a:t>
            </a:r>
            <a:endParaRPr lang="en-US" sz="4000" b="1" dirty="0">
              <a:ln w="50800"/>
              <a:solidFill>
                <a:srgbClr val="3B4445"/>
              </a:solidFill>
            </a:endParaRPr>
          </a:p>
        </p:txBody>
      </p:sp>
      <p:sp>
        <p:nvSpPr>
          <p:cNvPr id="9" name="Subtitle 5"/>
          <p:cNvSpPr txBox="1">
            <a:spLocks/>
          </p:cNvSpPr>
          <p:nvPr/>
        </p:nvSpPr>
        <p:spPr bwMode="auto">
          <a:xfrm>
            <a:off x="0" y="41148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dirty="0">
                <a:solidFill>
                  <a:srgbClr val="3B4445"/>
                </a:solidFill>
              </a:rPr>
              <a:t>Dr. Tim Faley</a:t>
            </a:r>
          </a:p>
          <a:p>
            <a:pPr marL="0" indent="0" algn="ctr">
              <a:buNone/>
            </a:pPr>
            <a:r>
              <a:rPr lang="en-029" sz="1800" b="1" dirty="0">
                <a:solidFill>
                  <a:srgbClr val="3B4445"/>
                </a:solidFill>
              </a:rPr>
              <a:t>University of the Virgin Islands</a:t>
            </a:r>
          </a:p>
          <a:p>
            <a:pPr marL="0" indent="0" algn="ctr">
              <a:buNone/>
            </a:pPr>
            <a:r>
              <a:rPr lang="en-029" sz="1800" dirty="0">
                <a:solidFill>
                  <a:srgbClr val="3B4445"/>
                </a:solidFill>
              </a:rPr>
              <a:t>Tfaley@uvi.edu</a:t>
            </a:r>
            <a:endParaRPr lang="en-US" sz="1800" dirty="0">
              <a:solidFill>
                <a:srgbClr val="3B4445"/>
              </a:solidFill>
            </a:endParaRPr>
          </a:p>
        </p:txBody>
      </p:sp>
      <p:sp>
        <p:nvSpPr>
          <p:cNvPr id="11" name="Title 4"/>
          <p:cNvSpPr txBox="1">
            <a:spLocks/>
          </p:cNvSpPr>
          <p:nvPr/>
        </p:nvSpPr>
        <p:spPr bwMode="auto">
          <a:xfrm>
            <a:off x="0" y="2652712"/>
            <a:ext cx="9144000" cy="928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algn="ctr"/>
            <a:r>
              <a:rPr lang="en-US" sz="2800" kern="0" dirty="0"/>
              <a:t>Session 9</a:t>
            </a:r>
          </a:p>
          <a:p>
            <a:pPr algn="ctr"/>
            <a:r>
              <a:rPr lang="en-US" sz="2800" kern="0" dirty="0"/>
              <a:t>Business Design</a:t>
            </a:r>
          </a:p>
          <a:p>
            <a:pPr algn="ctr"/>
            <a:r>
              <a:rPr lang="en-US" sz="2800" kern="0" dirty="0"/>
              <a:t>Part I (voice-over only)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39408"/>
    </mc:Choice>
    <mc:Fallback xmlns="">
      <p:transition spd="slow" advTm="3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Multi-platform Business (ex. Google)</a:t>
            </a:r>
          </a:p>
        </p:txBody>
      </p:sp>
      <p:sp>
        <p:nvSpPr>
          <p:cNvPr id="26633" name="Slide Number Placeholder 18"/>
          <p:cNvSpPr>
            <a:spLocks noGrp="1"/>
          </p:cNvSpPr>
          <p:nvPr>
            <p:ph type="sldNum" sz="quarter" idx="4294967295"/>
          </p:nvPr>
        </p:nvSpPr>
        <p:spPr>
          <a:xfrm>
            <a:off x="8534400" y="6477000"/>
            <a:ext cx="609600" cy="304800"/>
          </a:xfrm>
          <a:prstGeom prst="rect">
            <a:avLst/>
          </a:prstGeom>
          <a:noFill/>
        </p:spPr>
        <p:txBody>
          <a:bodyPr/>
          <a:lstStyle/>
          <a:p>
            <a:fld id="{62CCC0D3-081E-4AC4-9341-0774CDDE2E74}" type="slidenum">
              <a:rPr lang="en-US" smtClean="0"/>
              <a:pPr/>
              <a:t>10</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390" y="1066800"/>
            <a:ext cx="5006894" cy="5157216"/>
          </a:xfrm>
          <a:prstGeom prst="rect">
            <a:avLst/>
          </a:prstGeom>
        </p:spPr>
      </p:pic>
      <p:sp>
        <p:nvSpPr>
          <p:cNvPr id="3" name="TextBox 2"/>
          <p:cNvSpPr txBox="1"/>
          <p:nvPr/>
        </p:nvSpPr>
        <p:spPr>
          <a:xfrm>
            <a:off x="6752387" y="4541293"/>
            <a:ext cx="1629613" cy="307777"/>
          </a:xfrm>
          <a:prstGeom prst="rect">
            <a:avLst/>
          </a:prstGeom>
          <a:noFill/>
        </p:spPr>
        <p:txBody>
          <a:bodyPr wrap="none" rtlCol="0">
            <a:spAutoFit/>
          </a:bodyPr>
          <a:lstStyle/>
          <a:p>
            <a:r>
              <a:rPr lang="en-US" dirty="0"/>
              <a:t>CUSTOMERS PAY</a:t>
            </a:r>
          </a:p>
        </p:txBody>
      </p:sp>
      <p:sp>
        <p:nvSpPr>
          <p:cNvPr id="4" name="Left Arrow 3"/>
          <p:cNvSpPr/>
          <p:nvPr/>
        </p:nvSpPr>
        <p:spPr bwMode="auto">
          <a:xfrm>
            <a:off x="6471542" y="4554941"/>
            <a:ext cx="327546" cy="262719"/>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7075905" y="1447800"/>
            <a:ext cx="1850186" cy="523220"/>
          </a:xfrm>
          <a:prstGeom prst="rect">
            <a:avLst/>
          </a:prstGeom>
          <a:noFill/>
        </p:spPr>
        <p:txBody>
          <a:bodyPr wrap="none" rtlCol="0">
            <a:spAutoFit/>
          </a:bodyPr>
          <a:lstStyle/>
          <a:p>
            <a:pPr algn="ctr"/>
            <a:r>
              <a:rPr lang="en-US" dirty="0"/>
              <a:t>No/little Revenue from</a:t>
            </a:r>
          </a:p>
          <a:p>
            <a:pPr algn="ctr"/>
            <a:r>
              <a:rPr lang="en-US" dirty="0"/>
              <a:t>USERS</a:t>
            </a:r>
          </a:p>
        </p:txBody>
      </p:sp>
      <p:sp>
        <p:nvSpPr>
          <p:cNvPr id="8" name="Left Arrow 7"/>
          <p:cNvSpPr/>
          <p:nvPr/>
        </p:nvSpPr>
        <p:spPr bwMode="auto">
          <a:xfrm>
            <a:off x="6795060" y="1613848"/>
            <a:ext cx="327546" cy="262719"/>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037247453"/>
      </p:ext>
    </p:extLst>
  </p:cSld>
  <p:clrMapOvr>
    <a:masterClrMapping/>
  </p:clrMapOvr>
  <mc:AlternateContent xmlns:mc="http://schemas.openxmlformats.org/markup-compatibility/2006" xmlns:p14="http://schemas.microsoft.com/office/powerpoint/2010/main">
    <mc:Choice Requires="p14">
      <p:transition spd="slow" p14:dur="2000" advTm="46440"/>
    </mc:Choice>
    <mc:Fallback xmlns="">
      <p:transition spd="slow" advTm="4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Mistakes at this phase</a:t>
            </a:r>
          </a:p>
        </p:txBody>
      </p:sp>
      <p:sp>
        <p:nvSpPr>
          <p:cNvPr id="3" name="Content Placeholder 2"/>
          <p:cNvSpPr>
            <a:spLocks noGrp="1"/>
          </p:cNvSpPr>
          <p:nvPr>
            <p:ph idx="1"/>
          </p:nvPr>
        </p:nvSpPr>
        <p:spPr>
          <a:xfrm>
            <a:off x="685800" y="1295400"/>
            <a:ext cx="7772400" cy="4114800"/>
          </a:xfrm>
        </p:spPr>
        <p:txBody>
          <a:bodyPr/>
          <a:lstStyle/>
          <a:p>
            <a:r>
              <a:rPr lang="en-US" sz="2000" dirty="0"/>
              <a:t>Assume venture will do everything related to the creation of the venture’s advantaged product and delivery of that product to the customer</a:t>
            </a:r>
          </a:p>
          <a:p>
            <a:pPr lvl="1"/>
            <a:r>
              <a:rPr lang="en-US" sz="1800" dirty="0"/>
              <a:t>Really?  How big a firm are you?</a:t>
            </a:r>
          </a:p>
          <a:p>
            <a:pPr lvl="1"/>
            <a:r>
              <a:rPr lang="en-US" sz="1800" dirty="0"/>
              <a:t>Must narrow to core competencies</a:t>
            </a:r>
          </a:p>
          <a:p>
            <a:r>
              <a:rPr lang="en-US" sz="2000" dirty="0"/>
              <a:t>Confuse Customers and Users</a:t>
            </a:r>
          </a:p>
          <a:p>
            <a:pPr lvl="1"/>
            <a:r>
              <a:rPr lang="en-US" sz="1800" dirty="0"/>
              <a:t>Both are important, but typically only capture value from one</a:t>
            </a:r>
          </a:p>
          <a:p>
            <a:r>
              <a:rPr lang="en-US" sz="2000" dirty="0"/>
              <a:t>Do not understand the true needs of customers, try to address “everyone”</a:t>
            </a:r>
          </a:p>
          <a:p>
            <a:pPr lvl="1"/>
            <a:r>
              <a:rPr lang="en-US" sz="1800" dirty="0"/>
              <a:t>Never drill down past “market segment” – Opportunity Identification level</a:t>
            </a:r>
          </a:p>
          <a:p>
            <a:pPr lvl="1"/>
            <a:r>
              <a:rPr lang="en-US" sz="1800" dirty="0"/>
              <a:t>If you cannot describe them specifically, how can you count them? In the next step (assessment) you will be asked “how many” customers. If don’t know who they are (very specifically), you cannot answer that question.</a:t>
            </a:r>
          </a:p>
        </p:txBody>
      </p:sp>
      <p:sp>
        <p:nvSpPr>
          <p:cNvPr id="4" name="Slide Number Placeholder 3"/>
          <p:cNvSpPr>
            <a:spLocks noGrp="1"/>
          </p:cNvSpPr>
          <p:nvPr>
            <p:ph type="sldNum" sz="quarter" idx="4294967295"/>
          </p:nvPr>
        </p:nvSpPr>
        <p:spPr>
          <a:xfrm>
            <a:off x="8534400" y="6477000"/>
            <a:ext cx="609600" cy="304800"/>
          </a:xfrm>
          <a:prstGeom prst="rect">
            <a:avLst/>
          </a:prstGeom>
        </p:spPr>
        <p:txBody>
          <a:bodyPr/>
          <a:lstStyle/>
          <a:p>
            <a:pPr>
              <a:defRPr/>
            </a:pPr>
            <a:fld id="{7040CABD-E666-4F02-B4A5-7E25250C4AFE}" type="slidenum">
              <a:rPr lang="en-US" smtClean="0"/>
              <a:pPr>
                <a:defRPr/>
              </a:pPr>
              <a:t>11</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434185356"/>
      </p:ext>
    </p:extLst>
  </p:cSld>
  <p:clrMapOvr>
    <a:masterClrMapping/>
  </p:clrMapOvr>
  <mc:AlternateContent xmlns:mc="http://schemas.openxmlformats.org/markup-compatibility/2006" xmlns:p14="http://schemas.microsoft.com/office/powerpoint/2010/main">
    <mc:Choice Requires="p14">
      <p:transition spd="slow" p14:dur="2000" advTm="53683"/>
    </mc:Choice>
    <mc:Fallback xmlns="">
      <p:transition spd="slow" advTm="5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31520" y="3200400"/>
            <a:ext cx="7893913" cy="24918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At the End of Business Design</a:t>
            </a:r>
          </a:p>
        </p:txBody>
      </p:sp>
      <p:sp>
        <p:nvSpPr>
          <p:cNvPr id="5" name="TextBox 4"/>
          <p:cNvSpPr txBox="1"/>
          <p:nvPr/>
        </p:nvSpPr>
        <p:spPr>
          <a:xfrm>
            <a:off x="4314072" y="2302238"/>
            <a:ext cx="1753942" cy="1169551"/>
          </a:xfrm>
          <a:prstGeom prst="rect">
            <a:avLst/>
          </a:prstGeom>
          <a:noFill/>
        </p:spPr>
        <p:txBody>
          <a:bodyPr wrap="none" rtlCol="0">
            <a:spAutoFit/>
          </a:bodyPr>
          <a:lstStyle/>
          <a:p>
            <a:r>
              <a:rPr lang="en-US" b="1" u="sng" dirty="0"/>
              <a:t>Activity</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Method</a:t>
            </a:r>
          </a:p>
          <a:p>
            <a:pPr marL="342900" indent="-342900">
              <a:buFont typeface="Arial" pitchFamily="34" charset="0"/>
              <a:buChar char="•"/>
            </a:pPr>
            <a:r>
              <a:rPr lang="en-US" dirty="0"/>
              <a:t>Offering/Actions</a:t>
            </a:r>
          </a:p>
        </p:txBody>
      </p:sp>
      <p:sp>
        <p:nvSpPr>
          <p:cNvPr id="15" name="TextBox 14"/>
          <p:cNvSpPr txBox="1"/>
          <p:nvPr/>
        </p:nvSpPr>
        <p:spPr>
          <a:xfrm>
            <a:off x="742208" y="2302238"/>
            <a:ext cx="1694695" cy="1169551"/>
          </a:xfrm>
          <a:prstGeom prst="rect">
            <a:avLst/>
          </a:prstGeom>
          <a:noFill/>
        </p:spPr>
        <p:txBody>
          <a:bodyPr wrap="none" rtlCol="0">
            <a:spAutoFit/>
          </a:bodyPr>
          <a:lstStyle/>
          <a:p>
            <a:r>
              <a:rPr lang="en-US" b="1" u="sng" dirty="0"/>
              <a:t>Motive</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sp>
        <p:nvSpPr>
          <p:cNvPr id="17" name="TextBox 16"/>
          <p:cNvSpPr txBox="1"/>
          <p:nvPr/>
        </p:nvSpPr>
        <p:spPr>
          <a:xfrm>
            <a:off x="2517720" y="2302238"/>
            <a:ext cx="1715534"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cxnSp>
        <p:nvCxnSpPr>
          <p:cNvPr id="23" name="Straight Arrow Connector 22"/>
          <p:cNvCxnSpPr/>
          <p:nvPr/>
        </p:nvCxnSpPr>
        <p:spPr bwMode="auto">
          <a:xfrm>
            <a:off x="624809" y="2415406"/>
            <a:ext cx="0" cy="937156"/>
          </a:xfrm>
          <a:prstGeom prst="straightConnector1">
            <a:avLst/>
          </a:prstGeom>
          <a:solidFill>
            <a:schemeClr val="accent1"/>
          </a:solidFill>
          <a:ln w="28575" cap="flat" cmpd="sng" algn="ctr">
            <a:solidFill>
              <a:schemeClr val="bg2"/>
            </a:solidFill>
            <a:prstDash val="solid"/>
            <a:round/>
            <a:headEnd type="none" w="med" len="med"/>
            <a:tailEnd type="arrow"/>
          </a:ln>
          <a:effectLst/>
        </p:spPr>
      </p:cxnSp>
      <p:sp>
        <p:nvSpPr>
          <p:cNvPr id="24" name="TextBox 23"/>
          <p:cNvSpPr txBox="1"/>
          <p:nvPr/>
        </p:nvSpPr>
        <p:spPr>
          <a:xfrm rot="16200000">
            <a:off x="-104682" y="2731533"/>
            <a:ext cx="1087157" cy="307777"/>
          </a:xfrm>
          <a:prstGeom prst="rect">
            <a:avLst/>
          </a:prstGeom>
          <a:noFill/>
        </p:spPr>
        <p:txBody>
          <a:bodyPr wrap="none" rtlCol="0">
            <a:spAutoFit/>
          </a:bodyPr>
          <a:lstStyle/>
          <a:p>
            <a:r>
              <a:rPr lang="en-US" b="1" dirty="0"/>
              <a:t>Zooming In</a:t>
            </a:r>
          </a:p>
        </p:txBody>
      </p:sp>
      <p:sp>
        <p:nvSpPr>
          <p:cNvPr id="25" name="TextBox 24"/>
          <p:cNvSpPr txBox="1"/>
          <p:nvPr/>
        </p:nvSpPr>
        <p:spPr>
          <a:xfrm>
            <a:off x="6336196" y="2285762"/>
            <a:ext cx="2299925" cy="1600438"/>
          </a:xfrm>
          <a:prstGeom prst="rect">
            <a:avLst/>
          </a:prstGeom>
          <a:noFill/>
        </p:spPr>
        <p:txBody>
          <a:bodyPr wrap="none" rtlCol="0">
            <a:spAutoFit/>
          </a:bodyPr>
          <a:lstStyle/>
          <a:p>
            <a:r>
              <a:rPr lang="en-US" b="1" u="sng" dirty="0"/>
              <a:t>Monetize</a:t>
            </a:r>
          </a:p>
          <a:p>
            <a:pPr marL="342900" indent="-342900">
              <a:buFont typeface="Arial" pitchFamily="34" charset="0"/>
              <a:buChar char="•"/>
            </a:pPr>
            <a:r>
              <a:rPr lang="en-US" dirty="0"/>
              <a:t>Potential value creation</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a:t>Investability Analysis</a:t>
            </a:r>
          </a:p>
        </p:txBody>
      </p:sp>
      <p:sp>
        <p:nvSpPr>
          <p:cNvPr id="11" name="Slide Number Placeholder 3"/>
          <p:cNvSpPr>
            <a:spLocks noGrp="1"/>
          </p:cNvSpPr>
          <p:nvPr>
            <p:ph type="sldNum" sz="quarter" idx="4294967295"/>
          </p:nvPr>
        </p:nvSpPr>
        <p:spPr>
          <a:xfrm>
            <a:off x="7086600" y="6221403"/>
            <a:ext cx="1905000" cy="457200"/>
          </a:xfrm>
          <a:prstGeom prst="rect">
            <a:avLst/>
          </a:prstGeom>
        </p:spPr>
        <p:txBody>
          <a:bodyPr/>
          <a:lstStyle/>
          <a:p>
            <a:pPr>
              <a:defRPr/>
            </a:pPr>
            <a:fld id="{4D6F8EAF-F09C-4ABC-A386-EB508159BD24}" type="slidenum">
              <a:rPr lang="en-US" smtClean="0"/>
              <a:pPr>
                <a:defRPr/>
              </a:pPr>
              <a:t>12</a:t>
            </a:fld>
            <a:endParaRPr lang="en-US" dirty="0"/>
          </a:p>
        </p:txBody>
      </p:sp>
      <p:sp>
        <p:nvSpPr>
          <p:cNvPr id="13" name="Rectangle 12"/>
          <p:cNvSpPr/>
          <p:nvPr/>
        </p:nvSpPr>
        <p:spPr bwMode="auto">
          <a:xfrm>
            <a:off x="543271" y="4673023"/>
            <a:ext cx="1508791" cy="27997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Business Design</a:t>
            </a:r>
            <a:endParaRPr kumimoji="0" lang="en-US" sz="1400" b="0" i="0" u="none" strike="noStrike" cap="none" normalizeH="0" baseline="0" dirty="0">
              <a:ln>
                <a:noFill/>
              </a:ln>
              <a:effectLst/>
            </a:endParaRPr>
          </a:p>
        </p:txBody>
      </p:sp>
      <p:sp>
        <p:nvSpPr>
          <p:cNvPr id="29" name="TextBox 28"/>
          <p:cNvSpPr txBox="1"/>
          <p:nvPr/>
        </p:nvSpPr>
        <p:spPr>
          <a:xfrm>
            <a:off x="2517720" y="2302238"/>
            <a:ext cx="1715534" cy="1169551"/>
          </a:xfrm>
          <a:prstGeom prst="rect">
            <a:avLst/>
          </a:prstGeom>
          <a:noFill/>
        </p:spPr>
        <p:txBody>
          <a:bodyPr wrap="none" rtlCol="0">
            <a:spAutoFit/>
          </a:bodyPr>
          <a:lstStyle/>
          <a:p>
            <a:r>
              <a:rPr lang="en-US" b="1" u="sng" dirty="0"/>
              <a:t>Owner</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cxnSp>
        <p:nvCxnSpPr>
          <p:cNvPr id="14" name="Straight Connector 13">
            <a:extLst>
              <a:ext uri="{FF2B5EF4-FFF2-40B4-BE49-F238E27FC236}">
                <a16:creationId xmlns:a16="http://schemas.microsoft.com/office/drawing/2014/main" id="{7F7BA1AD-450E-469E-8E54-3F1252CBF7AA}"/>
              </a:ext>
            </a:extLst>
          </p:cNvPr>
          <p:cNvCxnSpPr/>
          <p:nvPr/>
        </p:nvCxnSpPr>
        <p:spPr bwMode="auto">
          <a:xfrm flipV="1">
            <a:off x="2388968"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6" name="TextBox 15">
            <a:extLst>
              <a:ext uri="{FF2B5EF4-FFF2-40B4-BE49-F238E27FC236}">
                <a16:creationId xmlns:a16="http://schemas.microsoft.com/office/drawing/2014/main" id="{A97CBE45-0225-4037-8835-275C0FDE849E}"/>
              </a:ext>
            </a:extLst>
          </p:cNvPr>
          <p:cNvSpPr txBox="1"/>
          <p:nvPr/>
        </p:nvSpPr>
        <p:spPr>
          <a:xfrm>
            <a:off x="1981200"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911921773"/>
      </p:ext>
    </p:extLst>
  </p:cSld>
  <p:clrMapOvr>
    <a:masterClrMapping/>
  </p:clrMapOvr>
  <mc:AlternateContent xmlns:mc="http://schemas.openxmlformats.org/markup-compatibility/2006" xmlns:p14="http://schemas.microsoft.com/office/powerpoint/2010/main">
    <mc:Choice Requires="p14">
      <p:transition spd="slow" p14:dur="2000" advTm="5782"/>
    </mc:Choice>
    <mc:Fallback xmlns="">
      <p:transition spd="slow" advTm="5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One way to accomplish this….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6858000" y="6248400"/>
            <a:ext cx="1905000" cy="457200"/>
          </a:xfrm>
          <a:prstGeom prst="rect">
            <a:avLst/>
          </a:prstGeom>
        </p:spPr>
        <p:txBody>
          <a:bodyPr/>
          <a:lstStyle/>
          <a:p>
            <a:pPr>
              <a:defRPr/>
            </a:pPr>
            <a:fld id="{38091836-A481-4CBD-BCD0-8B9B5361796A}" type="slidenum">
              <a:rPr lang="en-US" smtClean="0"/>
              <a:pPr>
                <a:defRPr/>
              </a:pPr>
              <a:t>13</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519688209"/>
      </p:ext>
    </p:extLst>
  </p:cSld>
  <p:clrMapOvr>
    <a:masterClrMapping/>
  </p:clrMapOvr>
  <mc:AlternateContent xmlns:mc="http://schemas.openxmlformats.org/markup-compatibility/2006" xmlns:p14="http://schemas.microsoft.com/office/powerpoint/2010/main">
    <mc:Choice Requires="p14">
      <p:transition spd="slow" p14:dur="2000" advTm="21179"/>
    </mc:Choice>
    <mc:Fallback xmlns="">
      <p:transition spd="slow" advTm="2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Design Methodology (1/5)</a:t>
            </a:r>
          </a:p>
        </p:txBody>
      </p:sp>
      <p:sp>
        <p:nvSpPr>
          <p:cNvPr id="3" name="Content Placeholder 2"/>
          <p:cNvSpPr>
            <a:spLocks noGrp="1"/>
          </p:cNvSpPr>
          <p:nvPr>
            <p:ph idx="1"/>
          </p:nvPr>
        </p:nvSpPr>
        <p:spPr>
          <a:xfrm>
            <a:off x="609600" y="914400"/>
            <a:ext cx="8229600" cy="4876800"/>
          </a:xfrm>
        </p:spPr>
        <p:txBody>
          <a:bodyPr/>
          <a:lstStyle/>
          <a:p>
            <a:pPr marL="0" indent="0">
              <a:buNone/>
            </a:pPr>
            <a:r>
              <a:rPr lang="en-US" sz="2400" b="1" dirty="0"/>
              <a:t>Step 1.  Diagnose</a:t>
            </a:r>
          </a:p>
          <a:p>
            <a:pPr marL="0" indent="0">
              <a:buNone/>
            </a:pPr>
            <a:r>
              <a:rPr lang="en-US" sz="2400" strike="sngStrike" dirty="0"/>
              <a:t>OWNER</a:t>
            </a:r>
            <a:r>
              <a:rPr lang="en-US" sz="2400" dirty="0"/>
              <a:t> CUSTOMER/MOTIVE:  Customer/Needs discovery</a:t>
            </a:r>
            <a:endParaRPr lang="en-US" dirty="0"/>
          </a:p>
          <a:p>
            <a:pPr lvl="0"/>
            <a:r>
              <a:rPr lang="en-US" sz="2400" dirty="0"/>
              <a:t>Zoom in and identify underlying needs that follow from the Specific Issue</a:t>
            </a:r>
            <a:endParaRPr lang="en-US" dirty="0"/>
          </a:p>
          <a:p>
            <a:pPr lvl="1"/>
            <a:r>
              <a:rPr lang="en-US" sz="2000" dirty="0"/>
              <a:t>Perform industry/market segment elicitations to find underlying causes</a:t>
            </a:r>
          </a:p>
          <a:p>
            <a:pPr lvl="2"/>
            <a:r>
              <a:rPr lang="en-US" dirty="0"/>
              <a:t>Zoom in “What’s causing this?” “What’s going on?”</a:t>
            </a:r>
          </a:p>
          <a:p>
            <a:pPr lvl="2"/>
            <a:r>
              <a:rPr lang="en-US" dirty="0">
                <a:solidFill>
                  <a:schemeClr val="bg1">
                    <a:lumMod val="50000"/>
                  </a:schemeClr>
                </a:solidFill>
              </a:rPr>
              <a:t>Zoom out “why do we care about this?”</a:t>
            </a:r>
          </a:p>
          <a:p>
            <a:pPr lvl="0"/>
            <a:r>
              <a:rPr lang="en-US" sz="2400" dirty="0"/>
              <a:t>Determine customer’s underlying needs</a:t>
            </a:r>
            <a:endParaRPr lang="en-US" dirty="0"/>
          </a:p>
          <a:p>
            <a:pPr lvl="1"/>
            <a:r>
              <a:rPr lang="en-US" sz="2000" dirty="0"/>
              <a:t>Perform customer elicitations to uncover their root-cause needs</a:t>
            </a:r>
            <a:endParaRPr lang="en-US" dirty="0"/>
          </a:p>
          <a:p>
            <a:pPr lvl="0"/>
            <a:r>
              <a:rPr lang="en-US" sz="2400" dirty="0"/>
              <a:t>It is very likely that you will discover many customer/need pairings.  </a:t>
            </a:r>
            <a:endParaRPr lang="en-US" dirty="0"/>
          </a:p>
          <a:p>
            <a:pPr lvl="1"/>
            <a:r>
              <a:rPr lang="en-US" sz="2000" dirty="0"/>
              <a:t>Choose a pair (customer/need) that best aligns with your Capabilities and with the Specific Issue (i.e. is a high value opportunity)</a:t>
            </a:r>
            <a:endParaRPr lang="en-US" dirty="0"/>
          </a:p>
          <a:p>
            <a:pPr lvl="2"/>
            <a:r>
              <a:rPr lang="en-US" sz="1800" dirty="0"/>
              <a:t>If none (or none left to assess) return to Opportunity Identification</a:t>
            </a:r>
            <a:endParaRPr lang="en-US" dirty="0"/>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14</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878160845"/>
      </p:ext>
    </p:extLst>
  </p:cSld>
  <p:clrMapOvr>
    <a:masterClrMapping/>
  </p:clrMapOvr>
  <mc:AlternateContent xmlns:mc="http://schemas.openxmlformats.org/markup-compatibility/2006" xmlns:p14="http://schemas.microsoft.com/office/powerpoint/2010/main">
    <mc:Choice Requires="p14">
      <p:transition spd="slow" p14:dur="2000" advTm="122448"/>
    </mc:Choice>
    <mc:Fallback xmlns="">
      <p:transition spd="slow" advTm="12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609600"/>
          </a:xfrm>
        </p:spPr>
        <p:txBody>
          <a:bodyPr/>
          <a:lstStyle/>
          <a:p>
            <a:r>
              <a:rPr lang="en-US" sz="3200" dirty="0"/>
              <a:t>Directed Discovery:  </a:t>
            </a:r>
            <a:br>
              <a:rPr lang="en-US" sz="3200" dirty="0"/>
            </a:br>
            <a:r>
              <a:rPr lang="en-US" sz="3200" dirty="0"/>
              <a:t>Finding the root-cause</a:t>
            </a:r>
          </a:p>
        </p:txBody>
      </p:sp>
      <p:grpSp>
        <p:nvGrpSpPr>
          <p:cNvPr id="71" name="Group 70"/>
          <p:cNvGrpSpPr/>
          <p:nvPr/>
        </p:nvGrpSpPr>
        <p:grpSpPr>
          <a:xfrm rot="10800000">
            <a:off x="152400" y="1752600"/>
            <a:ext cx="7578734" cy="2441377"/>
            <a:chOff x="685800" y="1951700"/>
            <a:chExt cx="7578734" cy="2441377"/>
          </a:xfrm>
        </p:grpSpPr>
        <p:sp>
          <p:nvSpPr>
            <p:cNvPr id="69" name="TextBox 68"/>
            <p:cNvSpPr txBox="1"/>
            <p:nvPr/>
          </p:nvSpPr>
          <p:spPr>
            <a:xfrm rot="10800000">
              <a:off x="6054734" y="1951700"/>
              <a:ext cx="2209800" cy="307777"/>
            </a:xfrm>
            <a:prstGeom prst="rect">
              <a:avLst/>
            </a:prstGeom>
            <a:noFill/>
          </p:spPr>
          <p:txBody>
            <a:bodyPr wrap="square" rtlCol="0">
              <a:spAutoFit/>
            </a:bodyPr>
            <a:lstStyle/>
            <a:p>
              <a:pPr algn="ctr"/>
              <a:r>
                <a:rPr lang="en-US" sz="1400" b="1" dirty="0">
                  <a:solidFill>
                    <a:schemeClr val="tx1"/>
                  </a:solidFill>
                </a:rPr>
                <a:t>Root-cause need</a:t>
              </a:r>
              <a:endParaRPr lang="en-US" sz="1400" dirty="0">
                <a:solidFill>
                  <a:schemeClr val="tx1"/>
                </a:solidFill>
              </a:endParaRPr>
            </a:p>
          </p:txBody>
        </p:sp>
        <p:grpSp>
          <p:nvGrpSpPr>
            <p:cNvPr id="3" name="Group 30"/>
            <p:cNvGrpSpPr/>
            <p:nvPr/>
          </p:nvGrpSpPr>
          <p:grpSpPr>
            <a:xfrm>
              <a:off x="685800" y="2034154"/>
              <a:ext cx="961073" cy="685802"/>
              <a:chOff x="834509" y="3787284"/>
              <a:chExt cx="961073" cy="685802"/>
            </a:xfrm>
          </p:grpSpPr>
          <p:cxnSp>
            <p:nvCxnSpPr>
              <p:cNvPr id="32" name="Straight Arrow Connector 31"/>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rot="10800000">
                <a:off x="1619222" y="3790569"/>
                <a:ext cx="176360" cy="6825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4" name="Group 9"/>
            <p:cNvGrpSpPr/>
            <p:nvPr/>
          </p:nvGrpSpPr>
          <p:grpSpPr>
            <a:xfrm>
              <a:off x="2540303" y="3386052"/>
              <a:ext cx="1904192" cy="702225"/>
              <a:chOff x="834509" y="3777429"/>
              <a:chExt cx="1904192" cy="702225"/>
            </a:xfrm>
          </p:grpSpPr>
          <p:cxnSp>
            <p:nvCxnSpPr>
              <p:cNvPr id="6" name="Straight Arrow Connector 5"/>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rot="10800000">
                <a:off x="1477486" y="3777429"/>
                <a:ext cx="318096" cy="6956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0" name="Group 10"/>
            <p:cNvGrpSpPr/>
            <p:nvPr/>
          </p:nvGrpSpPr>
          <p:grpSpPr>
            <a:xfrm>
              <a:off x="1654130" y="2685798"/>
              <a:ext cx="920797" cy="710109"/>
              <a:chOff x="874785" y="3762977"/>
              <a:chExt cx="920797" cy="710109"/>
            </a:xfrm>
          </p:grpSpPr>
          <p:cxnSp>
            <p:nvCxnSpPr>
              <p:cNvPr id="12" name="Straight Arrow Connector 11"/>
              <p:cNvCxnSpPr/>
              <p:nvPr/>
            </p:nvCxnSpPr>
            <p:spPr bwMode="auto">
              <a:xfrm rot="10800000">
                <a:off x="874785" y="3803703"/>
                <a:ext cx="920796" cy="6693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0800000">
                <a:off x="1423364" y="3762977"/>
                <a:ext cx="372218" cy="7101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1" name="Group 15"/>
            <p:cNvGrpSpPr/>
            <p:nvPr/>
          </p:nvGrpSpPr>
          <p:grpSpPr>
            <a:xfrm>
              <a:off x="2915287" y="2700251"/>
              <a:ext cx="421696" cy="692372"/>
              <a:chOff x="1527589" y="3780713"/>
              <a:chExt cx="421696" cy="692372"/>
            </a:xfrm>
          </p:grpSpPr>
          <p:cxnSp>
            <p:nvCxnSpPr>
              <p:cNvPr id="18" name="Straight Arrow Connector 17"/>
              <p:cNvCxnSpPr/>
              <p:nvPr/>
            </p:nvCxnSpPr>
            <p:spPr bwMode="auto">
              <a:xfrm rot="10800000">
                <a:off x="1527589" y="3790566"/>
                <a:ext cx="267993" cy="6825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rot="10800000" flipH="1">
                <a:off x="1802838" y="3780713"/>
                <a:ext cx="146447" cy="6923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6" name="Group 20"/>
            <p:cNvGrpSpPr/>
            <p:nvPr/>
          </p:nvGrpSpPr>
          <p:grpSpPr>
            <a:xfrm>
              <a:off x="3523637" y="2700252"/>
              <a:ext cx="618714" cy="685801"/>
              <a:chOff x="1442861" y="3787284"/>
              <a:chExt cx="618714" cy="685801"/>
            </a:xfrm>
          </p:grpSpPr>
          <p:cxnSp>
            <p:nvCxnSpPr>
              <p:cNvPr id="23" name="Straight Arrow Connector 22"/>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0800000" flipH="1">
                <a:off x="1802837" y="3797136"/>
                <a:ext cx="258738" cy="6759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1" name="Group 25"/>
            <p:cNvGrpSpPr/>
            <p:nvPr/>
          </p:nvGrpSpPr>
          <p:grpSpPr>
            <a:xfrm>
              <a:off x="4085769" y="2710104"/>
              <a:ext cx="1295840" cy="692371"/>
              <a:chOff x="1442861" y="3787283"/>
              <a:chExt cx="1295840" cy="692371"/>
            </a:xfrm>
          </p:grpSpPr>
          <p:cxnSp>
            <p:nvCxnSpPr>
              <p:cNvPr id="28" name="Straight Arrow Connector 27"/>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6" name="Group 35"/>
            <p:cNvGrpSpPr/>
            <p:nvPr/>
          </p:nvGrpSpPr>
          <p:grpSpPr>
            <a:xfrm>
              <a:off x="1725001" y="2007882"/>
              <a:ext cx="575805" cy="685802"/>
              <a:chOff x="1315046" y="3787284"/>
              <a:chExt cx="575805" cy="685802"/>
            </a:xfrm>
          </p:grpSpPr>
          <p:cxnSp>
            <p:nvCxnSpPr>
              <p:cNvPr id="37" name="Straight Arrow Connector 36"/>
              <p:cNvCxnSpPr/>
              <p:nvPr/>
            </p:nvCxnSpPr>
            <p:spPr bwMode="auto">
              <a:xfrm rot="10800000">
                <a:off x="1315046" y="3824420"/>
                <a:ext cx="480535" cy="6486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rot="10800000">
                <a:off x="1619222" y="3816841"/>
                <a:ext cx="176360" cy="656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rot="10800000" flipH="1">
                <a:off x="1802837" y="3787284"/>
                <a:ext cx="88014"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50" name="Straight Arrow Connector 49"/>
            <p:cNvCxnSpPr/>
            <p:nvPr/>
          </p:nvCxnSpPr>
          <p:spPr bwMode="auto">
            <a:xfrm rot="10800000" flipH="1">
              <a:off x="3517610" y="2037439"/>
              <a:ext cx="83692" cy="6792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25" name="Group 50"/>
            <p:cNvGrpSpPr/>
            <p:nvPr/>
          </p:nvGrpSpPr>
          <p:grpSpPr>
            <a:xfrm>
              <a:off x="3963960" y="2030869"/>
              <a:ext cx="490764" cy="654930"/>
              <a:chOff x="1617192" y="3818155"/>
              <a:chExt cx="490764" cy="654930"/>
            </a:xfrm>
          </p:grpSpPr>
          <p:cxnSp>
            <p:nvCxnSpPr>
              <p:cNvPr id="53" name="Straight Arrow Connector 52"/>
              <p:cNvCxnSpPr/>
              <p:nvPr/>
            </p:nvCxnSpPr>
            <p:spPr bwMode="auto">
              <a:xfrm rot="10800000">
                <a:off x="1617192" y="3818155"/>
                <a:ext cx="178390" cy="6549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5" name="Straight Arrow Connector 54"/>
              <p:cNvCxnSpPr/>
              <p:nvPr/>
            </p:nvCxnSpPr>
            <p:spPr bwMode="auto">
              <a:xfrm rot="10800000" flipH="1">
                <a:off x="1802838" y="3832304"/>
                <a:ext cx="305118" cy="6407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26" name="Group 60"/>
            <p:cNvGrpSpPr/>
            <p:nvPr/>
          </p:nvGrpSpPr>
          <p:grpSpPr>
            <a:xfrm>
              <a:off x="4442505" y="2030870"/>
              <a:ext cx="1904192" cy="692371"/>
              <a:chOff x="834509" y="3787283"/>
              <a:chExt cx="1904192" cy="692371"/>
            </a:xfrm>
          </p:grpSpPr>
          <p:cxnSp>
            <p:nvCxnSpPr>
              <p:cNvPr id="62" name="Straight Arrow Connector 61"/>
              <p:cNvCxnSpPr/>
              <p:nvPr/>
            </p:nvCxnSpPr>
            <p:spPr bwMode="auto">
              <a:xfrm flipH="1" flipV="1">
                <a:off x="834509" y="3787284"/>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rot="10800000">
                <a:off x="1773614" y="3801431"/>
                <a:ext cx="21968" cy="6716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flipV="1">
                <a:off x="1777629" y="3793852"/>
                <a:ext cx="961072"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V="1">
                <a:off x="1802839" y="3787283"/>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66" name="TextBox 65"/>
            <p:cNvSpPr txBox="1"/>
            <p:nvPr/>
          </p:nvSpPr>
          <p:spPr>
            <a:xfrm rot="10800000">
              <a:off x="2408782" y="4085300"/>
              <a:ext cx="2209800" cy="307777"/>
            </a:xfrm>
            <a:prstGeom prst="rect">
              <a:avLst/>
            </a:prstGeom>
            <a:noFill/>
          </p:spPr>
          <p:txBody>
            <a:bodyPr wrap="square" rtlCol="0">
              <a:spAutoFit/>
            </a:bodyPr>
            <a:lstStyle/>
            <a:p>
              <a:pPr algn="ctr"/>
              <a:r>
                <a:rPr lang="en-US" sz="1400" b="1" dirty="0">
                  <a:solidFill>
                    <a:schemeClr val="tx1"/>
                  </a:solidFill>
                </a:rPr>
                <a:t>Specific Issue</a:t>
              </a:r>
              <a:endParaRPr lang="en-US" sz="1400" dirty="0">
                <a:solidFill>
                  <a:schemeClr val="tx1"/>
                </a:solidFill>
              </a:endParaRPr>
            </a:p>
          </p:txBody>
        </p:sp>
        <p:grpSp>
          <p:nvGrpSpPr>
            <p:cNvPr id="227" name="Group 248"/>
            <p:cNvGrpSpPr/>
            <p:nvPr/>
          </p:nvGrpSpPr>
          <p:grpSpPr>
            <a:xfrm>
              <a:off x="4454724" y="2037439"/>
              <a:ext cx="956111" cy="699950"/>
              <a:chOff x="1442861" y="3779704"/>
              <a:chExt cx="956111" cy="699950"/>
            </a:xfrm>
          </p:grpSpPr>
          <p:cxnSp>
            <p:nvCxnSpPr>
              <p:cNvPr id="251" name="Straight Arrow Connector 250"/>
              <p:cNvCxnSpPr/>
              <p:nvPr/>
            </p:nvCxnSpPr>
            <p:spPr bwMode="auto">
              <a:xfrm flipH="1" flipV="1">
                <a:off x="1442861" y="3787284"/>
                <a:ext cx="352721" cy="6858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2" name="Straight Arrow Connector 251"/>
              <p:cNvCxnSpPr/>
              <p:nvPr/>
            </p:nvCxnSpPr>
            <p:spPr bwMode="auto">
              <a:xfrm rot="10800000" flipH="1">
                <a:off x="1777629" y="3779704"/>
                <a:ext cx="621343" cy="699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70" name="Slide Number Placeholder 3"/>
          <p:cNvSpPr>
            <a:spLocks noGrp="1"/>
          </p:cNvSpPr>
          <p:nvPr>
            <p:ph type="sldNum" sz="quarter" idx="4294967295"/>
          </p:nvPr>
        </p:nvSpPr>
        <p:spPr>
          <a:xfrm>
            <a:off x="8534400" y="6477000"/>
            <a:ext cx="609600" cy="304800"/>
          </a:xfrm>
          <a:prstGeom prst="rect">
            <a:avLst/>
          </a:prstGeom>
        </p:spPr>
        <p:txBody>
          <a:bodyPr/>
          <a:lstStyle/>
          <a:p>
            <a:pPr algn="ctr">
              <a:defRPr/>
            </a:pPr>
            <a:fld id="{FCDF6C1F-3F1C-4213-B9BF-B551DBAB487C}" type="slidenum">
              <a:rPr lang="en-US" smtClean="0"/>
              <a:pPr algn="ctr">
                <a:defRPr/>
              </a:pPr>
              <a:t>15</a:t>
            </a:fld>
            <a:endParaRPr lang="en-US" dirty="0"/>
          </a:p>
        </p:txBody>
      </p:sp>
      <p:sp>
        <p:nvSpPr>
          <p:cNvPr id="73" name="TextBox 72"/>
          <p:cNvSpPr txBox="1"/>
          <p:nvPr/>
        </p:nvSpPr>
        <p:spPr>
          <a:xfrm>
            <a:off x="2570095" y="2514600"/>
            <a:ext cx="1544705" cy="307777"/>
          </a:xfrm>
          <a:prstGeom prst="rect">
            <a:avLst/>
          </a:prstGeom>
          <a:noFill/>
        </p:spPr>
        <p:txBody>
          <a:bodyPr wrap="square" rtlCol="0">
            <a:spAutoFit/>
          </a:bodyPr>
          <a:lstStyle/>
          <a:p>
            <a:pPr algn="ctr"/>
            <a:r>
              <a:rPr lang="en-US" sz="1400" b="1" dirty="0">
                <a:solidFill>
                  <a:schemeClr val="tx1"/>
                </a:solidFill>
              </a:rPr>
              <a:t>Symptom</a:t>
            </a:r>
            <a:endParaRPr lang="en-US" sz="1400" dirty="0">
              <a:solidFill>
                <a:schemeClr val="tx1"/>
              </a:solidFill>
            </a:endParaRPr>
          </a:p>
        </p:txBody>
      </p:sp>
      <p:sp>
        <p:nvSpPr>
          <p:cNvPr id="74" name="TextBox 73"/>
          <p:cNvSpPr txBox="1"/>
          <p:nvPr/>
        </p:nvSpPr>
        <p:spPr>
          <a:xfrm>
            <a:off x="990600" y="3200400"/>
            <a:ext cx="2209800" cy="307777"/>
          </a:xfrm>
          <a:prstGeom prst="rect">
            <a:avLst/>
          </a:prstGeom>
          <a:noFill/>
        </p:spPr>
        <p:txBody>
          <a:bodyPr wrap="square" rtlCol="0">
            <a:spAutoFit/>
          </a:bodyPr>
          <a:lstStyle/>
          <a:p>
            <a:pPr algn="ctr"/>
            <a:r>
              <a:rPr lang="en-US" sz="1400" b="1" dirty="0">
                <a:solidFill>
                  <a:schemeClr val="tx1"/>
                </a:solidFill>
              </a:rPr>
              <a:t>Underlying problem</a:t>
            </a:r>
            <a:endParaRPr lang="en-US" sz="1400" dirty="0">
              <a:solidFill>
                <a:schemeClr val="tx1"/>
              </a:solidFill>
            </a:endParaRPr>
          </a:p>
        </p:txBody>
      </p:sp>
      <p:sp>
        <p:nvSpPr>
          <p:cNvPr id="5" name="TextBox 4"/>
          <p:cNvSpPr txBox="1"/>
          <p:nvPr/>
        </p:nvSpPr>
        <p:spPr>
          <a:xfrm>
            <a:off x="735880" y="5256311"/>
            <a:ext cx="7408759" cy="307777"/>
          </a:xfrm>
          <a:prstGeom prst="rect">
            <a:avLst/>
          </a:prstGeom>
          <a:noFill/>
        </p:spPr>
        <p:txBody>
          <a:bodyPr wrap="none" rtlCol="0">
            <a:spAutoFit/>
          </a:bodyPr>
          <a:lstStyle/>
          <a:p>
            <a:r>
              <a:rPr lang="en-US" b="1" dirty="0" err="1"/>
              <a:t>What</a:t>
            </a:r>
            <a:r>
              <a:rPr lang="en-US" b="1" dirty="0" err="1">
                <a:sym typeface="Wingdings" pitchFamily="2" charset="2"/>
              </a:rPr>
              <a:t>whoelicitationwhat</a:t>
            </a:r>
            <a:r>
              <a:rPr lang="en-US" b="1" dirty="0">
                <a:sym typeface="Wingdings" pitchFamily="2" charset="2"/>
              </a:rPr>
              <a:t> </a:t>
            </a:r>
            <a:r>
              <a:rPr lang="en-US" b="1" dirty="0" err="1">
                <a:sym typeface="Wingdings" pitchFamily="2" charset="2"/>
              </a:rPr>
              <a:t>whoelicitation</a:t>
            </a:r>
            <a:r>
              <a:rPr lang="en-US" b="1" dirty="0">
                <a:sym typeface="Wingdings" pitchFamily="2" charset="2"/>
              </a:rPr>
              <a:t>… repeat until uncover root-issue its owner.</a:t>
            </a:r>
            <a:endParaRPr lang="en-US" b="1" dirty="0"/>
          </a:p>
        </p:txBody>
      </p:sp>
      <p:cxnSp>
        <p:nvCxnSpPr>
          <p:cNvPr id="89" name="Straight Arrow Connector 88"/>
          <p:cNvCxnSpPr/>
          <p:nvPr/>
        </p:nvCxnSpPr>
        <p:spPr bwMode="auto">
          <a:xfrm flipH="1">
            <a:off x="5026076" y="3354288"/>
            <a:ext cx="73224" cy="753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9" name="Straight Arrow Connector 98"/>
          <p:cNvCxnSpPr/>
          <p:nvPr/>
        </p:nvCxnSpPr>
        <p:spPr bwMode="auto">
          <a:xfrm>
            <a:off x="5517282" y="3459879"/>
            <a:ext cx="324725" cy="6549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0" name="Straight Arrow Connector 99"/>
          <p:cNvCxnSpPr/>
          <p:nvPr/>
        </p:nvCxnSpPr>
        <p:spPr bwMode="auto">
          <a:xfrm flipH="1">
            <a:off x="5367650" y="3505201"/>
            <a:ext cx="149632" cy="6030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3" name="Straight Arrow Connector 102"/>
          <p:cNvCxnSpPr/>
          <p:nvPr/>
        </p:nvCxnSpPr>
        <p:spPr bwMode="auto">
          <a:xfrm>
            <a:off x="4544379" y="2761924"/>
            <a:ext cx="11201" cy="685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5" name="Straight Arrow Connector 104"/>
          <p:cNvCxnSpPr/>
          <p:nvPr/>
        </p:nvCxnSpPr>
        <p:spPr bwMode="auto">
          <a:xfrm flipH="1">
            <a:off x="4452974" y="3466464"/>
            <a:ext cx="102606" cy="6417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Curved Right Arrow 13"/>
          <p:cNvSpPr/>
          <p:nvPr/>
        </p:nvSpPr>
        <p:spPr bwMode="auto">
          <a:xfrm rot="3150910">
            <a:off x="3377679" y="1330870"/>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4" name="Curved Right Arrow 53"/>
          <p:cNvSpPr/>
          <p:nvPr/>
        </p:nvSpPr>
        <p:spPr bwMode="auto">
          <a:xfrm rot="3150910">
            <a:off x="1846588" y="2049369"/>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6" name="Curved Right Arrow 55"/>
          <p:cNvSpPr/>
          <p:nvPr/>
        </p:nvSpPr>
        <p:spPr bwMode="auto">
          <a:xfrm rot="3150910">
            <a:off x="523980" y="2839239"/>
            <a:ext cx="435210" cy="1151234"/>
          </a:xfrm>
          <a:prstGeom prst="curved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5" name="TextBox 14"/>
          <p:cNvSpPr txBox="1"/>
          <p:nvPr/>
        </p:nvSpPr>
        <p:spPr>
          <a:xfrm>
            <a:off x="762000" y="1444823"/>
            <a:ext cx="2824491" cy="307777"/>
          </a:xfrm>
          <a:prstGeom prst="rect">
            <a:avLst/>
          </a:prstGeom>
          <a:noFill/>
        </p:spPr>
        <p:txBody>
          <a:bodyPr wrap="none" rtlCol="0">
            <a:spAutoFit/>
          </a:bodyPr>
          <a:lstStyle/>
          <a:p>
            <a:r>
              <a:rPr lang="en-US" dirty="0"/>
              <a:t>What Causes this? What’s going on?</a:t>
            </a:r>
          </a:p>
        </p:txBody>
      </p:sp>
      <p:sp>
        <p:nvSpPr>
          <p:cNvPr id="59" name="TextBox 58"/>
          <p:cNvSpPr txBox="1"/>
          <p:nvPr/>
        </p:nvSpPr>
        <p:spPr>
          <a:xfrm>
            <a:off x="20487" y="1998556"/>
            <a:ext cx="2824491" cy="307777"/>
          </a:xfrm>
          <a:prstGeom prst="rect">
            <a:avLst/>
          </a:prstGeom>
          <a:noFill/>
        </p:spPr>
        <p:txBody>
          <a:bodyPr wrap="none" rtlCol="0">
            <a:spAutoFit/>
          </a:bodyPr>
          <a:lstStyle/>
          <a:p>
            <a:r>
              <a:rPr lang="en-US" dirty="0"/>
              <a:t>What Causes this? What’s going on?</a:t>
            </a:r>
          </a:p>
        </p:txBody>
      </p:sp>
      <p:sp>
        <p:nvSpPr>
          <p:cNvPr id="60" name="TextBox 59"/>
          <p:cNvSpPr txBox="1"/>
          <p:nvPr/>
        </p:nvSpPr>
        <p:spPr>
          <a:xfrm>
            <a:off x="-92199" y="2627717"/>
            <a:ext cx="1560042" cy="523220"/>
          </a:xfrm>
          <a:prstGeom prst="rect">
            <a:avLst/>
          </a:prstGeom>
          <a:noFill/>
        </p:spPr>
        <p:txBody>
          <a:bodyPr wrap="none" rtlCol="0">
            <a:spAutoFit/>
          </a:bodyPr>
          <a:lstStyle/>
          <a:p>
            <a:r>
              <a:rPr lang="en-US" dirty="0"/>
              <a:t>What Causes this? </a:t>
            </a:r>
          </a:p>
          <a:p>
            <a:r>
              <a:rPr lang="en-US" dirty="0"/>
              <a:t>What’s going on?</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83401474"/>
      </p:ext>
    </p:extLst>
  </p:cSld>
  <p:clrMapOvr>
    <a:masterClrMapping/>
  </p:clrMapOvr>
  <mc:AlternateContent xmlns:mc="http://schemas.openxmlformats.org/markup-compatibility/2006" xmlns:p14="http://schemas.microsoft.com/office/powerpoint/2010/main">
    <mc:Choice Requires="p14">
      <p:transition spd="slow" p14:dur="2000" advTm="28827"/>
    </mc:Choice>
    <mc:Fallback xmlns="">
      <p:transition spd="slow" advTm="28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1462088"/>
          </a:xfrm>
        </p:spPr>
        <p:txBody>
          <a:bodyPr/>
          <a:lstStyle/>
          <a:p>
            <a:r>
              <a:rPr lang="en-US" dirty="0"/>
              <a:t>Knowledge….</a:t>
            </a:r>
            <a:br>
              <a:rPr lang="en-US" dirty="0"/>
            </a:br>
            <a:endParaRPr lang="en-US" dirty="0"/>
          </a:p>
        </p:txBody>
      </p:sp>
      <p:sp>
        <p:nvSpPr>
          <p:cNvPr id="4" name="Right Arrow 3">
            <a:hlinkClick r:id="" action="ppaction://noaction"/>
          </p:cNvPr>
          <p:cNvSpPr/>
          <p:nvPr/>
        </p:nvSpPr>
        <p:spPr bwMode="auto">
          <a:xfrm>
            <a:off x="457200" y="6324600"/>
            <a:ext cx="304800" cy="228600"/>
          </a:xfrm>
          <a:prstGeom prst="rightArrow">
            <a:avLst/>
          </a:prstGeom>
          <a:solidFill>
            <a:srgbClr val="009900"/>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 name="TextBox 4"/>
          <p:cNvSpPr txBox="1"/>
          <p:nvPr/>
        </p:nvSpPr>
        <p:spPr>
          <a:xfrm>
            <a:off x="838200" y="6285011"/>
            <a:ext cx="7875874" cy="307777"/>
          </a:xfrm>
          <a:prstGeom prst="rect">
            <a:avLst/>
          </a:prstGeom>
          <a:noFill/>
        </p:spPr>
        <p:txBody>
          <a:bodyPr wrap="none" rtlCol="0">
            <a:spAutoFit/>
          </a:bodyPr>
          <a:lstStyle/>
          <a:p>
            <a:r>
              <a:rPr lang="en-029" dirty="0" err="1"/>
              <a:t>Goto</a:t>
            </a:r>
            <a:r>
              <a:rPr lang="en-029" dirty="0"/>
              <a:t> Knowledge slide for more details (slide 45 of non-voiceover deck; Part 2, slide 13 of voiceover deck)</a:t>
            </a:r>
            <a:endParaRPr lang="en-US" dirty="0"/>
          </a:p>
        </p:txBody>
      </p:sp>
      <p:sp>
        <p:nvSpPr>
          <p:cNvPr id="6" name="Rectangle 5"/>
          <p:cNvSpPr/>
          <p:nvPr/>
        </p:nvSpPr>
        <p:spPr>
          <a:xfrm>
            <a:off x="914400" y="1324928"/>
            <a:ext cx="7086600" cy="3847207"/>
          </a:xfrm>
          <a:prstGeom prst="rect">
            <a:avLst/>
          </a:prstGeom>
        </p:spPr>
        <p:txBody>
          <a:bodyPr wrap="square">
            <a:spAutoFit/>
          </a:bodyPr>
          <a:lstStyle/>
          <a:p>
            <a:r>
              <a:rPr lang="en-US" sz="3200" dirty="0"/>
              <a:t>Two classes of knowledge:</a:t>
            </a:r>
          </a:p>
          <a:p>
            <a:endParaRPr lang="en-US" sz="3200" dirty="0"/>
          </a:p>
          <a:p>
            <a:r>
              <a:rPr lang="en-US" sz="3200" dirty="0"/>
              <a:t>Tacit</a:t>
            </a:r>
          </a:p>
          <a:p>
            <a:pPr lvl="1"/>
            <a:r>
              <a:rPr lang="en-US" sz="2800" dirty="0"/>
              <a:t>We know, but cannot explain</a:t>
            </a:r>
          </a:p>
          <a:p>
            <a:endParaRPr lang="en-US" sz="3200" dirty="0"/>
          </a:p>
          <a:p>
            <a:r>
              <a:rPr lang="en-US" sz="3200" dirty="0"/>
              <a:t>Explicit</a:t>
            </a:r>
          </a:p>
          <a:p>
            <a:pPr lvl="1"/>
            <a:r>
              <a:rPr lang="en-US" sz="2800" dirty="0"/>
              <a:t>Books, journals, lecture notes, etc.</a:t>
            </a:r>
          </a:p>
          <a:p>
            <a:pPr lvl="1"/>
            <a:r>
              <a:rPr lang="en-US" sz="2800" dirty="0"/>
              <a:t>In other words, things we can “google”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56197704"/>
      </p:ext>
    </p:extLst>
  </p:cSld>
  <p:clrMapOvr>
    <a:masterClrMapping/>
  </p:clrMapOvr>
  <mc:AlternateContent xmlns:mc="http://schemas.openxmlformats.org/markup-compatibility/2006" xmlns:p14="http://schemas.microsoft.com/office/powerpoint/2010/main">
    <mc:Choice Requires="p14">
      <p:transition spd="slow" p14:dur="2000" advTm="79740"/>
    </mc:Choice>
    <mc:Fallback xmlns="">
      <p:transition spd="slow" advTm="79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980281" y="290512"/>
            <a:ext cx="7183438" cy="700088"/>
          </a:xfrm>
        </p:spPr>
        <p:txBody>
          <a:bodyPr/>
          <a:lstStyle/>
          <a:p>
            <a:r>
              <a:rPr lang="en-US" sz="2800" dirty="0"/>
              <a:t>Getting from Conjecture to Reality</a:t>
            </a:r>
            <a:br>
              <a:rPr lang="en-US" dirty="0"/>
            </a:br>
            <a:r>
              <a:rPr lang="en-US" dirty="0"/>
              <a:t>Which column?</a:t>
            </a:r>
          </a:p>
        </p:txBody>
      </p:sp>
      <p:sp>
        <p:nvSpPr>
          <p:cNvPr id="10243" name="Content Placeholder 4"/>
          <p:cNvSpPr>
            <a:spLocks noGrp="1"/>
          </p:cNvSpPr>
          <p:nvPr>
            <p:ph sz="half" idx="1"/>
          </p:nvPr>
        </p:nvSpPr>
        <p:spPr>
          <a:xfrm>
            <a:off x="304800" y="1295400"/>
            <a:ext cx="2819400" cy="4876800"/>
          </a:xfrm>
        </p:spPr>
        <p:txBody>
          <a:bodyPr/>
          <a:lstStyle/>
          <a:p>
            <a:r>
              <a:rPr lang="en-US" dirty="0"/>
              <a:t>Thing we </a:t>
            </a:r>
            <a:r>
              <a:rPr lang="en-US" i="1" dirty="0"/>
              <a:t>want</a:t>
            </a:r>
            <a:r>
              <a:rPr lang="en-US" dirty="0"/>
              <a:t> to know</a:t>
            </a:r>
          </a:p>
        </p:txBody>
      </p:sp>
      <p:sp>
        <p:nvSpPr>
          <p:cNvPr id="10244" name="Content Placeholder 5"/>
          <p:cNvSpPr>
            <a:spLocks noGrp="1"/>
          </p:cNvSpPr>
          <p:nvPr>
            <p:ph sz="half" idx="2"/>
          </p:nvPr>
        </p:nvSpPr>
        <p:spPr>
          <a:xfrm>
            <a:off x="3048000" y="1295400"/>
            <a:ext cx="2743200" cy="4876800"/>
          </a:xfrm>
        </p:spPr>
        <p:txBody>
          <a:bodyPr/>
          <a:lstStyle/>
          <a:p>
            <a:r>
              <a:rPr lang="en-US" dirty="0"/>
              <a:t>Things we </a:t>
            </a:r>
            <a:r>
              <a:rPr lang="en-US" i="1" dirty="0"/>
              <a:t>think</a:t>
            </a:r>
            <a:r>
              <a:rPr lang="en-US" dirty="0"/>
              <a:t> we know.</a:t>
            </a:r>
          </a:p>
          <a:p>
            <a:pPr lvl="1"/>
            <a:r>
              <a:rPr lang="en-US" dirty="0"/>
              <a:t>Belief or data supported?</a:t>
            </a:r>
          </a:p>
          <a:p>
            <a:pPr>
              <a:buFont typeface="Wingdings" pitchFamily="2" charset="2"/>
              <a:buNone/>
            </a:pPr>
            <a:r>
              <a:rPr lang="en-US" dirty="0"/>
              <a:t>	</a:t>
            </a:r>
          </a:p>
        </p:txBody>
      </p:sp>
      <p:sp>
        <p:nvSpPr>
          <p:cNvPr id="10" name="Striped Right Arrow 9"/>
          <p:cNvSpPr/>
          <p:nvPr/>
        </p:nvSpPr>
        <p:spPr bwMode="auto">
          <a:xfrm>
            <a:off x="2057400" y="4419600"/>
            <a:ext cx="4876800" cy="990600"/>
          </a:xfrm>
          <a:prstGeom prst="stripedRightArrow">
            <a:avLst/>
          </a:prstGeom>
          <a:solidFill>
            <a:schemeClr val="accent2"/>
          </a:solidFill>
          <a:ln w="9525" cap="flat" cmpd="sng" algn="ctr">
            <a:solidFill>
              <a:schemeClr val="tx1"/>
            </a:solidFill>
            <a:prstDash val="solid"/>
            <a:round/>
            <a:headEnd type="none" w="med" len="med"/>
            <a:tailEnd type="none" w="med" len="med"/>
          </a:ln>
          <a:effectLst/>
        </p:spPr>
        <p:txBody>
          <a:bodyPr/>
          <a:lstStyle/>
          <a:p>
            <a:pPr>
              <a:defRPr/>
            </a:pPr>
            <a:endParaRPr lang="en-US" dirty="0"/>
          </a:p>
        </p:txBody>
      </p:sp>
      <p:sp>
        <p:nvSpPr>
          <p:cNvPr id="10252" name="TextBox 10"/>
          <p:cNvSpPr txBox="1">
            <a:spLocks noChangeArrowheads="1"/>
          </p:cNvSpPr>
          <p:nvPr/>
        </p:nvSpPr>
        <p:spPr bwMode="auto">
          <a:xfrm>
            <a:off x="2710695" y="4714845"/>
            <a:ext cx="3570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2000" b="1" dirty="0"/>
              <a:t>Goal is to move things this way</a:t>
            </a:r>
          </a:p>
        </p:txBody>
      </p:sp>
      <p:sp>
        <p:nvSpPr>
          <p:cNvPr id="10248" name="Rectangle 12"/>
          <p:cNvSpPr>
            <a:spLocks noChangeArrowheads="1"/>
          </p:cNvSpPr>
          <p:nvPr/>
        </p:nvSpPr>
        <p:spPr bwMode="auto">
          <a:xfrm>
            <a:off x="304800" y="1295400"/>
            <a:ext cx="8458200" cy="289560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249" name="Straight Connector 14"/>
          <p:cNvCxnSpPr>
            <a:cxnSpLocks noChangeShapeType="1"/>
          </p:cNvCxnSpPr>
          <p:nvPr/>
        </p:nvCxnSpPr>
        <p:spPr bwMode="auto">
          <a:xfrm rot="5400000">
            <a:off x="1600200" y="2743200"/>
            <a:ext cx="2895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0250" name="Straight Connector 15"/>
          <p:cNvCxnSpPr>
            <a:cxnSpLocks noChangeShapeType="1"/>
          </p:cNvCxnSpPr>
          <p:nvPr/>
        </p:nvCxnSpPr>
        <p:spPr bwMode="auto">
          <a:xfrm rot="5400000">
            <a:off x="4419600" y="2743200"/>
            <a:ext cx="2895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 name="Content Placeholder 4"/>
          <p:cNvSpPr txBox="1">
            <a:spLocks/>
          </p:cNvSpPr>
          <p:nvPr/>
        </p:nvSpPr>
        <p:spPr bwMode="auto">
          <a:xfrm>
            <a:off x="5867400" y="1295400"/>
            <a:ext cx="2819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18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9pPr>
          </a:lstStyle>
          <a:p>
            <a:r>
              <a:rPr lang="en-US" kern="0" dirty="0"/>
              <a:t>Thing we know</a:t>
            </a:r>
          </a:p>
          <a:p>
            <a:endParaRPr lang="en-US" kern="0" dirty="0"/>
          </a:p>
          <a:p>
            <a:pPr lvl="1"/>
            <a:r>
              <a:rPr lang="en-US" kern="0" dirty="0"/>
              <a:t>Data supported</a:t>
            </a:r>
          </a:p>
          <a:p>
            <a:pPr lvl="1"/>
            <a:r>
              <a:rPr lang="en-US" kern="0" dirty="0"/>
              <a:t>…</a:t>
            </a:r>
          </a:p>
          <a:p>
            <a:pPr lvl="1"/>
            <a:r>
              <a:rPr lang="en-US" kern="0" dirty="0"/>
              <a:t>…</a:t>
            </a:r>
          </a:p>
        </p:txBody>
      </p:sp>
      <p:sp>
        <p:nvSpPr>
          <p:cNvPr id="14"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17</a:t>
            </a:fld>
            <a:endParaRPr lang="en-US" dirty="0"/>
          </a:p>
        </p:txBody>
      </p:sp>
      <p:sp>
        <p:nvSpPr>
          <p:cNvPr id="12" name="TextBox 11"/>
          <p:cNvSpPr txBox="1"/>
          <p:nvPr/>
        </p:nvSpPr>
        <p:spPr>
          <a:xfrm>
            <a:off x="457200" y="5864423"/>
            <a:ext cx="2513830" cy="307777"/>
          </a:xfrm>
          <a:prstGeom prst="rect">
            <a:avLst/>
          </a:prstGeom>
          <a:noFill/>
        </p:spPr>
        <p:txBody>
          <a:bodyPr wrap="none" rtlCol="0">
            <a:spAutoFit/>
          </a:bodyPr>
          <a:lstStyle/>
          <a:p>
            <a:r>
              <a:rPr lang="en-US" dirty="0">
                <a:solidFill>
                  <a:srgbClr val="FF0000"/>
                </a:solidFill>
              </a:rPr>
              <a:t>&lt;&lt;“Getting Rid of Luck” clip&gt;&gt;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66609342"/>
      </p:ext>
    </p:extLst>
  </p:cSld>
  <p:clrMapOvr>
    <a:masterClrMapping/>
  </p:clrMapOvr>
  <mc:AlternateContent xmlns:mc="http://schemas.openxmlformats.org/markup-compatibility/2006" xmlns:p14="http://schemas.microsoft.com/office/powerpoint/2010/main">
    <mc:Choice Requires="p14">
      <p:transition spd="slow" p14:dur="2000" advTm="51114"/>
    </mc:Choice>
    <mc:Fallback xmlns="">
      <p:transition spd="slow" advTm="5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28912"/>
            <a:ext cx="9144000" cy="1462088"/>
          </a:xfrm>
        </p:spPr>
        <p:txBody>
          <a:bodyPr/>
          <a:lstStyle/>
          <a:p>
            <a:r>
              <a:rPr lang="en-029" sz="4400" dirty="0"/>
              <a:t>Elicitations:</a:t>
            </a:r>
            <a:br>
              <a:rPr lang="en-029" dirty="0"/>
            </a:br>
            <a:r>
              <a:rPr lang="en-029" dirty="0"/>
              <a:t>How to get information people have in their heads that they don’t even know is there?</a:t>
            </a:r>
            <a:br>
              <a:rPr lang="en-029" dirty="0"/>
            </a:br>
            <a:r>
              <a:rPr lang="en-029" dirty="0"/>
              <a:t>(tacit knowledge)</a:t>
            </a:r>
            <a:endParaRPr lang="en-US" dirty="0"/>
          </a:p>
        </p:txBody>
      </p:sp>
      <p:sp>
        <p:nvSpPr>
          <p:cNvPr id="3" name="TextBox 2"/>
          <p:cNvSpPr txBox="1"/>
          <p:nvPr/>
        </p:nvSpPr>
        <p:spPr>
          <a:xfrm>
            <a:off x="457200" y="5572780"/>
            <a:ext cx="3555204" cy="523220"/>
          </a:xfrm>
          <a:prstGeom prst="rect">
            <a:avLst/>
          </a:prstGeom>
          <a:noFill/>
        </p:spPr>
        <p:txBody>
          <a:bodyPr wrap="none" rtlCol="0">
            <a:spAutoFit/>
          </a:bodyPr>
          <a:lstStyle/>
          <a:p>
            <a:r>
              <a:rPr lang="en-US" b="1" dirty="0"/>
              <a:t>For Details, see Appendix B of textbook</a:t>
            </a:r>
          </a:p>
          <a:p>
            <a:r>
              <a:rPr lang="en-US" b="1" dirty="0"/>
              <a:t>Listen to “Think Like a Traveler” video clip</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67540679"/>
      </p:ext>
    </p:extLst>
  </p:cSld>
  <p:clrMapOvr>
    <a:masterClrMapping/>
  </p:clrMapOvr>
  <mc:AlternateContent xmlns:mc="http://schemas.openxmlformats.org/markup-compatibility/2006" xmlns:p14="http://schemas.microsoft.com/office/powerpoint/2010/main">
    <mc:Choice Requires="p14">
      <p:transition spd="slow" p14:dur="2000" advTm="57370"/>
    </mc:Choice>
    <mc:Fallback xmlns="">
      <p:transition spd="slow" advTm="5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747712"/>
            <a:ext cx="8163719" cy="700088"/>
          </a:xfrm>
        </p:spPr>
        <p:txBody>
          <a:bodyPr/>
          <a:lstStyle/>
          <a:p>
            <a:r>
              <a:rPr lang="en-029" dirty="0"/>
              <a:t>This is DIAGNOSIS</a:t>
            </a:r>
            <a:br>
              <a:rPr lang="en-029" dirty="0"/>
            </a:br>
            <a:r>
              <a:rPr lang="en-029" sz="1400" dirty="0"/>
              <a:t> </a:t>
            </a:r>
            <a:br>
              <a:rPr lang="en-029" dirty="0"/>
            </a:br>
            <a:r>
              <a:rPr lang="en-029" sz="2800" dirty="0"/>
              <a:t>Find something tender before drilling deeper..</a:t>
            </a:r>
            <a:endParaRPr lang="en-US" dirty="0"/>
          </a:p>
        </p:txBody>
      </p:sp>
      <p:sp>
        <p:nvSpPr>
          <p:cNvPr id="4" name="Content Placeholder 3"/>
          <p:cNvSpPr>
            <a:spLocks noGrp="1"/>
          </p:cNvSpPr>
          <p:nvPr>
            <p:ph idx="1"/>
          </p:nvPr>
        </p:nvSpPr>
        <p:spPr>
          <a:xfrm>
            <a:off x="838200" y="1524000"/>
            <a:ext cx="4114800" cy="4876800"/>
          </a:xfrm>
        </p:spPr>
        <p:txBody>
          <a:bodyPr/>
          <a:lstStyle/>
          <a:p>
            <a:r>
              <a:rPr lang="en-029" dirty="0"/>
              <a:t>Use virtual observation to tell their story</a:t>
            </a:r>
          </a:p>
          <a:p>
            <a:r>
              <a:rPr lang="en-029" dirty="0"/>
              <a:t>Listen (active listening, not just words, see next slide)</a:t>
            </a:r>
          </a:p>
          <a:p>
            <a:r>
              <a:rPr lang="en-029" dirty="0"/>
              <a:t>Once find something of interest (tender – usually emotive response – lean forward, pace of talk quickens, etc.)</a:t>
            </a:r>
          </a:p>
          <a:p>
            <a:endParaRPr lang="en-US" dirty="0"/>
          </a:p>
        </p:txBody>
      </p:sp>
      <p:sp>
        <p:nvSpPr>
          <p:cNvPr id="3" name="Slide Number Placeholder 2"/>
          <p:cNvSpPr>
            <a:spLocks noGrp="1"/>
          </p:cNvSpPr>
          <p:nvPr>
            <p:ph type="sldNum" sz="quarter" idx="10"/>
          </p:nvPr>
        </p:nvSpPr>
        <p:spPr/>
        <p:txBody>
          <a:bodyPr/>
          <a:lstStyle/>
          <a:p>
            <a:pPr>
              <a:defRPr/>
            </a:pPr>
            <a:fld id="{CB9CAC4E-107C-4C6A-8610-12D257A4A4F1}" type="slidenum">
              <a:rPr lang="en-US" smtClean="0"/>
              <a:pPr>
                <a:defRPr/>
              </a:pPr>
              <a:t>19</a:t>
            </a:fld>
            <a:endParaRPr lang="en-US" dirty="0"/>
          </a:p>
        </p:txBody>
      </p:sp>
      <p:pic>
        <p:nvPicPr>
          <p:cNvPr id="5"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3224" t="11665" r="12181" b="12797"/>
          <a:stretch/>
        </p:blipFill>
        <p:spPr bwMode="auto">
          <a:xfrm>
            <a:off x="5105400" y="2133600"/>
            <a:ext cx="3815316" cy="2551814"/>
          </a:xfrm>
          <a:prstGeom prst="rect">
            <a:avLst/>
          </a:prstGeom>
          <a:noFill/>
          <a:ln w="9525">
            <a:noFill/>
            <a:miter lim="800000"/>
            <a:headEnd/>
            <a:tailEnd/>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78799252"/>
      </p:ext>
    </p:extLst>
  </p:cSld>
  <p:clrMapOvr>
    <a:masterClrMapping/>
  </p:clrMapOvr>
  <mc:AlternateContent xmlns:mc="http://schemas.openxmlformats.org/markup-compatibility/2006" xmlns:p14="http://schemas.microsoft.com/office/powerpoint/2010/main">
    <mc:Choice Requires="p14">
      <p:transition spd="slow" p14:dur="2000" advClick="0" advTm="153797"/>
    </mc:Choice>
    <mc:Fallback xmlns="">
      <p:transition spd="slow" advClick="0" advTm="153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4624" b="24440"/>
          <a:stretch/>
        </p:blipFill>
        <p:spPr>
          <a:xfrm>
            <a:off x="685800" y="2194381"/>
            <a:ext cx="7620016" cy="2911019"/>
          </a:xfrm>
          <a:prstGeom prst="rect">
            <a:avLst/>
          </a:prstGeom>
        </p:spPr>
      </p:pic>
      <p:sp>
        <p:nvSpPr>
          <p:cNvPr id="2" name="Title 1"/>
          <p:cNvSpPr>
            <a:spLocks noGrp="1"/>
          </p:cNvSpPr>
          <p:nvPr>
            <p:ph type="title"/>
          </p:nvPr>
        </p:nvSpPr>
        <p:spPr/>
        <p:txBody>
          <a:bodyPr/>
          <a:lstStyle/>
          <a:p>
            <a:r>
              <a:rPr lang="en-US" dirty="0"/>
              <a:t>Business Design</a:t>
            </a:r>
          </a:p>
        </p:txBody>
      </p:sp>
      <p:sp>
        <p:nvSpPr>
          <p:cNvPr id="8" name="TextBox 7"/>
          <p:cNvSpPr txBox="1"/>
          <p:nvPr/>
        </p:nvSpPr>
        <p:spPr>
          <a:xfrm>
            <a:off x="6267454" y="4626726"/>
            <a:ext cx="845103" cy="310855"/>
          </a:xfrm>
          <a:prstGeom prst="rect">
            <a:avLst/>
          </a:prstGeom>
          <a:noFill/>
        </p:spPr>
        <p:txBody>
          <a:bodyPr wrap="none" rtlCol="0">
            <a:spAutoFit/>
          </a:bodyPr>
          <a:lstStyle/>
          <a:p>
            <a:r>
              <a:rPr lang="en-US" b="1" dirty="0"/>
              <a:t>Business</a:t>
            </a:r>
          </a:p>
        </p:txBody>
      </p:sp>
      <p:sp>
        <p:nvSpPr>
          <p:cNvPr id="13" name="TextBox 39"/>
          <p:cNvSpPr txBox="1">
            <a:spLocks noChangeArrowheads="1"/>
          </p:cNvSpPr>
          <p:nvPr/>
        </p:nvSpPr>
        <p:spPr bwMode="auto">
          <a:xfrm>
            <a:off x="4954352" y="1889581"/>
            <a:ext cx="1447601"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Operationalize Business </a:t>
            </a:r>
          </a:p>
        </p:txBody>
      </p:sp>
      <p:sp>
        <p:nvSpPr>
          <p:cNvPr id="14" name="TextBox 40"/>
          <p:cNvSpPr txBox="1">
            <a:spLocks noChangeArrowheads="1"/>
          </p:cNvSpPr>
          <p:nvPr/>
        </p:nvSpPr>
        <p:spPr bwMode="auto">
          <a:xfrm>
            <a:off x="6386713" y="2707023"/>
            <a:ext cx="1447825" cy="528452"/>
          </a:xfrm>
          <a:prstGeom prst="rect">
            <a:avLst/>
          </a:prstGeom>
          <a:noFill/>
          <a:ln w="9525">
            <a:noFill/>
            <a:miter lim="800000"/>
            <a:headEnd/>
            <a:tailEnd/>
          </a:ln>
        </p:spPr>
        <p:txBody>
          <a:bodyPr>
            <a:spAutoFit/>
          </a:bodyPr>
          <a:lstStyle/>
          <a:p>
            <a:r>
              <a:rPr lang="en-US" b="1" dirty="0">
                <a:solidFill>
                  <a:schemeClr val="tx1"/>
                </a:solidFill>
                <a:latin typeface="Times New Roman" pitchFamily="18" charset="0"/>
                <a:cs typeface="Times New Roman" pitchFamily="18" charset="0"/>
              </a:rPr>
              <a:t>Resource / </a:t>
            </a:r>
          </a:p>
          <a:p>
            <a:r>
              <a:rPr lang="en-US" b="1" dirty="0">
                <a:solidFill>
                  <a:schemeClr val="tx1"/>
                </a:solidFill>
                <a:latin typeface="Times New Roman" pitchFamily="18" charset="0"/>
                <a:cs typeface="Times New Roman" pitchFamily="18" charset="0"/>
              </a:rPr>
              <a:t>   Due Diligence </a:t>
            </a:r>
          </a:p>
        </p:txBody>
      </p:sp>
      <p:sp>
        <p:nvSpPr>
          <p:cNvPr id="15" name="TextBox 41"/>
          <p:cNvSpPr txBox="1">
            <a:spLocks noChangeArrowheads="1"/>
          </p:cNvSpPr>
          <p:nvPr/>
        </p:nvSpPr>
        <p:spPr bwMode="auto">
          <a:xfrm>
            <a:off x="6857991" y="3966659"/>
            <a:ext cx="1447825" cy="310855"/>
          </a:xfrm>
          <a:prstGeom prst="rect">
            <a:avLst/>
          </a:prstGeom>
          <a:noFill/>
          <a:ln w="9525">
            <a:noFill/>
            <a:miter lim="800000"/>
            <a:headEnd/>
            <a:tailEnd/>
          </a:ln>
        </p:spPr>
        <p:txBody>
          <a:bodyPr>
            <a:spAutoFit/>
          </a:bodyPr>
          <a:lstStyle/>
          <a:p>
            <a:r>
              <a:rPr lang="en-US" b="1" dirty="0">
                <a:solidFill>
                  <a:schemeClr val="tx1"/>
                </a:solidFill>
                <a:latin typeface="Times New Roman" pitchFamily="18" charset="0"/>
                <a:cs typeface="Times New Roman" pitchFamily="18" charset="0"/>
              </a:rPr>
              <a:t>Manage Growth </a:t>
            </a:r>
          </a:p>
        </p:txBody>
      </p:sp>
      <p:sp>
        <p:nvSpPr>
          <p:cNvPr id="16" name="TextBox 43"/>
          <p:cNvSpPr txBox="1">
            <a:spLocks noChangeArrowheads="1"/>
          </p:cNvSpPr>
          <p:nvPr/>
        </p:nvSpPr>
        <p:spPr bwMode="auto">
          <a:xfrm>
            <a:off x="2990854" y="1889581"/>
            <a:ext cx="1215497"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Business</a:t>
            </a:r>
          </a:p>
          <a:p>
            <a:pPr algn="ctr"/>
            <a:r>
              <a:rPr lang="en-US" b="1" dirty="0">
                <a:solidFill>
                  <a:schemeClr val="tx1"/>
                </a:solidFill>
                <a:latin typeface="Times New Roman" pitchFamily="18" charset="0"/>
                <a:cs typeface="Times New Roman" pitchFamily="18" charset="0"/>
              </a:rPr>
              <a:t>Assessment </a:t>
            </a:r>
          </a:p>
        </p:txBody>
      </p:sp>
      <p:sp>
        <p:nvSpPr>
          <p:cNvPr id="17" name="TextBox 57"/>
          <p:cNvSpPr txBox="1">
            <a:spLocks noChangeArrowheads="1"/>
          </p:cNvSpPr>
          <p:nvPr/>
        </p:nvSpPr>
        <p:spPr bwMode="auto">
          <a:xfrm>
            <a:off x="1718078" y="2707023"/>
            <a:ext cx="1001574"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Business Design </a:t>
            </a:r>
          </a:p>
        </p:txBody>
      </p:sp>
      <p:sp>
        <p:nvSpPr>
          <p:cNvPr id="18" name="TextBox 58"/>
          <p:cNvSpPr txBox="1">
            <a:spLocks noChangeArrowheads="1"/>
          </p:cNvSpPr>
          <p:nvPr/>
        </p:nvSpPr>
        <p:spPr bwMode="auto">
          <a:xfrm>
            <a:off x="775802" y="3857861"/>
            <a:ext cx="1443063"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Opportunity</a:t>
            </a:r>
          </a:p>
          <a:p>
            <a:pPr algn="ctr"/>
            <a:r>
              <a:rPr lang="en-US" b="1" dirty="0">
                <a:solidFill>
                  <a:schemeClr val="tx1"/>
                </a:solidFill>
                <a:latin typeface="Times New Roman" pitchFamily="18" charset="0"/>
                <a:cs typeface="Times New Roman" pitchFamily="18" charset="0"/>
              </a:rPr>
              <a:t>Identification</a:t>
            </a:r>
          </a:p>
        </p:txBody>
      </p:sp>
      <p:sp>
        <p:nvSpPr>
          <p:cNvPr id="19" name="TextBox 18"/>
          <p:cNvSpPr txBox="1"/>
          <p:nvPr/>
        </p:nvSpPr>
        <p:spPr>
          <a:xfrm>
            <a:off x="1771654" y="4626726"/>
            <a:ext cx="1101584" cy="310855"/>
          </a:xfrm>
          <a:prstGeom prst="rect">
            <a:avLst/>
          </a:prstGeom>
          <a:noFill/>
        </p:spPr>
        <p:txBody>
          <a:bodyPr wrap="none" rtlCol="0">
            <a:spAutoFit/>
          </a:bodyPr>
          <a:lstStyle/>
          <a:p>
            <a:r>
              <a:rPr lang="en-US" b="1" dirty="0"/>
              <a:t>Capabilities</a:t>
            </a:r>
          </a:p>
        </p:txBody>
      </p:sp>
      <p:sp>
        <p:nvSpPr>
          <p:cNvPr id="21" name="TextBox 58"/>
          <p:cNvSpPr txBox="1">
            <a:spLocks noChangeArrowheads="1"/>
          </p:cNvSpPr>
          <p:nvPr/>
        </p:nvSpPr>
        <p:spPr bwMode="auto">
          <a:xfrm>
            <a:off x="3295654" y="3337381"/>
            <a:ext cx="2458698" cy="830997"/>
          </a:xfrm>
          <a:prstGeom prst="rect">
            <a:avLst/>
          </a:prstGeom>
          <a:noFill/>
          <a:ln w="9525">
            <a:noFill/>
            <a:miter lim="800000"/>
            <a:headEnd/>
            <a:tailEnd/>
          </a:ln>
        </p:spPr>
        <p:txBody>
          <a:bodyPr wrap="square">
            <a:spAutoFit/>
          </a:bodyPr>
          <a:lstStyle/>
          <a:p>
            <a:pPr algn="ctr"/>
            <a:r>
              <a:rPr lang="en-US" sz="1600" b="1" dirty="0">
                <a:solidFill>
                  <a:schemeClr val="tx1"/>
                </a:solidFill>
                <a:latin typeface="Times New Roman" pitchFamily="18" charset="0"/>
                <a:cs typeface="Times New Roman" pitchFamily="18" charset="0"/>
              </a:rPr>
              <a:t>The</a:t>
            </a:r>
          </a:p>
          <a:p>
            <a:pPr algn="ctr"/>
            <a:r>
              <a:rPr lang="en-US" sz="1600" b="1" dirty="0">
                <a:solidFill>
                  <a:schemeClr val="tx1"/>
                </a:solidFill>
                <a:latin typeface="Times New Roman" pitchFamily="18" charset="0"/>
                <a:cs typeface="Times New Roman" pitchFamily="18" charset="0"/>
              </a:rPr>
              <a:t>ENTREPRENEURIAL</a:t>
            </a:r>
          </a:p>
          <a:p>
            <a:pPr algn="ctr"/>
            <a:r>
              <a:rPr lang="en-US" sz="1600" b="1" dirty="0">
                <a:cs typeface="Times New Roman" pitchFamily="18" charset="0"/>
              </a:rPr>
              <a:t>ARCH</a:t>
            </a:r>
            <a:endParaRPr lang="en-US" sz="1600" b="1" dirty="0">
              <a:solidFill>
                <a:schemeClr val="tx1"/>
              </a:solidFill>
              <a:cs typeface="Times New Roman" pitchFamily="18" charset="0"/>
            </a:endParaRPr>
          </a:p>
        </p:txBody>
      </p:sp>
      <p:sp>
        <p:nvSpPr>
          <p:cNvPr id="29"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a:t>
            </a:fld>
            <a:endParaRPr lang="en-US" dirty="0"/>
          </a:p>
        </p:txBody>
      </p:sp>
      <p:sp>
        <p:nvSpPr>
          <p:cNvPr id="5" name="Oval 4"/>
          <p:cNvSpPr/>
          <p:nvPr/>
        </p:nvSpPr>
        <p:spPr bwMode="auto">
          <a:xfrm>
            <a:off x="1771654" y="2286000"/>
            <a:ext cx="1371600" cy="1371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18789465"/>
      </p:ext>
    </p:extLst>
  </p:cSld>
  <p:clrMapOvr>
    <a:masterClrMapping/>
  </p:clrMapOvr>
  <mc:AlternateContent xmlns:mc="http://schemas.openxmlformats.org/markup-compatibility/2006" xmlns:p14="http://schemas.microsoft.com/office/powerpoint/2010/main">
    <mc:Choice Requires="p14">
      <p:transition spd="slow" p14:dur="2000" advTm="26555"/>
    </mc:Choice>
    <mc:Fallback xmlns="">
      <p:transition spd="slow" advTm="26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Design Methodology (2/5)</a:t>
            </a:r>
          </a:p>
        </p:txBody>
      </p:sp>
      <p:sp>
        <p:nvSpPr>
          <p:cNvPr id="3" name="Content Placeholder 2"/>
          <p:cNvSpPr>
            <a:spLocks noGrp="1"/>
          </p:cNvSpPr>
          <p:nvPr>
            <p:ph idx="1"/>
          </p:nvPr>
        </p:nvSpPr>
        <p:spPr>
          <a:xfrm>
            <a:off x="762000" y="914400"/>
            <a:ext cx="8305800" cy="4876800"/>
          </a:xfrm>
        </p:spPr>
        <p:txBody>
          <a:bodyPr/>
          <a:lstStyle/>
          <a:p>
            <a:pPr marL="0" indent="0">
              <a:buNone/>
            </a:pPr>
            <a:r>
              <a:rPr lang="en-US" sz="2400" b="1" dirty="0"/>
              <a:t>Step 2.  Prescribe</a:t>
            </a:r>
            <a:r>
              <a:rPr lang="en-US" sz="2400" dirty="0"/>
              <a:t> (don’t prescribe, until you’ve diagnosed!) </a:t>
            </a:r>
          </a:p>
          <a:p>
            <a:pPr marL="0" indent="0">
              <a:buNone/>
            </a:pPr>
            <a:r>
              <a:rPr lang="en-US" sz="2400" dirty="0"/>
              <a:t>ACTIVITY (1):  Create an offering that would satisfy that need (this is creative work; again divergent &amp; convergent)</a:t>
            </a:r>
            <a:endParaRPr lang="en-US" dirty="0"/>
          </a:p>
          <a:p>
            <a:pPr lvl="0"/>
            <a:r>
              <a:rPr lang="en-US" sz="2400" dirty="0"/>
              <a:t>Follow logic flow backwards:  from need/benefit/effect/product attribute</a:t>
            </a:r>
          </a:p>
          <a:p>
            <a:pPr lvl="0"/>
            <a:endParaRPr lang="en-US" sz="2400" dirty="0"/>
          </a:p>
          <a:p>
            <a:pPr lvl="0"/>
            <a:endParaRPr lang="en-US" sz="2400" dirty="0"/>
          </a:p>
          <a:p>
            <a:pPr marL="0" lvl="0" indent="0">
              <a:buNone/>
            </a:pPr>
            <a:endParaRPr lang="en-US" dirty="0"/>
          </a:p>
          <a:p>
            <a:pPr lvl="0"/>
            <a:r>
              <a:rPr lang="en-US" sz="2400" dirty="0"/>
              <a:t>Create story board to articulate concept (if it helps)</a:t>
            </a:r>
            <a:endParaRPr lang="en-US" dirty="0"/>
          </a:p>
          <a:p>
            <a:pPr lvl="0"/>
            <a:r>
              <a:rPr lang="en-US" sz="2400" dirty="0"/>
              <a:t>Perform more elicitations to validate hypotheses as needed</a:t>
            </a:r>
            <a:endParaRPr lang="en-US" dirty="0"/>
          </a:p>
          <a:p>
            <a:pPr lvl="0"/>
            <a:r>
              <a:rPr lang="en-US" sz="2400" dirty="0"/>
              <a:t>Identify offering that would have highest adoption rate potential</a:t>
            </a:r>
            <a:endParaRPr lang="en-US" dirty="0"/>
          </a:p>
          <a:p>
            <a:pPr lvl="1"/>
            <a:r>
              <a:rPr lang="en-US" sz="2000" dirty="0"/>
              <a:t>Create an offering position statement</a:t>
            </a:r>
            <a:endParaRPr lang="en-US" dirty="0"/>
          </a:p>
          <a:p>
            <a:pPr marL="0" indent="0">
              <a:buNone/>
            </a:pPr>
            <a:endParaRPr lang="en-US" sz="2400" dirty="0"/>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20</a:t>
            </a:fld>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9120"/>
          <a:stretch/>
        </p:blipFill>
        <p:spPr>
          <a:xfrm>
            <a:off x="2473147" y="2667000"/>
            <a:ext cx="4765853" cy="156327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106076208"/>
      </p:ext>
    </p:extLst>
  </p:cSld>
  <p:clrMapOvr>
    <a:masterClrMapping/>
  </p:clrMapOvr>
  <mc:AlternateContent xmlns:mc="http://schemas.openxmlformats.org/markup-compatibility/2006" xmlns:p14="http://schemas.microsoft.com/office/powerpoint/2010/main">
    <mc:Choice Requires="p14">
      <p:transition spd="slow" p14:dur="2000" advTm="228802"/>
    </mc:Choice>
    <mc:Fallback xmlns="">
      <p:transition spd="slow" advTm="22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a:xfrm>
            <a:off x="845023" y="2628"/>
            <a:ext cx="9038733" cy="838200"/>
          </a:xfrm>
        </p:spPr>
        <p:txBody>
          <a:bodyPr/>
          <a:lstStyle/>
          <a:p>
            <a:r>
              <a:rPr lang="en-US" dirty="0"/>
              <a:t>Finding the real issue gets you half-way</a:t>
            </a:r>
            <a:endParaRPr lang="en-US" dirty="0">
              <a:solidFill>
                <a:srgbClr val="0C1C8C"/>
              </a:solidFill>
            </a:endParaRPr>
          </a:p>
        </p:txBody>
      </p:sp>
      <p:pic>
        <p:nvPicPr>
          <p:cNvPr id="29" name="Content Placeholder 5">
            <a:extLst>
              <a:ext uri="{FF2B5EF4-FFF2-40B4-BE49-F238E27FC236}">
                <a16:creationId xmlns:a16="http://schemas.microsoft.com/office/drawing/2014/main" id="{1DAA02D3-39B7-425F-BC5B-00E83915D8F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7200" y="1981200"/>
            <a:ext cx="7966002" cy="3733800"/>
          </a:xfrm>
        </p:spPr>
      </p:pic>
      <p:sp>
        <p:nvSpPr>
          <p:cNvPr id="30" name="TextBox 29">
            <a:extLst>
              <a:ext uri="{FF2B5EF4-FFF2-40B4-BE49-F238E27FC236}">
                <a16:creationId xmlns:a16="http://schemas.microsoft.com/office/drawing/2014/main" id="{009CF79D-D50E-4297-B8EA-01F841985FE9}"/>
              </a:ext>
            </a:extLst>
          </p:cNvPr>
          <p:cNvSpPr txBox="1"/>
          <p:nvPr/>
        </p:nvSpPr>
        <p:spPr>
          <a:xfrm>
            <a:off x="1143000" y="1219200"/>
            <a:ext cx="7125669" cy="400110"/>
          </a:xfrm>
          <a:prstGeom prst="rect">
            <a:avLst/>
          </a:prstGeom>
          <a:noFill/>
        </p:spPr>
        <p:txBody>
          <a:bodyPr wrap="none" rtlCol="0">
            <a:spAutoFit/>
          </a:bodyPr>
          <a:lstStyle/>
          <a:p>
            <a:r>
              <a:rPr lang="en-US" sz="2000" dirty="0">
                <a:solidFill>
                  <a:srgbClr val="FF0000"/>
                </a:solidFill>
              </a:rPr>
              <a:t>Now you need a SOLUTION that connects with Identified Problem</a:t>
            </a:r>
          </a:p>
        </p:txBody>
      </p:sp>
      <p:pic>
        <p:nvPicPr>
          <p:cNvPr id="2" name="Audio 1">
            <a:hlinkClick r:id="" action="ppaction://media"/>
            <a:extLst>
              <a:ext uri="{FF2B5EF4-FFF2-40B4-BE49-F238E27FC236}">
                <a16:creationId xmlns:a16="http://schemas.microsoft.com/office/drawing/2014/main" id="{9030A5DB-540D-4C22-854A-21298AECD3E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245886092"/>
      </p:ext>
    </p:extLst>
  </p:cSld>
  <p:clrMapOvr>
    <a:masterClrMapping/>
  </p:clrMapOvr>
  <mc:AlternateContent xmlns:mc="http://schemas.openxmlformats.org/markup-compatibility/2006">
    <mc:Choice xmlns:p14="http://schemas.microsoft.com/office/powerpoint/2010/main" Requires="p14">
      <p:transition spd="slow" p14:dur="2000" advClick="0" advTm="49322"/>
    </mc:Choice>
    <mc:Fallback>
      <p:transition spd="slow" advClick="0" advTm="4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Offering Design</a:t>
            </a:r>
          </a:p>
        </p:txBody>
      </p:sp>
      <p:sp>
        <p:nvSpPr>
          <p:cNvPr id="3" name="Content Placeholder 2"/>
          <p:cNvSpPr>
            <a:spLocks noGrp="1"/>
          </p:cNvSpPr>
          <p:nvPr>
            <p:ph idx="1"/>
          </p:nvPr>
        </p:nvSpPr>
        <p:spPr>
          <a:xfrm>
            <a:off x="838200" y="1066800"/>
            <a:ext cx="7772400" cy="4876800"/>
          </a:xfrm>
        </p:spPr>
        <p:txBody>
          <a:bodyPr/>
          <a:lstStyle/>
          <a:p>
            <a:r>
              <a:rPr lang="en-US" dirty="0"/>
              <a:t>Discover (research / divergent thinking)</a:t>
            </a:r>
          </a:p>
          <a:p>
            <a:pPr lvl="1"/>
            <a:r>
              <a:rPr lang="en-US" dirty="0"/>
              <a:t>How does the customer cope now?</a:t>
            </a:r>
          </a:p>
          <a:p>
            <a:pPr lvl="1"/>
            <a:r>
              <a:rPr lang="en-US" dirty="0"/>
              <a:t>What alternatives exist today in the market?</a:t>
            </a:r>
          </a:p>
          <a:p>
            <a:pPr lvl="1"/>
            <a:r>
              <a:rPr lang="en-US" dirty="0"/>
              <a:t>Why are these ‘unsatisfactory’ (in the mind of your customer)?</a:t>
            </a:r>
          </a:p>
          <a:p>
            <a:pPr lvl="1"/>
            <a:endParaRPr lang="en-US" dirty="0"/>
          </a:p>
          <a:p>
            <a:r>
              <a:rPr lang="en-US" dirty="0"/>
              <a:t>Develop (convergent thinking)</a:t>
            </a:r>
          </a:p>
          <a:p>
            <a:pPr lvl="1"/>
            <a:r>
              <a:rPr lang="en-US" dirty="0"/>
              <a:t>What could you offer that is different?</a:t>
            </a:r>
          </a:p>
          <a:p>
            <a:pPr lvl="1"/>
            <a:r>
              <a:rPr lang="en-US" dirty="0"/>
              <a:t>How would you create it?</a:t>
            </a:r>
          </a:p>
          <a:p>
            <a:pPr lvl="2"/>
            <a:r>
              <a:rPr lang="en-US" dirty="0"/>
              <a:t>What other resources/firms would you need?</a:t>
            </a:r>
          </a:p>
          <a:p>
            <a:pPr lvl="1"/>
            <a:r>
              <a:rPr lang="en-029" dirty="0"/>
              <a:t>Who specifically are you offering this too?</a:t>
            </a:r>
          </a:p>
          <a:p>
            <a:pPr lvl="2"/>
            <a:r>
              <a:rPr lang="en-029" dirty="0"/>
              <a:t>Who is your target market?</a:t>
            </a:r>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22</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128098015"/>
      </p:ext>
    </p:extLst>
  </p:cSld>
  <p:clrMapOvr>
    <a:masterClrMapping/>
  </p:clrMapOvr>
  <mc:AlternateContent xmlns:mc="http://schemas.openxmlformats.org/markup-compatibility/2006" xmlns:p14="http://schemas.microsoft.com/office/powerpoint/2010/main">
    <mc:Choice Requires="p14">
      <p:transition spd="slow" p14:dur="2000" advTm="61961"/>
    </mc:Choice>
    <mc:Fallback xmlns="">
      <p:transition spd="slow" advTm="6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a:t>
            </a:r>
            <a:r>
              <a:rPr lang="en-US" dirty="0">
                <a:sym typeface="Wingdings" panose="05000000000000000000" pitchFamily="2" charset="2"/>
              </a:rPr>
              <a:t> Offering</a:t>
            </a:r>
            <a:endParaRPr lang="en-US" dirty="0"/>
          </a:p>
        </p:txBody>
      </p:sp>
      <p:sp>
        <p:nvSpPr>
          <p:cNvPr id="3" name="Content Placeholder 2"/>
          <p:cNvSpPr>
            <a:spLocks noGrp="1"/>
          </p:cNvSpPr>
          <p:nvPr>
            <p:ph idx="1"/>
          </p:nvPr>
        </p:nvSpPr>
        <p:spPr/>
        <p:txBody>
          <a:bodyPr/>
          <a:lstStyle/>
          <a:p>
            <a:r>
              <a:rPr lang="en-US" dirty="0"/>
              <a:t>Illustrates the connections</a:t>
            </a:r>
          </a:p>
          <a:p>
            <a:pPr lvl="1"/>
            <a:r>
              <a:rPr lang="en-US" dirty="0"/>
              <a:t>What value proposition does your offering create for the customer?</a:t>
            </a:r>
          </a:p>
          <a:p>
            <a:pPr lvl="2"/>
            <a:r>
              <a:rPr lang="en-US" dirty="0"/>
              <a:t>What is the offering attribute that creates this effect?</a:t>
            </a:r>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23</a:t>
            </a:fld>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3415"/>
          <a:stretch/>
        </p:blipFill>
        <p:spPr>
          <a:xfrm>
            <a:off x="1752600" y="2999825"/>
            <a:ext cx="6257216" cy="1928106"/>
          </a:xfrm>
          <a:prstGeom prst="rect">
            <a:avLst/>
          </a:prstGeom>
        </p:spPr>
      </p:pic>
      <p:pic>
        <p:nvPicPr>
          <p:cNvPr id="7" name="Picture 6">
            <a:extLst>
              <a:ext uri="{FF2B5EF4-FFF2-40B4-BE49-F238E27FC236}">
                <a16:creationId xmlns:a16="http://schemas.microsoft.com/office/drawing/2014/main" id="{5F3E5581-CEF4-4BA2-9B2A-BD2373C33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69" y="4846198"/>
            <a:ext cx="7291448" cy="1402202"/>
          </a:xfrm>
          <a:prstGeom prst="rect">
            <a:avLst/>
          </a:prstGeom>
        </p:spPr>
      </p:pic>
      <p:cxnSp>
        <p:nvCxnSpPr>
          <p:cNvPr id="8" name="Straight Connector 7">
            <a:extLst>
              <a:ext uri="{FF2B5EF4-FFF2-40B4-BE49-F238E27FC236}">
                <a16:creationId xmlns:a16="http://schemas.microsoft.com/office/drawing/2014/main" id="{5723A37B-AC6C-470D-AB1D-B92CCF82690D}"/>
              </a:ext>
            </a:extLst>
          </p:cNvPr>
          <p:cNvCxnSpPr/>
          <p:nvPr/>
        </p:nvCxnSpPr>
        <p:spPr bwMode="auto">
          <a:xfrm>
            <a:off x="533400" y="4800600"/>
            <a:ext cx="8153400" cy="0"/>
          </a:xfrm>
          <a:prstGeom prst="line">
            <a:avLst/>
          </a:prstGeom>
          <a:solidFill>
            <a:schemeClr val="accent1"/>
          </a:solidFill>
          <a:ln w="9525" cap="flat" cmpd="sng" algn="ctr">
            <a:solidFill>
              <a:schemeClr val="tx1"/>
            </a:solidFill>
            <a:prstDash val="lgDash"/>
            <a:round/>
            <a:headEnd type="none" w="med" len="med"/>
            <a:tailEnd type="none" w="med" len="med"/>
          </a:ln>
          <a:effectLst/>
        </p:spPr>
      </p:cxnSp>
      <p:pic>
        <p:nvPicPr>
          <p:cNvPr id="9" name="Audio 8">
            <a:hlinkClick r:id="" action="ppaction://media"/>
            <a:extLst>
              <a:ext uri="{FF2B5EF4-FFF2-40B4-BE49-F238E27FC236}">
                <a16:creationId xmlns:a16="http://schemas.microsoft.com/office/drawing/2014/main" id="{48E10AED-6E6C-4D7B-8AC9-C7646DAC8E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68216356"/>
      </p:ext>
    </p:extLst>
  </p:cSld>
  <p:clrMapOvr>
    <a:masterClrMapping/>
  </p:clrMapOvr>
  <mc:AlternateContent xmlns:mc="http://schemas.openxmlformats.org/markup-compatibility/2006">
    <mc:Choice xmlns:p14="http://schemas.microsoft.com/office/powerpoint/2010/main" Requires="p14">
      <p:transition spd="slow" p14:dur="2000" advTm="62030"/>
    </mc:Choice>
    <mc:Fallback>
      <p:transition spd="slow" advTm="6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Customer Needs</a:t>
            </a:r>
            <a:endParaRPr lang="en-US" dirty="0"/>
          </a:p>
        </p:txBody>
      </p:sp>
      <p:sp>
        <p:nvSpPr>
          <p:cNvPr id="3" name="Content Placeholder 2"/>
          <p:cNvSpPr>
            <a:spLocks noGrp="1"/>
          </p:cNvSpPr>
          <p:nvPr>
            <p:ph idx="1"/>
          </p:nvPr>
        </p:nvSpPr>
        <p:spPr>
          <a:xfrm>
            <a:off x="228600" y="838200"/>
            <a:ext cx="8839200" cy="4876800"/>
          </a:xfrm>
        </p:spPr>
        <p:txBody>
          <a:bodyPr/>
          <a:lstStyle/>
          <a:p>
            <a:r>
              <a:rPr lang="en-029" dirty="0"/>
              <a:t>Cannot satisfy ALL customer needs</a:t>
            </a:r>
          </a:p>
          <a:p>
            <a:pPr lvl="1"/>
            <a:r>
              <a:rPr lang="en-029" dirty="0"/>
              <a:t>Being all things to all people is being nothing to no one</a:t>
            </a:r>
          </a:p>
          <a:p>
            <a:pPr lvl="1"/>
            <a:r>
              <a:rPr lang="en-029" dirty="0"/>
              <a:t>Start as simple as possible, add complexity as you grow business</a:t>
            </a:r>
          </a:p>
          <a:p>
            <a:r>
              <a:rPr lang="en-029" dirty="0"/>
              <a:t>Three categories of customer need</a:t>
            </a:r>
          </a:p>
          <a:p>
            <a:pPr lvl="1"/>
            <a:r>
              <a:rPr lang="en-029" dirty="0"/>
              <a:t>Required needs</a:t>
            </a:r>
          </a:p>
          <a:p>
            <a:pPr lvl="2"/>
            <a:r>
              <a:rPr lang="en-029" dirty="0"/>
              <a:t>Must have to be considered a viable customer alternative (to be considered a car, it must transport people and things from point A to point B)</a:t>
            </a:r>
          </a:p>
          <a:p>
            <a:pPr lvl="1"/>
            <a:r>
              <a:rPr lang="en-029" dirty="0"/>
              <a:t>Ignored needs</a:t>
            </a:r>
          </a:p>
          <a:p>
            <a:pPr lvl="2"/>
            <a:r>
              <a:rPr lang="en-029" dirty="0"/>
              <a:t>Needs of some market segments that you are consciously choosing to ignore (Walmart ignores luxury needs)</a:t>
            </a:r>
          </a:p>
          <a:p>
            <a:pPr lvl="1"/>
            <a:r>
              <a:rPr lang="en-029" dirty="0"/>
              <a:t>Differential needs</a:t>
            </a:r>
          </a:p>
          <a:p>
            <a:pPr lvl="2"/>
            <a:r>
              <a:rPr lang="en-029" dirty="0"/>
              <a:t>Customer needs that you are focusing on satisfying that differentiates you from the competition</a:t>
            </a:r>
          </a:p>
          <a:p>
            <a:pPr lvl="2"/>
            <a:endParaRPr lang="en-029" dirty="0"/>
          </a:p>
          <a:p>
            <a:pPr lvl="3"/>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24</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18379262"/>
      </p:ext>
    </p:extLst>
  </p:cSld>
  <p:clrMapOvr>
    <a:masterClrMapping/>
  </p:clrMapOvr>
  <mc:AlternateContent xmlns:mc="http://schemas.openxmlformats.org/markup-compatibility/2006" xmlns:p14="http://schemas.microsoft.com/office/powerpoint/2010/main">
    <mc:Choice Requires="p14">
      <p:transition spd="slow" p14:dur="2000" advTm="155323"/>
    </mc:Choice>
    <mc:Fallback xmlns="">
      <p:transition spd="slow" advTm="15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0600"/>
            <a:ext cx="7772400" cy="4876800"/>
          </a:xfrm>
        </p:spPr>
        <p:txBody>
          <a:bodyPr/>
          <a:lstStyle/>
          <a:p>
            <a:r>
              <a:rPr lang="en-029" dirty="0"/>
              <a:t>Describe your target market</a:t>
            </a:r>
          </a:p>
          <a:p>
            <a:r>
              <a:rPr lang="en-029" dirty="0"/>
              <a:t>Identifying, selecting, describing and quantifying your customer, your market segment, your audience </a:t>
            </a:r>
          </a:p>
          <a:p>
            <a:endParaRPr lang="en-029" dirty="0"/>
          </a:p>
          <a:p>
            <a:endParaRPr lang="en-029" dirty="0"/>
          </a:p>
          <a:p>
            <a:endParaRPr lang="en-029" dirty="0"/>
          </a:p>
          <a:p>
            <a:endParaRPr lang="en-029" dirty="0"/>
          </a:p>
          <a:p>
            <a:endParaRPr lang="en-029" dirty="0"/>
          </a:p>
          <a:p>
            <a:r>
              <a:rPr lang="en-029" dirty="0"/>
              <a:t>No organization has enough resources to be everything to everyone</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7306"/>
          <a:stretch/>
        </p:blipFill>
        <p:spPr>
          <a:xfrm>
            <a:off x="3048000" y="2577193"/>
            <a:ext cx="4770100" cy="2756807"/>
          </a:xfrm>
          <a:prstGeom prst="rect">
            <a:avLst/>
          </a:prstGeom>
        </p:spPr>
      </p:pic>
      <p:sp>
        <p:nvSpPr>
          <p:cNvPr id="2" name="Title 1"/>
          <p:cNvSpPr>
            <a:spLocks noGrp="1"/>
          </p:cNvSpPr>
          <p:nvPr>
            <p:ph type="title"/>
          </p:nvPr>
        </p:nvSpPr>
        <p:spPr/>
        <p:txBody>
          <a:bodyPr/>
          <a:lstStyle/>
          <a:p>
            <a:r>
              <a:rPr lang="en-029" dirty="0"/>
              <a:t>Marketing is targeting</a:t>
            </a:r>
            <a:endParaRPr lang="en-US" dirty="0"/>
          </a:p>
        </p:txBody>
      </p:sp>
      <p:sp>
        <p:nvSpPr>
          <p:cNvPr id="7" name="Slide Number Placeholder 3"/>
          <p:cNvSpPr>
            <a:spLocks noGrp="1"/>
          </p:cNvSpPr>
          <p:nvPr>
            <p:ph type="sldNum" sz="quarter" idx="10"/>
          </p:nvPr>
        </p:nvSpPr>
        <p:spPr>
          <a:xfrm>
            <a:off x="7239000" y="6399213"/>
            <a:ext cx="1905000" cy="382587"/>
          </a:xfrm>
        </p:spPr>
        <p:txBody>
          <a:bodyPr/>
          <a:lstStyle/>
          <a:p>
            <a:pPr>
              <a:defRPr/>
            </a:pPr>
            <a:fld id="{9E1D4DFB-05A4-4E49-8C5F-DBB9BC109519}" type="slidenum">
              <a:rPr lang="en-US" smtClean="0"/>
              <a:pPr>
                <a:defRPr/>
              </a:pPr>
              <a:t>25</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411386008"/>
      </p:ext>
    </p:extLst>
  </p:cSld>
  <p:clrMapOvr>
    <a:masterClrMapping/>
  </p:clrMapOvr>
  <mc:AlternateContent xmlns:mc="http://schemas.openxmlformats.org/markup-compatibility/2006" xmlns:p14="http://schemas.microsoft.com/office/powerpoint/2010/main">
    <mc:Choice Requires="p14">
      <p:transition spd="slow" p14:dur="2000" advClick="0" advTm="69655"/>
    </mc:Choice>
    <mc:Fallback xmlns="">
      <p:transition spd="slow" advClick="0" advTm="6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Segmentation</a:t>
            </a:r>
          </a:p>
        </p:txBody>
      </p:sp>
      <p:sp>
        <p:nvSpPr>
          <p:cNvPr id="3" name="Content Placeholder 2"/>
          <p:cNvSpPr>
            <a:spLocks noGrp="1"/>
          </p:cNvSpPr>
          <p:nvPr>
            <p:ph idx="1"/>
          </p:nvPr>
        </p:nvSpPr>
        <p:spPr>
          <a:xfrm>
            <a:off x="762000" y="1295400"/>
            <a:ext cx="7772400" cy="4876800"/>
          </a:xfrm>
        </p:spPr>
        <p:txBody>
          <a:bodyPr/>
          <a:lstStyle/>
          <a:p>
            <a:pPr marL="0" indent="0">
              <a:buNone/>
            </a:pPr>
            <a:r>
              <a:rPr lang="en-US" sz="2400" dirty="0"/>
              <a:t>Segment the Market</a:t>
            </a:r>
          </a:p>
          <a:p>
            <a:pPr lvl="1"/>
            <a:r>
              <a:rPr lang="en-US" sz="2000" dirty="0"/>
              <a:t>What is your initial target segment?</a:t>
            </a:r>
          </a:p>
          <a:p>
            <a:pPr lvl="1"/>
            <a:r>
              <a:rPr lang="en-US" sz="2000" dirty="0"/>
              <a:t>Initial target customer?</a:t>
            </a:r>
          </a:p>
        </p:txBody>
      </p:sp>
      <p:sp>
        <p:nvSpPr>
          <p:cNvPr id="4" name="Slide Number Placeholder 3"/>
          <p:cNvSpPr>
            <a:spLocks noGrp="1"/>
          </p:cNvSpPr>
          <p:nvPr>
            <p:ph type="sldNum" sz="quarter" idx="4294967295"/>
          </p:nvPr>
        </p:nvSpPr>
        <p:spPr>
          <a:xfrm>
            <a:off x="7042150" y="6400800"/>
            <a:ext cx="1905000" cy="457200"/>
          </a:xfrm>
          <a:prstGeom prst="rect">
            <a:avLst/>
          </a:prstGeom>
        </p:spPr>
        <p:txBody>
          <a:bodyPr/>
          <a:lstStyle/>
          <a:p>
            <a:pPr>
              <a:defRPr/>
            </a:pPr>
            <a:fld id="{4D6F8EAF-F09C-4ABC-A386-EB508159BD24}" type="slidenum">
              <a:rPr lang="en-US" smtClean="0"/>
              <a:pPr>
                <a:defRPr/>
              </a:pPr>
              <a:t>26</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3200400"/>
            <a:ext cx="8049296" cy="22860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803308236"/>
      </p:ext>
    </p:extLst>
  </p:cSld>
  <p:clrMapOvr>
    <a:masterClrMapping/>
  </p:clrMapOvr>
  <mc:AlternateContent xmlns:mc="http://schemas.openxmlformats.org/markup-compatibility/2006" xmlns:p14="http://schemas.microsoft.com/office/powerpoint/2010/main">
    <mc:Choice Requires="p14">
      <p:transition spd="slow" p14:dur="2000" advTm="9705"/>
    </mc:Choice>
    <mc:Fallback xmlns="">
      <p:transition spd="slow" advTm="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1576552" y="2057400"/>
            <a:ext cx="6248400" cy="1447800"/>
          </a:xfrm>
          <a:prstGeom prst="round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 name="Title 4"/>
          <p:cNvSpPr>
            <a:spLocks noGrp="1"/>
          </p:cNvSpPr>
          <p:nvPr>
            <p:ph type="ctrTitle"/>
          </p:nvPr>
        </p:nvSpPr>
        <p:spPr/>
        <p:txBody>
          <a:bodyPr/>
          <a:lstStyle/>
          <a:p>
            <a:r>
              <a:rPr lang="en-US" b="1" dirty="0"/>
              <a:t>EVERYONE  =  NO ONE</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27</a:t>
            </a:fld>
            <a:endParaRPr lang="en-US" dirty="0"/>
          </a:p>
        </p:txBody>
      </p:sp>
      <p:sp>
        <p:nvSpPr>
          <p:cNvPr id="9" name="TextBox 11"/>
          <p:cNvSpPr txBox="1">
            <a:spLocks noChangeArrowheads="1"/>
          </p:cNvSpPr>
          <p:nvPr/>
        </p:nvSpPr>
        <p:spPr bwMode="auto">
          <a:xfrm>
            <a:off x="3287236" y="6448522"/>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chemeClr val="tx2"/>
                </a:solidFill>
              </a:rPr>
              <a:t>Copyright © 2014 by Timothy L. Faley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26041126"/>
      </p:ext>
    </p:extLst>
  </p:cSld>
  <p:clrMapOvr>
    <a:masterClrMapping/>
  </p:clrMapOvr>
  <mc:AlternateContent xmlns:mc="http://schemas.openxmlformats.org/markup-compatibility/2006" xmlns:p14="http://schemas.microsoft.com/office/powerpoint/2010/main">
    <mc:Choice Requires="p14">
      <p:transition spd="slow" p14:dur="2000" advTm="22261"/>
    </mc:Choice>
    <mc:Fallback xmlns="">
      <p:transition spd="slow" advTm="2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28600" y="2057399"/>
            <a:ext cx="8686800" cy="1557067"/>
          </a:xfrm>
          <a:prstGeom prst="round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 name="Title 4"/>
          <p:cNvSpPr>
            <a:spLocks noGrp="1"/>
          </p:cNvSpPr>
          <p:nvPr>
            <p:ph type="ctrTitle"/>
          </p:nvPr>
        </p:nvSpPr>
        <p:spPr/>
        <p:txBody>
          <a:bodyPr/>
          <a:lstStyle/>
          <a:p>
            <a:r>
              <a:rPr lang="en-US" b="1" dirty="0"/>
              <a:t>10% of EVERYONE  =  10% of NO ONE</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28</a:t>
            </a:fld>
            <a:endParaRPr lang="en-US" dirty="0"/>
          </a:p>
        </p:txBody>
      </p:sp>
      <p:sp>
        <p:nvSpPr>
          <p:cNvPr id="8" name="Title 1"/>
          <p:cNvSpPr txBox="1">
            <a:spLocks/>
          </p:cNvSpPr>
          <p:nvPr/>
        </p:nvSpPr>
        <p:spPr bwMode="auto">
          <a:xfrm>
            <a:off x="228600" y="367862"/>
            <a:ext cx="80772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r>
              <a:rPr lang="en-US" kern="0" dirty="0">
                <a:solidFill>
                  <a:schemeClr val="bg1"/>
                </a:solidFill>
              </a:rPr>
              <a:t>Corollary….</a:t>
            </a:r>
          </a:p>
        </p:txBody>
      </p:sp>
      <p:sp>
        <p:nvSpPr>
          <p:cNvPr id="10" name="TextBox 11"/>
          <p:cNvSpPr txBox="1">
            <a:spLocks noChangeArrowheads="1"/>
          </p:cNvSpPr>
          <p:nvPr/>
        </p:nvSpPr>
        <p:spPr bwMode="auto">
          <a:xfrm>
            <a:off x="3287236" y="6448522"/>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chemeClr val="tx2"/>
                </a:solidFill>
              </a:rPr>
              <a:t>Copyright © 2014 by Timothy L. Faley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55596507"/>
      </p:ext>
    </p:extLst>
  </p:cSld>
  <p:clrMapOvr>
    <a:masterClrMapping/>
  </p:clrMapOvr>
  <mc:AlternateContent xmlns:mc="http://schemas.openxmlformats.org/markup-compatibility/2006" xmlns:p14="http://schemas.microsoft.com/office/powerpoint/2010/main">
    <mc:Choice Requires="p14">
      <p:transition spd="slow" p14:dur="2000" advTm="18461"/>
    </mc:Choice>
    <mc:Fallback xmlns="">
      <p:transition spd="slow" advTm="1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1600"/>
            <a:ext cx="8305800" cy="4876800"/>
          </a:xfrm>
        </p:spPr>
        <p:txBody>
          <a:bodyPr/>
          <a:lstStyle/>
          <a:p>
            <a:r>
              <a:rPr lang="en-US" sz="2400" b="1" dirty="0">
                <a:solidFill>
                  <a:schemeClr val="tx2"/>
                </a:solidFill>
              </a:rPr>
              <a:t>Clearly</a:t>
            </a:r>
            <a:r>
              <a:rPr lang="en-US" sz="2400" dirty="0"/>
              <a:t> articulated positioning statement</a:t>
            </a:r>
          </a:p>
          <a:p>
            <a:pPr lvl="1"/>
            <a:r>
              <a:rPr lang="en-US" sz="1600" dirty="0"/>
              <a:t>For … (target segment / persona)</a:t>
            </a:r>
          </a:p>
          <a:p>
            <a:pPr lvl="1"/>
            <a:r>
              <a:rPr lang="en-US" sz="1600" dirty="0"/>
              <a:t>The … (product / service)</a:t>
            </a:r>
          </a:p>
          <a:p>
            <a:pPr lvl="1"/>
            <a:r>
              <a:rPr lang="en-US" sz="1600" dirty="0"/>
              <a:t>Satisfies… (most important user need)</a:t>
            </a:r>
          </a:p>
          <a:p>
            <a:pPr lvl="1"/>
            <a:r>
              <a:rPr lang="en-US" sz="1600" dirty="0"/>
              <a:t>By delivering... (key benefit or feature)</a:t>
            </a:r>
          </a:p>
          <a:p>
            <a:pPr lvl="1"/>
            <a:r>
              <a:rPr lang="en-US" sz="1600" dirty="0"/>
              <a:t>Through/via/created by our…  (underlying capability)</a:t>
            </a:r>
          </a:p>
          <a:p>
            <a:pPr marL="457200" lvl="1" indent="0">
              <a:buNone/>
            </a:pPr>
            <a:endParaRPr lang="en-US" sz="1600" dirty="0"/>
          </a:p>
          <a:p>
            <a:r>
              <a:rPr lang="en-US" sz="2000" dirty="0"/>
              <a:t>Example</a:t>
            </a:r>
          </a:p>
          <a:p>
            <a:pPr lvl="1"/>
            <a:r>
              <a:rPr lang="en-US" sz="1600" dirty="0"/>
              <a:t>For the small or home-based business owners </a:t>
            </a:r>
          </a:p>
          <a:p>
            <a:pPr lvl="1"/>
            <a:r>
              <a:rPr lang="en-US" sz="1600" dirty="0"/>
              <a:t>Symantec Endpoint Protection Small Business Edition</a:t>
            </a:r>
          </a:p>
          <a:p>
            <a:pPr lvl="1"/>
            <a:r>
              <a:rPr lang="en-US" sz="1600" dirty="0"/>
              <a:t>Prevents cybercriminals from accessing and destroying your vital business information</a:t>
            </a:r>
          </a:p>
          <a:p>
            <a:pPr lvl="1"/>
            <a:r>
              <a:rPr lang="en-US" sz="1600" dirty="0"/>
              <a:t>By protecting your computers and servers</a:t>
            </a:r>
          </a:p>
          <a:p>
            <a:pPr lvl="1"/>
            <a:r>
              <a:rPr lang="en-US" sz="1600" dirty="0"/>
              <a:t>Through seamless, user-transparent updating of your machines with the most current antivirus, anti-malware technology updates</a:t>
            </a:r>
          </a:p>
        </p:txBody>
      </p:sp>
      <p:sp>
        <p:nvSpPr>
          <p:cNvPr id="2" name="Title 1"/>
          <p:cNvSpPr>
            <a:spLocks noGrp="1"/>
          </p:cNvSpPr>
          <p:nvPr>
            <p:ph type="title"/>
          </p:nvPr>
        </p:nvSpPr>
        <p:spPr>
          <a:xfrm>
            <a:off x="914400" y="381000"/>
            <a:ext cx="8077200" cy="533400"/>
          </a:xfrm>
        </p:spPr>
        <p:txBody>
          <a:bodyPr/>
          <a:lstStyle/>
          <a:p>
            <a:r>
              <a:rPr lang="en-US" dirty="0"/>
              <a:t>Position Statement for Customer</a:t>
            </a:r>
          </a:p>
        </p:txBody>
      </p:sp>
      <p:sp>
        <p:nvSpPr>
          <p:cNvPr id="7" name="Slide Number Placeholder 3"/>
          <p:cNvSpPr>
            <a:spLocks noGrp="1"/>
          </p:cNvSpPr>
          <p:nvPr>
            <p:ph type="sldNum" sz="quarter" idx="4294967295"/>
          </p:nvPr>
        </p:nvSpPr>
        <p:spPr>
          <a:xfrm>
            <a:off x="8534400" y="6477000"/>
            <a:ext cx="609600" cy="304800"/>
          </a:xfrm>
          <a:prstGeom prst="rect">
            <a:avLst/>
          </a:prstGeom>
        </p:spPr>
        <p:txBody>
          <a:bodyPr/>
          <a:lstStyle/>
          <a:p>
            <a:pPr>
              <a:defRPr/>
            </a:pPr>
            <a:fld id="{7040CABD-E666-4F02-B4A5-7E25250C4AFE}" type="slidenum">
              <a:rPr lang="en-US" smtClean="0"/>
              <a:pPr>
                <a:defRPr/>
              </a:pPr>
              <a:t>29</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406789119"/>
      </p:ext>
    </p:extLst>
  </p:cSld>
  <p:clrMapOvr>
    <a:masterClrMapping/>
  </p:clrMapOvr>
  <mc:AlternateContent xmlns:mc="http://schemas.openxmlformats.org/markup-compatibility/2006" xmlns:p14="http://schemas.microsoft.com/office/powerpoint/2010/main">
    <mc:Choice Requires="p14">
      <p:transition spd="slow" p14:dur="2000" advTm="21666"/>
    </mc:Choice>
    <mc:Fallback xmlns="">
      <p:transition spd="slow" advTm="2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19200"/>
            <a:ext cx="7924800" cy="4114800"/>
          </a:xfrm>
        </p:spPr>
        <p:txBody>
          <a:bodyPr/>
          <a:lstStyle/>
          <a:p>
            <a:r>
              <a:rPr lang="en-US" sz="2000" dirty="0"/>
              <a:t>Product development mantra:  Design, Build, Test</a:t>
            </a:r>
          </a:p>
          <a:p>
            <a:endParaRPr lang="en-US" sz="2000" i="1" dirty="0"/>
          </a:p>
          <a:p>
            <a:endParaRPr lang="en-US" sz="2000" i="1" dirty="0"/>
          </a:p>
          <a:p>
            <a:endParaRPr lang="en-US" sz="2000" i="1" dirty="0"/>
          </a:p>
          <a:p>
            <a:r>
              <a:rPr lang="en-US" sz="2000" i="1" dirty="0"/>
              <a:t>Business Creation mantra:  Design, Test, Build</a:t>
            </a:r>
          </a:p>
          <a:p>
            <a:pPr lvl="1"/>
            <a:r>
              <a:rPr lang="en-US" sz="1800" dirty="0"/>
              <a:t>Similar but slightly different</a:t>
            </a:r>
          </a:p>
          <a:p>
            <a:pPr lvl="1"/>
            <a:r>
              <a:rPr lang="en-US" sz="1800" dirty="0"/>
              <a:t>Businesses generally too expensive to build before testing in the market (although many still do it this way!)</a:t>
            </a:r>
          </a:p>
          <a:p>
            <a:pPr lvl="1"/>
            <a:endParaRPr lang="en-US" sz="1800" dirty="0"/>
          </a:p>
          <a:p>
            <a:pPr lvl="1"/>
            <a:endParaRPr lang="en-US" sz="1800" dirty="0"/>
          </a:p>
          <a:p>
            <a:r>
              <a:rPr lang="en-US" sz="2200" dirty="0"/>
              <a:t>Richard </a:t>
            </a:r>
            <a:r>
              <a:rPr lang="en-US" sz="2200" dirty="0" err="1"/>
              <a:t>Bransons’s</a:t>
            </a:r>
            <a:r>
              <a:rPr lang="en-US" sz="2200" dirty="0"/>
              <a:t> startup advice</a:t>
            </a:r>
          </a:p>
          <a:p>
            <a:pPr lvl="1"/>
            <a:r>
              <a:rPr lang="en-US" sz="1800" dirty="0"/>
              <a:t>Validate your business before launching it!</a:t>
            </a:r>
          </a:p>
          <a:p>
            <a:pPr lvl="2"/>
            <a:r>
              <a:rPr lang="en-US" sz="1400" dirty="0"/>
              <a:t>“Test” it!</a:t>
            </a:r>
          </a:p>
          <a:p>
            <a:pPr lvl="1"/>
            <a:r>
              <a:rPr lang="en-US" sz="1800" dirty="0"/>
              <a:t>See all 7 tips at:  </a:t>
            </a:r>
          </a:p>
          <a:p>
            <a:pPr lvl="2"/>
            <a:r>
              <a:rPr lang="en-US" sz="1400" dirty="0"/>
              <a:t>https://www.virgin.com/richard-branson/how-give-your-business-best-chance-success-2017</a:t>
            </a:r>
          </a:p>
          <a:p>
            <a:pPr lvl="1">
              <a:buNone/>
            </a:pPr>
            <a:endParaRPr lang="en-US" sz="1800" dirty="0"/>
          </a:p>
          <a:p>
            <a:pPr lvl="1">
              <a:buNone/>
            </a:pPr>
            <a:endParaRPr lang="en-US" sz="1800" dirty="0"/>
          </a:p>
          <a:p>
            <a:pPr lvl="1">
              <a:buNone/>
            </a:pPr>
            <a:endParaRPr lang="en-US" sz="1800" dirty="0"/>
          </a:p>
          <a:p>
            <a:endParaRPr lang="en-US" sz="2000" dirty="0"/>
          </a:p>
          <a:p>
            <a:endParaRPr lang="en-US" sz="2000" dirty="0"/>
          </a:p>
          <a:p>
            <a:pPr lvl="1">
              <a:buNone/>
            </a:pPr>
            <a:endParaRPr lang="en-US" sz="1800" dirty="0"/>
          </a:p>
        </p:txBody>
      </p:sp>
      <p:sp>
        <p:nvSpPr>
          <p:cNvPr id="2" name="Title 1"/>
          <p:cNvSpPr>
            <a:spLocks noGrp="1"/>
          </p:cNvSpPr>
          <p:nvPr>
            <p:ph type="title"/>
          </p:nvPr>
        </p:nvSpPr>
        <p:spPr/>
        <p:txBody>
          <a:bodyPr/>
          <a:lstStyle/>
          <a:p>
            <a:r>
              <a:rPr lang="en-US" dirty="0"/>
              <a:t>Design before Testing and Building</a:t>
            </a:r>
          </a:p>
        </p:txBody>
      </p:sp>
      <p:sp>
        <p:nvSpPr>
          <p:cNvPr id="4" name="Slide Number Placeholder 3"/>
          <p:cNvSpPr>
            <a:spLocks noGrp="1"/>
          </p:cNvSpPr>
          <p:nvPr>
            <p:ph type="sldNum" sz="quarter" idx="4294967295"/>
          </p:nvPr>
        </p:nvSpPr>
        <p:spPr>
          <a:xfrm>
            <a:off x="8534400" y="6477000"/>
            <a:ext cx="609600" cy="304800"/>
          </a:xfrm>
          <a:prstGeom prst="rect">
            <a:avLst/>
          </a:prstGeom>
        </p:spPr>
        <p:txBody>
          <a:bodyPr/>
          <a:lstStyle/>
          <a:p>
            <a:pPr>
              <a:defRPr/>
            </a:pPr>
            <a:fld id="{7040CABD-E666-4F02-B4A5-7E25250C4AFE}" type="slidenum">
              <a:rPr lang="en-US" smtClean="0"/>
              <a:pPr>
                <a:defRPr/>
              </a:pPr>
              <a:t>3</a:t>
            </a:fld>
            <a:endParaRPr lang="en-US" dirty="0"/>
          </a:p>
        </p:txBody>
      </p:sp>
      <p:grpSp>
        <p:nvGrpSpPr>
          <p:cNvPr id="17" name="Group 16"/>
          <p:cNvGrpSpPr/>
          <p:nvPr/>
        </p:nvGrpSpPr>
        <p:grpSpPr>
          <a:xfrm>
            <a:off x="6462109" y="1378532"/>
            <a:ext cx="1552716" cy="1059868"/>
            <a:chOff x="5457684" y="1981200"/>
            <a:chExt cx="1552716" cy="1059868"/>
          </a:xfrm>
        </p:grpSpPr>
        <p:sp>
          <p:nvSpPr>
            <p:cNvPr id="5" name="TextBox 4"/>
            <p:cNvSpPr txBox="1"/>
            <p:nvPr/>
          </p:nvSpPr>
          <p:spPr>
            <a:xfrm>
              <a:off x="5855825" y="1981200"/>
              <a:ext cx="821059" cy="338554"/>
            </a:xfrm>
            <a:prstGeom prst="rect">
              <a:avLst/>
            </a:prstGeom>
            <a:noFill/>
          </p:spPr>
          <p:txBody>
            <a:bodyPr wrap="none" rtlCol="0">
              <a:spAutoFit/>
            </a:bodyPr>
            <a:lstStyle/>
            <a:p>
              <a:r>
                <a:rPr lang="en-US" sz="1600" dirty="0"/>
                <a:t>Design</a:t>
              </a:r>
            </a:p>
          </p:txBody>
        </p:sp>
        <p:sp>
          <p:nvSpPr>
            <p:cNvPr id="6" name="Arc 5"/>
            <p:cNvSpPr>
              <a:spLocks noChangeAspect="1"/>
            </p:cNvSpPr>
            <p:nvPr/>
          </p:nvSpPr>
          <p:spPr bwMode="auto">
            <a:xfrm>
              <a:off x="6295884" y="2133604"/>
              <a:ext cx="574548" cy="574548"/>
            </a:xfrm>
            <a:prstGeom prst="arc">
              <a:avLst>
                <a:gd name="adj1" fmla="val 16200000"/>
                <a:gd name="adj2" fmla="val 2281865"/>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48" charset="-128"/>
              </a:endParaRPr>
            </a:p>
          </p:txBody>
        </p:sp>
        <p:sp>
          <p:nvSpPr>
            <p:cNvPr id="7" name="TextBox 6"/>
            <p:cNvSpPr txBox="1"/>
            <p:nvPr/>
          </p:nvSpPr>
          <p:spPr>
            <a:xfrm>
              <a:off x="6372084" y="2590800"/>
              <a:ext cx="638316" cy="338554"/>
            </a:xfrm>
            <a:prstGeom prst="rect">
              <a:avLst/>
            </a:prstGeom>
            <a:noFill/>
          </p:spPr>
          <p:txBody>
            <a:bodyPr wrap="none" rtlCol="0">
              <a:spAutoFit/>
            </a:bodyPr>
            <a:lstStyle/>
            <a:p>
              <a:r>
                <a:rPr lang="en-US" sz="1600" dirty="0"/>
                <a:t>Build</a:t>
              </a:r>
            </a:p>
          </p:txBody>
        </p:sp>
        <p:sp>
          <p:nvSpPr>
            <p:cNvPr id="8" name="TextBox 7"/>
            <p:cNvSpPr txBox="1"/>
            <p:nvPr/>
          </p:nvSpPr>
          <p:spPr>
            <a:xfrm>
              <a:off x="5457684" y="2590800"/>
              <a:ext cx="561051" cy="338554"/>
            </a:xfrm>
            <a:prstGeom prst="rect">
              <a:avLst/>
            </a:prstGeom>
            <a:noFill/>
          </p:spPr>
          <p:txBody>
            <a:bodyPr wrap="none" rtlCol="0">
              <a:spAutoFit/>
            </a:bodyPr>
            <a:lstStyle/>
            <a:p>
              <a:r>
                <a:rPr lang="en-US" sz="1600" dirty="0"/>
                <a:t>Test</a:t>
              </a:r>
            </a:p>
          </p:txBody>
        </p:sp>
        <p:sp>
          <p:nvSpPr>
            <p:cNvPr id="9" name="Arc 8"/>
            <p:cNvSpPr>
              <a:spLocks noChangeAspect="1"/>
            </p:cNvSpPr>
            <p:nvPr/>
          </p:nvSpPr>
          <p:spPr bwMode="auto">
            <a:xfrm rot="7173251">
              <a:off x="5943004" y="2466520"/>
              <a:ext cx="574548" cy="574548"/>
            </a:xfrm>
            <a:prstGeom prst="arc">
              <a:avLst>
                <a:gd name="adj1" fmla="val 16200000"/>
                <a:gd name="adj2" fmla="val 2281865"/>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48" charset="-128"/>
              </a:endParaRPr>
            </a:p>
          </p:txBody>
        </p:sp>
        <p:sp>
          <p:nvSpPr>
            <p:cNvPr id="10" name="Arc 9"/>
            <p:cNvSpPr>
              <a:spLocks noChangeAspect="1"/>
            </p:cNvSpPr>
            <p:nvPr/>
          </p:nvSpPr>
          <p:spPr bwMode="auto">
            <a:xfrm rot="13727140">
              <a:off x="5651991" y="2175506"/>
              <a:ext cx="574548" cy="574548"/>
            </a:xfrm>
            <a:prstGeom prst="arc">
              <a:avLst>
                <a:gd name="adj1" fmla="val 16200000"/>
                <a:gd name="adj2" fmla="val 2281865"/>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48" charset="-128"/>
              </a:endParaRPr>
            </a:p>
          </p:txBody>
        </p:sp>
      </p:grpSp>
      <p:grpSp>
        <p:nvGrpSpPr>
          <p:cNvPr id="20" name="Group 19"/>
          <p:cNvGrpSpPr/>
          <p:nvPr/>
        </p:nvGrpSpPr>
        <p:grpSpPr>
          <a:xfrm>
            <a:off x="6500742" y="3740732"/>
            <a:ext cx="1475451" cy="1059868"/>
            <a:chOff x="6486917" y="4038600"/>
            <a:chExt cx="1475451" cy="1059868"/>
          </a:xfrm>
        </p:grpSpPr>
        <p:sp>
          <p:nvSpPr>
            <p:cNvPr id="11" name="TextBox 10"/>
            <p:cNvSpPr txBox="1"/>
            <p:nvPr/>
          </p:nvSpPr>
          <p:spPr>
            <a:xfrm>
              <a:off x="6885058" y="4038600"/>
              <a:ext cx="821059" cy="338554"/>
            </a:xfrm>
            <a:prstGeom prst="rect">
              <a:avLst/>
            </a:prstGeom>
            <a:noFill/>
          </p:spPr>
          <p:txBody>
            <a:bodyPr wrap="none" rtlCol="0">
              <a:spAutoFit/>
            </a:bodyPr>
            <a:lstStyle/>
            <a:p>
              <a:r>
                <a:rPr lang="en-US" sz="1600" dirty="0"/>
                <a:t>Design</a:t>
              </a:r>
            </a:p>
          </p:txBody>
        </p:sp>
        <p:sp>
          <p:nvSpPr>
            <p:cNvPr id="12" name="Arc 11"/>
            <p:cNvSpPr>
              <a:spLocks noChangeAspect="1"/>
            </p:cNvSpPr>
            <p:nvPr/>
          </p:nvSpPr>
          <p:spPr bwMode="auto">
            <a:xfrm>
              <a:off x="7325117" y="4191004"/>
              <a:ext cx="574548" cy="574548"/>
            </a:xfrm>
            <a:prstGeom prst="arc">
              <a:avLst>
                <a:gd name="adj1" fmla="val 16200000"/>
                <a:gd name="adj2" fmla="val 2281865"/>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48" charset="-128"/>
              </a:endParaRPr>
            </a:p>
          </p:txBody>
        </p:sp>
        <p:sp>
          <p:nvSpPr>
            <p:cNvPr id="13" name="TextBox 12"/>
            <p:cNvSpPr txBox="1"/>
            <p:nvPr/>
          </p:nvSpPr>
          <p:spPr>
            <a:xfrm>
              <a:off x="7401317" y="4648200"/>
              <a:ext cx="561051" cy="338554"/>
            </a:xfrm>
            <a:prstGeom prst="rect">
              <a:avLst/>
            </a:prstGeom>
            <a:noFill/>
          </p:spPr>
          <p:txBody>
            <a:bodyPr wrap="none" rtlCol="0">
              <a:spAutoFit/>
            </a:bodyPr>
            <a:lstStyle/>
            <a:p>
              <a:r>
                <a:rPr lang="en-US" sz="1600" dirty="0"/>
                <a:t>Test</a:t>
              </a:r>
            </a:p>
          </p:txBody>
        </p:sp>
        <p:sp>
          <p:nvSpPr>
            <p:cNvPr id="14" name="TextBox 13"/>
            <p:cNvSpPr txBox="1"/>
            <p:nvPr/>
          </p:nvSpPr>
          <p:spPr>
            <a:xfrm>
              <a:off x="6486917" y="4648200"/>
              <a:ext cx="638316" cy="338554"/>
            </a:xfrm>
            <a:prstGeom prst="rect">
              <a:avLst/>
            </a:prstGeom>
            <a:noFill/>
          </p:spPr>
          <p:txBody>
            <a:bodyPr wrap="none" rtlCol="0">
              <a:spAutoFit/>
            </a:bodyPr>
            <a:lstStyle/>
            <a:p>
              <a:r>
                <a:rPr lang="en-US" sz="1600" dirty="0"/>
                <a:t>Build</a:t>
              </a:r>
            </a:p>
          </p:txBody>
        </p:sp>
        <p:sp>
          <p:nvSpPr>
            <p:cNvPr id="15" name="Arc 14"/>
            <p:cNvSpPr>
              <a:spLocks noChangeAspect="1"/>
            </p:cNvSpPr>
            <p:nvPr/>
          </p:nvSpPr>
          <p:spPr bwMode="auto">
            <a:xfrm rot="7173251">
              <a:off x="6972237" y="4523920"/>
              <a:ext cx="574548" cy="574548"/>
            </a:xfrm>
            <a:prstGeom prst="arc">
              <a:avLst>
                <a:gd name="adj1" fmla="val 16200000"/>
                <a:gd name="adj2" fmla="val 2281865"/>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48" charset="-128"/>
              </a:endParaRPr>
            </a:p>
          </p:txBody>
        </p:sp>
        <p:sp>
          <p:nvSpPr>
            <p:cNvPr id="16" name="Arc 15"/>
            <p:cNvSpPr>
              <a:spLocks noChangeAspect="1"/>
            </p:cNvSpPr>
            <p:nvPr/>
          </p:nvSpPr>
          <p:spPr bwMode="auto">
            <a:xfrm rot="13727140">
              <a:off x="6681224" y="4232906"/>
              <a:ext cx="574548" cy="574548"/>
            </a:xfrm>
            <a:prstGeom prst="arc">
              <a:avLst>
                <a:gd name="adj1" fmla="val 16200000"/>
                <a:gd name="adj2" fmla="val 2281865"/>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48" charset="-128"/>
              </a:endParaRPr>
            </a:p>
          </p:txBody>
        </p:sp>
        <p:sp>
          <p:nvSpPr>
            <p:cNvPr id="19" name="Arc 18"/>
            <p:cNvSpPr>
              <a:spLocks noChangeAspect="1"/>
            </p:cNvSpPr>
            <p:nvPr/>
          </p:nvSpPr>
          <p:spPr bwMode="auto">
            <a:xfrm rot="11195854">
              <a:off x="7215538" y="4211824"/>
              <a:ext cx="574548" cy="574548"/>
            </a:xfrm>
            <a:prstGeom prst="arc">
              <a:avLst>
                <a:gd name="adj1" fmla="val 16200000"/>
                <a:gd name="adj2" fmla="val 2281865"/>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48" charset="-128"/>
              </a:endParaRPr>
            </a:p>
          </p:txBody>
        </p:sp>
      </p:gr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69982156"/>
      </p:ext>
    </p:extLst>
  </p:cSld>
  <p:clrMapOvr>
    <a:masterClrMapping/>
  </p:clrMapOvr>
  <mc:AlternateContent xmlns:mc="http://schemas.openxmlformats.org/markup-compatibility/2006" xmlns:p14="http://schemas.microsoft.com/office/powerpoint/2010/main">
    <mc:Choice Requires="p14">
      <p:transition spd="slow" p14:dur="2000" advTm="90237"/>
    </mc:Choice>
    <mc:Fallback xmlns="">
      <p:transition spd="slow" advTm="9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System Tension</a:t>
            </a:r>
          </a:p>
        </p:txBody>
      </p:sp>
      <p:sp>
        <p:nvSpPr>
          <p:cNvPr id="3" name="Content Placeholder 2"/>
          <p:cNvSpPr>
            <a:spLocks noGrp="1"/>
          </p:cNvSpPr>
          <p:nvPr>
            <p:ph idx="1"/>
          </p:nvPr>
        </p:nvSpPr>
        <p:spPr/>
        <p:txBody>
          <a:bodyPr/>
          <a:lstStyle/>
          <a:p>
            <a:r>
              <a:rPr lang="en-US" dirty="0"/>
              <a:t>Whole Product that directly satisfies the entire critical issue (maximum value creation)</a:t>
            </a:r>
          </a:p>
          <a:p>
            <a:pPr lvl="1"/>
            <a:r>
              <a:rPr lang="en-US" sz="2000" dirty="0"/>
              <a:t>Minimizes complementary products</a:t>
            </a:r>
          </a:p>
          <a:p>
            <a:pPr lvl="1"/>
            <a:r>
              <a:rPr lang="en-US" sz="2000" dirty="0"/>
              <a:t>Widest range of activities/capabilities necessary</a:t>
            </a:r>
          </a:p>
          <a:p>
            <a:pPr lvl="1"/>
            <a:r>
              <a:rPr lang="en-US" sz="2000" dirty="0"/>
              <a:t>Directly address need/ value generation site</a:t>
            </a:r>
          </a:p>
          <a:p>
            <a:pPr lvl="1"/>
            <a:endParaRPr lang="en-US" dirty="0"/>
          </a:p>
          <a:p>
            <a:r>
              <a:rPr lang="en-US" dirty="0"/>
              <a:t>Narrow Offering that is produced solely from differentiated capabilities (optimal value capture)</a:t>
            </a:r>
          </a:p>
          <a:p>
            <a:pPr lvl="1"/>
            <a:r>
              <a:rPr lang="en-US" sz="2000" dirty="0"/>
              <a:t>Most specific, potentially most differentiated offering</a:t>
            </a:r>
          </a:p>
          <a:p>
            <a:pPr lvl="1"/>
            <a:r>
              <a:rPr lang="en-US" sz="2000" dirty="0"/>
              <a:t>Minimal activities performed in-house, most aligned with core capabilities</a:t>
            </a:r>
          </a:p>
          <a:p>
            <a:pPr lvl="1"/>
            <a:r>
              <a:rPr lang="en-US" sz="2000" dirty="0"/>
              <a:t>Potentially far from value generation site</a:t>
            </a:r>
          </a:p>
          <a:p>
            <a:pPr lvl="1"/>
            <a:endParaRPr lang="en-US" dirty="0"/>
          </a:p>
        </p:txBody>
      </p:sp>
      <p:sp>
        <p:nvSpPr>
          <p:cNvPr id="4" name="Slide Number Placeholder 3"/>
          <p:cNvSpPr>
            <a:spLocks noGrp="1"/>
          </p:cNvSpPr>
          <p:nvPr>
            <p:ph type="sldNum" sz="quarter" idx="10"/>
          </p:nvPr>
        </p:nvSpPr>
        <p:spPr/>
        <p:txBody>
          <a:bodyPr/>
          <a:lstStyle/>
          <a:p>
            <a:pPr>
              <a:defRPr/>
            </a:pPr>
            <a:fld id="{FCDF6C1F-3F1C-4213-B9BF-B551DBAB487C}" type="slidenum">
              <a:rPr lang="en-US" smtClean="0"/>
              <a:pPr>
                <a:defRPr/>
              </a:pPr>
              <a:t>30</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494707104"/>
      </p:ext>
    </p:extLst>
  </p:cSld>
  <p:clrMapOvr>
    <a:masterClrMapping/>
  </p:clrMapOvr>
  <mc:AlternateContent xmlns:mc="http://schemas.openxmlformats.org/markup-compatibility/2006" xmlns:p14="http://schemas.microsoft.com/office/powerpoint/2010/main">
    <mc:Choice Requires="p14">
      <p:transition spd="slow" p14:dur="2000" advTm="46343"/>
    </mc:Choice>
    <mc:Fallback xmlns="">
      <p:transition spd="slow" advTm="4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90712"/>
            <a:ext cx="9144000" cy="1462088"/>
          </a:xfrm>
        </p:spPr>
        <p:txBody>
          <a:bodyPr/>
          <a:lstStyle/>
          <a:p>
            <a:r>
              <a:rPr lang="en-US" dirty="0"/>
              <a:t>PVC </a:t>
            </a:r>
            <a:br>
              <a:rPr lang="en-US" dirty="0"/>
            </a:br>
            <a:r>
              <a:rPr lang="en-US" sz="2000" dirty="0"/>
              <a:t>Test to see if you can compete </a:t>
            </a:r>
            <a:br>
              <a:rPr lang="en-US" sz="2000" dirty="0"/>
            </a:br>
            <a:r>
              <a:rPr lang="en-US" sz="2000" dirty="0"/>
              <a:t>by offering this solution…. If not, pivot</a:t>
            </a:r>
            <a:endParaRPr lang="en-US" dirty="0"/>
          </a:p>
        </p:txBody>
      </p:sp>
      <p:sp>
        <p:nvSpPr>
          <p:cNvPr id="5" name="Subtitle 4"/>
          <p:cNvSpPr>
            <a:spLocks noGrp="1"/>
          </p:cNvSpPr>
          <p:nvPr>
            <p:ph type="subTitle" idx="1"/>
          </p:nvPr>
        </p:nvSpPr>
        <p:spPr/>
        <p:txBody>
          <a:bodyPr/>
          <a:lstStyle/>
          <a:p>
            <a:r>
              <a:rPr lang="en-US" dirty="0"/>
              <a:t>See Opportunity Identification slides and Appendix A of textbook </a:t>
            </a:r>
          </a:p>
          <a:p>
            <a:r>
              <a:rPr lang="en-US" dirty="0"/>
              <a:t>for review of details</a:t>
            </a:r>
          </a:p>
        </p:txBody>
      </p:sp>
      <p:sp>
        <p:nvSpPr>
          <p:cNvPr id="4" name="Slide Number Placeholder 3"/>
          <p:cNvSpPr>
            <a:spLocks noGrp="1"/>
          </p:cNvSpPr>
          <p:nvPr>
            <p:ph type="sldNum" sz="quarter" idx="4294967295"/>
          </p:nvPr>
        </p:nvSpPr>
        <p:spPr>
          <a:xfrm>
            <a:off x="6858000" y="6400800"/>
            <a:ext cx="1905000" cy="457200"/>
          </a:xfrm>
          <a:prstGeom prst="rect">
            <a:avLst/>
          </a:prstGeom>
        </p:spPr>
        <p:txBody>
          <a:bodyPr/>
          <a:lstStyle/>
          <a:p>
            <a:pPr>
              <a:defRPr/>
            </a:pPr>
            <a:fld id="{4D6F8EAF-F09C-4ABC-A386-EB508159BD24}" type="slidenum">
              <a:rPr lang="en-US" smtClean="0"/>
              <a:pPr>
                <a:defRPr/>
              </a:pPr>
              <a:t>31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512666577"/>
      </p:ext>
    </p:extLst>
  </p:cSld>
  <p:clrMapOvr>
    <a:masterClrMapping/>
  </p:clrMapOvr>
  <mc:AlternateContent xmlns:mc="http://schemas.openxmlformats.org/markup-compatibility/2006" xmlns:p14="http://schemas.microsoft.com/office/powerpoint/2010/main">
    <mc:Choice Requires="p14">
      <p:transition spd="slow" p14:dur="2000" advTm="32327"/>
    </mc:Choice>
    <mc:Fallback xmlns="">
      <p:transition spd="slow" advTm="3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805112"/>
            <a:ext cx="9144000" cy="1462088"/>
          </a:xfrm>
        </p:spPr>
        <p:txBody>
          <a:bodyPr/>
          <a:lstStyle/>
          <a:p>
            <a:r>
              <a:rPr lang="en-US" dirty="0"/>
              <a:t>End of Part 1 of Business Design</a:t>
            </a:r>
            <a:br>
              <a:rPr lang="en-US" dirty="0"/>
            </a:br>
            <a:br>
              <a:rPr lang="en-US" dirty="0"/>
            </a:br>
            <a:r>
              <a:rPr lang="en-US" dirty="0"/>
              <a:t>(Voiceover slide deck only)</a:t>
            </a:r>
            <a:br>
              <a:rPr lang="en-US" dirty="0"/>
            </a:br>
            <a:r>
              <a:rPr lang="en-US" dirty="0"/>
              <a:t>Pick up on the Business Design Methodology in the Part 2 Deck</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83884503"/>
      </p:ext>
    </p:extLst>
  </p:cSld>
  <p:clrMapOvr>
    <a:masterClrMapping/>
  </p:clrMapOvr>
  <mc:AlternateContent xmlns:mc="http://schemas.openxmlformats.org/markup-compatibility/2006" xmlns:p14="http://schemas.microsoft.com/office/powerpoint/2010/main">
    <mc:Choice Requires="p14">
      <p:transition spd="slow" p14:dur="2000" advTm="25788"/>
    </mc:Choice>
    <mc:Fallback xmlns="">
      <p:transition spd="slow" advTm="2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bwMode="auto">
          <a:xfrm>
            <a:off x="1066800" y="2996598"/>
            <a:ext cx="7893913" cy="203802"/>
          </a:xfrm>
          <a:prstGeom prst="rect">
            <a:avLst/>
          </a:prstGeom>
          <a:solidFill>
            <a:srgbClr val="BDE9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1066800" y="3225198"/>
            <a:ext cx="7893913" cy="20380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1018389" y="0"/>
            <a:ext cx="8125612" cy="808038"/>
          </a:xfrm>
        </p:spPr>
        <p:txBody>
          <a:bodyPr/>
          <a:lstStyle/>
          <a:p>
            <a:r>
              <a:rPr lang="en-029" dirty="0"/>
              <a:t>Zooming in another level from OP ID</a:t>
            </a:r>
            <a:endParaRPr lang="en-US" dirty="0"/>
          </a:p>
        </p:txBody>
      </p:sp>
      <p:sp>
        <p:nvSpPr>
          <p:cNvPr id="5" name="TextBox 4"/>
          <p:cNvSpPr txBox="1"/>
          <p:nvPr/>
        </p:nvSpPr>
        <p:spPr>
          <a:xfrm>
            <a:off x="4669551" y="2285762"/>
            <a:ext cx="1702710" cy="1169551"/>
          </a:xfrm>
          <a:prstGeom prst="rect">
            <a:avLst/>
          </a:prstGeom>
          <a:noFill/>
        </p:spPr>
        <p:txBody>
          <a:bodyPr wrap="none" rtlCol="0">
            <a:spAutoFit/>
          </a:bodyPr>
          <a:lstStyle/>
          <a:p>
            <a:r>
              <a:rPr lang="en-US" b="1" u="sng" dirty="0"/>
              <a:t>Activity (what/how)</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Approach</a:t>
            </a:r>
          </a:p>
          <a:p>
            <a:pPr marL="342900" indent="-342900">
              <a:buFont typeface="Arial" pitchFamily="34" charset="0"/>
              <a:buChar char="•"/>
            </a:pPr>
            <a:r>
              <a:rPr lang="en-US" dirty="0"/>
              <a:t>Offering/Action</a:t>
            </a:r>
          </a:p>
        </p:txBody>
      </p:sp>
      <p:sp>
        <p:nvSpPr>
          <p:cNvPr id="15" name="TextBox 14"/>
          <p:cNvSpPr txBox="1"/>
          <p:nvPr/>
        </p:nvSpPr>
        <p:spPr>
          <a:xfrm>
            <a:off x="2801250" y="2285762"/>
            <a:ext cx="1694695" cy="1169551"/>
          </a:xfrm>
          <a:prstGeom prst="rect">
            <a:avLst/>
          </a:prstGeom>
          <a:noFill/>
        </p:spPr>
        <p:txBody>
          <a:bodyPr wrap="none" rtlCol="0">
            <a:spAutoFit/>
          </a:bodyPr>
          <a:lstStyle/>
          <a:p>
            <a:r>
              <a:rPr lang="en-US" b="1" u="sng" dirty="0"/>
              <a:t>Motive (why)</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cxnSp>
        <p:nvCxnSpPr>
          <p:cNvPr id="23" name="Straight Arrow Connector 22"/>
          <p:cNvCxnSpPr/>
          <p:nvPr/>
        </p:nvCxnSpPr>
        <p:spPr bwMode="auto">
          <a:xfrm>
            <a:off x="980288" y="2491844"/>
            <a:ext cx="0" cy="937156"/>
          </a:xfrm>
          <a:prstGeom prst="straightConnector1">
            <a:avLst/>
          </a:prstGeom>
          <a:solidFill>
            <a:schemeClr val="accent1"/>
          </a:solidFill>
          <a:ln w="28575" cap="flat" cmpd="sng" algn="ctr">
            <a:solidFill>
              <a:schemeClr val="bg2"/>
            </a:solidFill>
            <a:prstDash val="solid"/>
            <a:round/>
            <a:headEnd type="arrow" w="med" len="med"/>
            <a:tailEnd type="arrow" w="med" len="med"/>
          </a:ln>
          <a:effectLst/>
        </p:spPr>
      </p:cxnSp>
      <p:sp>
        <p:nvSpPr>
          <p:cNvPr id="24" name="TextBox 23"/>
          <p:cNvSpPr txBox="1"/>
          <p:nvPr/>
        </p:nvSpPr>
        <p:spPr>
          <a:xfrm rot="16200000">
            <a:off x="76873" y="2731533"/>
            <a:ext cx="1435008" cy="307777"/>
          </a:xfrm>
          <a:prstGeom prst="rect">
            <a:avLst/>
          </a:prstGeom>
          <a:noFill/>
        </p:spPr>
        <p:txBody>
          <a:bodyPr wrap="none" rtlCol="0">
            <a:spAutoFit/>
          </a:bodyPr>
          <a:lstStyle/>
          <a:p>
            <a:r>
              <a:rPr lang="en-US" b="1" dirty="0"/>
              <a:t>Zooming In/Out</a:t>
            </a:r>
          </a:p>
        </p:txBody>
      </p:sp>
      <p:sp>
        <p:nvSpPr>
          <p:cNvPr id="25" name="TextBox 24"/>
          <p:cNvSpPr txBox="1"/>
          <p:nvPr/>
        </p:nvSpPr>
        <p:spPr>
          <a:xfrm>
            <a:off x="6691675" y="2285762"/>
            <a:ext cx="2307042" cy="1600438"/>
          </a:xfrm>
          <a:prstGeom prst="rect">
            <a:avLst/>
          </a:prstGeom>
          <a:noFill/>
        </p:spPr>
        <p:txBody>
          <a:bodyPr wrap="none" rtlCol="0">
            <a:spAutoFit/>
          </a:bodyPr>
          <a:lstStyle/>
          <a:p>
            <a:r>
              <a:rPr lang="en-US" b="1" u="sng" dirty="0"/>
              <a:t>Monetization</a:t>
            </a:r>
          </a:p>
          <a:p>
            <a:pPr marL="342900" indent="-342900">
              <a:buFont typeface="Arial" pitchFamily="34" charset="0"/>
              <a:buChar char="•"/>
            </a:pPr>
            <a:r>
              <a:rPr lang="en-US" dirty="0"/>
              <a:t>Potential to create value</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err="1"/>
              <a:t>Investability</a:t>
            </a:r>
            <a:r>
              <a:rPr lang="en-US" dirty="0"/>
              <a:t> Analysis</a:t>
            </a:r>
          </a:p>
        </p:txBody>
      </p:sp>
      <p:sp>
        <p:nvSpPr>
          <p:cNvPr id="1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4</a:t>
            </a:fld>
            <a:endParaRPr lang="en-US" dirty="0"/>
          </a:p>
        </p:txBody>
      </p:sp>
      <p:sp>
        <p:nvSpPr>
          <p:cNvPr id="29" name="TextBox 28"/>
          <p:cNvSpPr txBox="1"/>
          <p:nvPr/>
        </p:nvSpPr>
        <p:spPr>
          <a:xfrm>
            <a:off x="1103866" y="2285762"/>
            <a:ext cx="1805302" cy="1169551"/>
          </a:xfrm>
          <a:prstGeom prst="rect">
            <a:avLst/>
          </a:prstGeom>
          <a:noFill/>
        </p:spPr>
        <p:txBody>
          <a:bodyPr wrap="none" rtlCol="0">
            <a:spAutoFit/>
          </a:bodyPr>
          <a:lstStyle/>
          <a:p>
            <a:r>
              <a:rPr lang="en-US" b="1" u="sng" dirty="0"/>
              <a:t>Owner (who)</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sp>
        <p:nvSpPr>
          <p:cNvPr id="7" name="Rectangle 6"/>
          <p:cNvSpPr/>
          <p:nvPr/>
        </p:nvSpPr>
        <p:spPr bwMode="auto">
          <a:xfrm>
            <a:off x="1097687" y="2769803"/>
            <a:ext cx="7883225" cy="201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3" name="Group 2"/>
          <p:cNvGrpSpPr/>
          <p:nvPr/>
        </p:nvGrpSpPr>
        <p:grpSpPr>
          <a:xfrm>
            <a:off x="278255" y="2667000"/>
            <a:ext cx="407545" cy="292100"/>
            <a:chOff x="1436732" y="5156201"/>
            <a:chExt cx="998190" cy="715434"/>
          </a:xfrm>
        </p:grpSpPr>
        <p:sp>
          <p:nvSpPr>
            <p:cNvPr id="21" name="Oval 20"/>
            <p:cNvSpPr/>
            <p:nvPr/>
          </p:nvSpPr>
          <p:spPr>
            <a:xfrm>
              <a:off x="1834666" y="5156201"/>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206322" y="5355168"/>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834666" y="5643035"/>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36732" y="5448301"/>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30" idx="7"/>
              <a:endCxn id="21" idx="3"/>
            </p:cNvCxnSpPr>
            <p:nvPr/>
          </p:nvCxnSpPr>
          <p:spPr>
            <a:xfrm flipV="1">
              <a:off x="1631854" y="5351323"/>
              <a:ext cx="236290" cy="130456"/>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5"/>
              <a:endCxn id="26" idx="1"/>
            </p:cNvCxnSpPr>
            <p:nvPr/>
          </p:nvCxnSpPr>
          <p:spPr>
            <a:xfrm>
              <a:off x="2029788" y="5351323"/>
              <a:ext cx="210012" cy="37323"/>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8" idx="6"/>
            </p:cNvCxnSpPr>
            <p:nvPr/>
          </p:nvCxnSpPr>
          <p:spPr>
            <a:xfrm flipV="1">
              <a:off x="2063266" y="5562601"/>
              <a:ext cx="176534" cy="194734"/>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8" idx="0"/>
              <a:endCxn id="21" idx="4"/>
            </p:cNvCxnSpPr>
            <p:nvPr/>
          </p:nvCxnSpPr>
          <p:spPr>
            <a:xfrm flipV="1">
              <a:off x="1948966" y="5384801"/>
              <a:ext cx="0" cy="258234"/>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8" idx="2"/>
              <a:endCxn id="30" idx="5"/>
            </p:cNvCxnSpPr>
            <p:nvPr/>
          </p:nvCxnSpPr>
          <p:spPr>
            <a:xfrm flipH="1" flipV="1">
              <a:off x="1631854" y="5643423"/>
              <a:ext cx="202812" cy="113912"/>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152400" y="2920046"/>
            <a:ext cx="242433" cy="204154"/>
            <a:chOff x="6193868" y="609600"/>
            <a:chExt cx="1447800" cy="1219200"/>
          </a:xfrm>
          <a:solidFill>
            <a:srgbClr val="4F81BD"/>
          </a:solidFill>
        </p:grpSpPr>
        <p:sp>
          <p:nvSpPr>
            <p:cNvPr id="49" name="Rectangle 48"/>
            <p:cNvSpPr/>
            <p:nvPr/>
          </p:nvSpPr>
          <p:spPr>
            <a:xfrm>
              <a:off x="6193868" y="1143000"/>
              <a:ext cx="1447800" cy="6858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295740" y="1295400"/>
              <a:ext cx="1283812" cy="152400"/>
              <a:chOff x="6295740" y="1295400"/>
              <a:chExt cx="1283812" cy="152400"/>
            </a:xfrm>
            <a:grpFill/>
          </p:grpSpPr>
          <p:sp>
            <p:nvSpPr>
              <p:cNvPr id="59" name="Rectangle 58"/>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305550" y="1523458"/>
              <a:ext cx="1283812" cy="152400"/>
              <a:chOff x="6295740" y="1295400"/>
              <a:chExt cx="1283812" cy="152400"/>
            </a:xfrm>
            <a:grpFill/>
          </p:grpSpPr>
          <p:sp>
            <p:nvSpPr>
              <p:cNvPr id="53" name="Rectangle 52"/>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rapezoid 51"/>
            <p:cNvSpPr/>
            <p:nvPr/>
          </p:nvSpPr>
          <p:spPr>
            <a:xfrm>
              <a:off x="6218516" y="609600"/>
              <a:ext cx="258484" cy="533400"/>
            </a:xfrm>
            <a:prstGeom prst="trapezoid">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flipH="1">
            <a:off x="441322" y="3222203"/>
            <a:ext cx="92078" cy="197534"/>
            <a:chOff x="7344534" y="6061079"/>
            <a:chExt cx="229396" cy="492121"/>
          </a:xfrm>
        </p:grpSpPr>
        <p:sp>
          <p:nvSpPr>
            <p:cNvPr id="66" name="Rounded Rectangle 65"/>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3" y="2286000"/>
            <a:ext cx="364147" cy="455185"/>
          </a:xfrm>
          <a:prstGeom prst="rect">
            <a:avLst/>
          </a:prstGeom>
        </p:spPr>
      </p:pic>
      <p:sp>
        <p:nvSpPr>
          <p:cNvPr id="70" name="Rectangle 69"/>
          <p:cNvSpPr/>
          <p:nvPr/>
        </p:nvSpPr>
        <p:spPr bwMode="auto">
          <a:xfrm>
            <a:off x="391786" y="5358798"/>
            <a:ext cx="616883" cy="20380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1066800" y="4800600"/>
            <a:ext cx="2600392" cy="307777"/>
          </a:xfrm>
          <a:prstGeom prst="rect">
            <a:avLst/>
          </a:prstGeom>
          <a:noFill/>
        </p:spPr>
        <p:txBody>
          <a:bodyPr wrap="none" rtlCol="0">
            <a:spAutoFit/>
          </a:bodyPr>
          <a:lstStyle/>
          <a:p>
            <a:r>
              <a:rPr lang="en-US" dirty="0"/>
              <a:t>End of Opportunity Identification</a:t>
            </a:r>
          </a:p>
        </p:txBody>
      </p:sp>
      <p:sp>
        <p:nvSpPr>
          <p:cNvPr id="4" name="TextBox 3"/>
          <p:cNvSpPr txBox="1"/>
          <p:nvPr/>
        </p:nvSpPr>
        <p:spPr>
          <a:xfrm>
            <a:off x="1103866" y="3732311"/>
            <a:ext cx="2297661" cy="307777"/>
          </a:xfrm>
          <a:prstGeom prst="rect">
            <a:avLst/>
          </a:prstGeom>
          <a:noFill/>
        </p:spPr>
        <p:txBody>
          <a:bodyPr wrap="square" rtlCol="0">
            <a:spAutoFit/>
          </a:bodyPr>
          <a:lstStyle/>
          <a:p>
            <a:r>
              <a:rPr lang="en-US" dirty="0"/>
              <a:t>*or addressable market </a:t>
            </a:r>
          </a:p>
        </p:txBody>
      </p:sp>
      <p:sp>
        <p:nvSpPr>
          <p:cNvPr id="73" name="Rectangle 72"/>
          <p:cNvSpPr/>
          <p:nvPr/>
        </p:nvSpPr>
        <p:spPr bwMode="auto">
          <a:xfrm>
            <a:off x="391786" y="4901598"/>
            <a:ext cx="616883" cy="203802"/>
          </a:xfrm>
          <a:prstGeom prst="rect">
            <a:avLst/>
          </a:prstGeom>
          <a:solidFill>
            <a:srgbClr val="BDE9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4" name="TextBox 73"/>
          <p:cNvSpPr txBox="1"/>
          <p:nvPr/>
        </p:nvSpPr>
        <p:spPr>
          <a:xfrm>
            <a:off x="1066800" y="5285096"/>
            <a:ext cx="1907895" cy="307777"/>
          </a:xfrm>
          <a:prstGeom prst="rect">
            <a:avLst/>
          </a:prstGeom>
          <a:noFill/>
        </p:spPr>
        <p:txBody>
          <a:bodyPr wrap="none" rtlCol="0">
            <a:spAutoFit/>
          </a:bodyPr>
          <a:lstStyle/>
          <a:p>
            <a:r>
              <a:rPr lang="en-US" dirty="0"/>
              <a:t>End of Business Design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cxnSp>
        <p:nvCxnSpPr>
          <p:cNvPr id="75" name="Straight Connector 74">
            <a:extLst>
              <a:ext uri="{FF2B5EF4-FFF2-40B4-BE49-F238E27FC236}">
                <a16:creationId xmlns:a16="http://schemas.microsoft.com/office/drawing/2014/main" id="{05728962-E428-45B0-B06F-B6FDD351AD38}"/>
              </a:ext>
            </a:extLst>
          </p:cNvPr>
          <p:cNvCxnSpPr/>
          <p:nvPr/>
        </p:nvCxnSpPr>
        <p:spPr bwMode="auto">
          <a:xfrm flipV="1">
            <a:off x="2675753"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76" name="TextBox 75">
            <a:extLst>
              <a:ext uri="{FF2B5EF4-FFF2-40B4-BE49-F238E27FC236}">
                <a16:creationId xmlns:a16="http://schemas.microsoft.com/office/drawing/2014/main" id="{757E6D9E-11F1-4EF2-9651-28C8A5B26094}"/>
              </a:ext>
            </a:extLst>
          </p:cNvPr>
          <p:cNvSpPr txBox="1"/>
          <p:nvPr/>
        </p:nvSpPr>
        <p:spPr>
          <a:xfrm>
            <a:off x="2267985"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92178452"/>
      </p:ext>
    </p:extLst>
  </p:cSld>
  <p:clrMapOvr>
    <a:masterClrMapping/>
  </p:clrMapOvr>
  <mc:AlternateContent xmlns:mc="http://schemas.openxmlformats.org/markup-compatibility/2006" xmlns:p14="http://schemas.microsoft.com/office/powerpoint/2010/main">
    <mc:Choice Requires="p14">
      <p:transition spd="slow" p14:dur="2000" advTm="66526"/>
    </mc:Choice>
    <mc:Fallback xmlns="">
      <p:transition spd="slow" advTm="6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04" b="2815"/>
          <a:stretch/>
        </p:blipFill>
        <p:spPr>
          <a:xfrm>
            <a:off x="344424" y="1393372"/>
            <a:ext cx="8455152" cy="4855028"/>
          </a:xfrm>
          <a:prstGeom prst="rect">
            <a:avLst/>
          </a:prstGeom>
        </p:spPr>
      </p:pic>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5</a:t>
            </a:fld>
            <a:endParaRPr lang="en-US" dirty="0"/>
          </a:p>
        </p:txBody>
      </p:sp>
      <p:sp>
        <p:nvSpPr>
          <p:cNvPr id="3" name="Title 2"/>
          <p:cNvSpPr>
            <a:spLocks noGrp="1"/>
          </p:cNvSpPr>
          <p:nvPr>
            <p:ph type="title"/>
          </p:nvPr>
        </p:nvSpPr>
        <p:spPr>
          <a:xfrm>
            <a:off x="980280" y="109537"/>
            <a:ext cx="8163719" cy="700088"/>
          </a:xfrm>
        </p:spPr>
        <p:txBody>
          <a:bodyPr/>
          <a:lstStyle/>
          <a:p>
            <a:r>
              <a:rPr lang="en-US" sz="2800" dirty="0"/>
              <a:t>At the end of Opportunity Identification you know</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38718528"/>
      </p:ext>
    </p:extLst>
  </p:cSld>
  <p:clrMapOvr>
    <a:masterClrMapping/>
  </p:clrMapOvr>
  <mc:AlternateContent xmlns:mc="http://schemas.openxmlformats.org/markup-compatibility/2006" xmlns:p14="http://schemas.microsoft.com/office/powerpoint/2010/main">
    <mc:Choice Requires="p14">
      <p:transition spd="slow" p14:dur="2000" advTm="7474"/>
    </mc:Choice>
    <mc:Fallback xmlns="">
      <p:transition spd="slow" advTm="7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76200"/>
            <a:ext cx="7793037" cy="700087"/>
          </a:xfrm>
        </p:spPr>
        <p:txBody>
          <a:bodyPr/>
          <a:lstStyle/>
          <a:p>
            <a:pPr eaLnBrk="1" hangingPunct="1"/>
            <a:r>
              <a:rPr lang="en-US" dirty="0"/>
              <a:t>Business Design Output</a:t>
            </a:r>
            <a:endParaRPr lang="en-US" sz="2000" dirty="0"/>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6</a:t>
            </a:fld>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605" b="3431"/>
          <a:stretch/>
        </p:blipFill>
        <p:spPr>
          <a:xfrm>
            <a:off x="688848" y="1104404"/>
            <a:ext cx="7235952" cy="511172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
        <p:nvSpPr>
          <p:cNvPr id="3" name="TextBox 2"/>
          <p:cNvSpPr txBox="1"/>
          <p:nvPr/>
        </p:nvSpPr>
        <p:spPr>
          <a:xfrm>
            <a:off x="7560092" y="2819400"/>
            <a:ext cx="1467068" cy="307777"/>
          </a:xfrm>
          <a:prstGeom prst="rect">
            <a:avLst/>
          </a:prstGeom>
          <a:noFill/>
        </p:spPr>
        <p:txBody>
          <a:bodyPr wrap="none" rtlCol="0">
            <a:spAutoFit/>
          </a:bodyPr>
          <a:lstStyle/>
          <a:p>
            <a:r>
              <a:rPr lang="en-US" dirty="0"/>
              <a:t>(i.e. Need/Desire)</a:t>
            </a:r>
          </a:p>
        </p:txBody>
      </p:sp>
    </p:spTree>
    <p:extLst>
      <p:ext uri="{BB962C8B-B14F-4D97-AF65-F5344CB8AC3E}">
        <p14:creationId xmlns:p14="http://schemas.microsoft.com/office/powerpoint/2010/main" val="3861909103"/>
      </p:ext>
    </p:extLst>
  </p:cSld>
  <p:clrMapOvr>
    <a:masterClrMapping/>
  </p:clrMapOvr>
  <mc:AlternateContent xmlns:mc="http://schemas.openxmlformats.org/markup-compatibility/2006" xmlns:p14="http://schemas.microsoft.com/office/powerpoint/2010/main">
    <mc:Choice Requires="p14">
      <p:transition spd="slow" p14:dur="2000" advTm="51213"/>
    </mc:Choice>
    <mc:Fallback xmlns="">
      <p:transition spd="slow" advTm="51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14400" y="366712"/>
            <a:ext cx="8229600" cy="700088"/>
          </a:xfrm>
        </p:spPr>
        <p:txBody>
          <a:bodyPr/>
          <a:lstStyle/>
          <a:p>
            <a:r>
              <a:rPr lang="en-US" dirty="0"/>
              <a:t>Business Design Output:  </a:t>
            </a:r>
            <a:br>
              <a:rPr lang="en-US" dirty="0"/>
            </a:br>
            <a:r>
              <a:rPr lang="en-US" dirty="0"/>
              <a:t>  C</a:t>
            </a:r>
            <a:r>
              <a:rPr lang="en-US" sz="3200" dirty="0"/>
              <a:t>rafting a High-level Business Framework</a:t>
            </a:r>
          </a:p>
        </p:txBody>
      </p:sp>
      <p:sp>
        <p:nvSpPr>
          <p:cNvPr id="3" name="Content Placeholder 2"/>
          <p:cNvSpPr>
            <a:spLocks noGrp="1"/>
          </p:cNvSpPr>
          <p:nvPr>
            <p:ph idx="1"/>
          </p:nvPr>
        </p:nvSpPr>
        <p:spPr>
          <a:xfrm>
            <a:off x="381000" y="825059"/>
            <a:ext cx="8763000" cy="5651941"/>
          </a:xfrm>
        </p:spPr>
        <p:txBody>
          <a:bodyPr/>
          <a:lstStyle/>
          <a:p>
            <a:pPr marL="0" indent="0">
              <a:buFont typeface="Wingdings" pitchFamily="2" charset="2"/>
              <a:buNone/>
              <a:defRPr/>
            </a:pPr>
            <a:r>
              <a:rPr lang="en-US" sz="2000" u="sng" dirty="0"/>
              <a:t>Business Construct (</a:t>
            </a:r>
            <a:r>
              <a:rPr lang="en-US" sz="2000" u="sng" dirty="0" err="1"/>
              <a:t>ie</a:t>
            </a:r>
            <a:r>
              <a:rPr lang="en-US" sz="2000" u="sng" dirty="0"/>
              <a:t> Qualitative Business Model)</a:t>
            </a:r>
          </a:p>
          <a:p>
            <a:pPr>
              <a:defRPr/>
            </a:pPr>
            <a:r>
              <a:rPr lang="en-US" sz="2000" b="1" dirty="0"/>
              <a:t>Activities </a:t>
            </a:r>
            <a:r>
              <a:rPr lang="en-US" sz="2000" dirty="0"/>
              <a:t>(of the business)</a:t>
            </a:r>
          </a:p>
          <a:p>
            <a:pPr lvl="1">
              <a:defRPr/>
            </a:pPr>
            <a:r>
              <a:rPr lang="en-US" sz="1800" dirty="0"/>
              <a:t>Offering (product/service):  </a:t>
            </a:r>
          </a:p>
          <a:p>
            <a:pPr lvl="2">
              <a:defRPr/>
            </a:pPr>
            <a:r>
              <a:rPr lang="en-US" sz="1400" dirty="0"/>
              <a:t>What precisely is your product/service?</a:t>
            </a:r>
          </a:p>
          <a:p>
            <a:pPr lvl="1">
              <a:defRPr/>
            </a:pPr>
            <a:r>
              <a:rPr lang="en-US" sz="1800" dirty="0"/>
              <a:t>Actions your firm takes:  </a:t>
            </a:r>
          </a:p>
          <a:p>
            <a:pPr lvl="2">
              <a:defRPr/>
            </a:pPr>
            <a:r>
              <a:rPr lang="en-US" sz="1400" dirty="0"/>
              <a:t>What precisely does the company do?  </a:t>
            </a:r>
          </a:p>
          <a:p>
            <a:pPr lvl="3">
              <a:defRPr/>
            </a:pPr>
            <a:r>
              <a:rPr lang="en-US" sz="1400" dirty="0"/>
              <a:t>How does this leverage your Capabilities?</a:t>
            </a:r>
          </a:p>
          <a:p>
            <a:pPr lvl="2">
              <a:defRPr/>
            </a:pPr>
            <a:r>
              <a:rPr lang="en-US" sz="1400" b="1" dirty="0"/>
              <a:t>What activities do you leverage from the existing ecosystem?</a:t>
            </a:r>
          </a:p>
          <a:p>
            <a:pPr>
              <a:defRPr/>
            </a:pPr>
            <a:r>
              <a:rPr lang="en-US" sz="2000" b="1" dirty="0"/>
              <a:t>Monetization </a:t>
            </a:r>
            <a:r>
              <a:rPr lang="en-US" sz="2000" dirty="0"/>
              <a:t>(method of the business)</a:t>
            </a:r>
          </a:p>
          <a:p>
            <a:pPr lvl="1">
              <a:defRPr/>
            </a:pPr>
            <a:r>
              <a:rPr lang="en-US" sz="1800" dirty="0"/>
              <a:t>How does your company make money (revenue model)?</a:t>
            </a:r>
          </a:p>
          <a:p>
            <a:pPr lvl="1">
              <a:defRPr/>
            </a:pPr>
            <a:r>
              <a:rPr lang="en-US" sz="1800" dirty="0"/>
              <a:t>Value capture mechanism?</a:t>
            </a:r>
            <a:endParaRPr lang="en-US" sz="2200" b="1" dirty="0"/>
          </a:p>
          <a:p>
            <a:pPr>
              <a:defRPr/>
            </a:pPr>
            <a:r>
              <a:rPr lang="en-US" sz="2000" b="1" strike="sngStrike" dirty="0"/>
              <a:t>Owner </a:t>
            </a:r>
            <a:r>
              <a:rPr lang="en-US" sz="2000" strike="sngStrike" dirty="0"/>
              <a:t>(of the problem) </a:t>
            </a:r>
            <a:r>
              <a:rPr lang="en-US" sz="2000" b="1" dirty="0"/>
              <a:t>Group or Person that the business SERVES</a:t>
            </a:r>
          </a:p>
          <a:p>
            <a:pPr lvl="1">
              <a:defRPr/>
            </a:pPr>
            <a:r>
              <a:rPr lang="en-US" sz="1800" dirty="0"/>
              <a:t>Who (very specifically) are your customers and collaborators?</a:t>
            </a:r>
          </a:p>
          <a:p>
            <a:pPr lvl="2">
              <a:defRPr/>
            </a:pPr>
            <a:r>
              <a:rPr lang="en-US" sz="1400" dirty="0"/>
              <a:t>What is your target persona? (Need-based market segment?)</a:t>
            </a:r>
          </a:p>
          <a:p>
            <a:pPr>
              <a:defRPr/>
            </a:pPr>
            <a:r>
              <a:rPr lang="en-US" sz="2000" b="1" dirty="0"/>
              <a:t>Motive </a:t>
            </a:r>
            <a:r>
              <a:rPr lang="en-US" sz="2000" dirty="0"/>
              <a:t>(of the problem owner)</a:t>
            </a:r>
          </a:p>
          <a:p>
            <a:pPr lvl="1">
              <a:defRPr/>
            </a:pPr>
            <a:r>
              <a:rPr lang="en-US" sz="1800" dirty="0"/>
              <a:t>Why do your customers/collaborators buy your product / collaborate with you?</a:t>
            </a:r>
          </a:p>
          <a:p>
            <a:pPr lvl="3">
              <a:defRPr/>
            </a:pPr>
            <a:r>
              <a:rPr lang="en-US" sz="1400" dirty="0"/>
              <a:t>What value do you create/problem do you solve for the your customer and collaborator?</a:t>
            </a:r>
          </a:p>
          <a:p>
            <a:pPr lvl="3">
              <a:defRPr/>
            </a:pPr>
            <a:r>
              <a:rPr lang="en-US" sz="1400" dirty="0"/>
              <a:t>How does your offering compare to existing solution?</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7</a:t>
            </a:fld>
            <a:endParaRPr lang="en-US" dirty="0"/>
          </a:p>
        </p:txBody>
      </p:sp>
      <p:sp>
        <p:nvSpPr>
          <p:cNvPr id="2" name="Left Brace 1"/>
          <p:cNvSpPr/>
          <p:nvPr/>
        </p:nvSpPr>
        <p:spPr bwMode="auto">
          <a:xfrm>
            <a:off x="381000" y="1295400"/>
            <a:ext cx="45719" cy="23622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Left Brace 6"/>
          <p:cNvSpPr/>
          <p:nvPr/>
        </p:nvSpPr>
        <p:spPr bwMode="auto">
          <a:xfrm>
            <a:off x="381000" y="4343400"/>
            <a:ext cx="45719" cy="15240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4" name="TextBox 3"/>
          <p:cNvSpPr txBox="1"/>
          <p:nvPr/>
        </p:nvSpPr>
        <p:spPr>
          <a:xfrm rot="16200000">
            <a:off x="-730328" y="2322611"/>
            <a:ext cx="1768433" cy="307777"/>
          </a:xfrm>
          <a:prstGeom prst="rect">
            <a:avLst/>
          </a:prstGeom>
          <a:noFill/>
        </p:spPr>
        <p:txBody>
          <a:bodyPr wrap="none" rtlCol="0">
            <a:spAutoFit/>
          </a:bodyPr>
          <a:lstStyle/>
          <a:p>
            <a:r>
              <a:rPr lang="en-029" b="1" dirty="0"/>
              <a:t>Business Perspective</a:t>
            </a:r>
            <a:endParaRPr lang="en-US" b="1" dirty="0"/>
          </a:p>
        </p:txBody>
      </p:sp>
      <p:sp>
        <p:nvSpPr>
          <p:cNvPr id="8" name="TextBox 7"/>
          <p:cNvSpPr txBox="1"/>
          <p:nvPr/>
        </p:nvSpPr>
        <p:spPr>
          <a:xfrm rot="16200000">
            <a:off x="-817463" y="4951511"/>
            <a:ext cx="1936749" cy="307777"/>
          </a:xfrm>
          <a:prstGeom prst="rect">
            <a:avLst/>
          </a:prstGeom>
          <a:noFill/>
        </p:spPr>
        <p:txBody>
          <a:bodyPr wrap="none" rtlCol="0">
            <a:spAutoFit/>
          </a:bodyPr>
          <a:lstStyle/>
          <a:p>
            <a:r>
              <a:rPr lang="en-029" b="1" dirty="0"/>
              <a:t>Customer Perspective</a:t>
            </a:r>
            <a:endParaRPr lang="en-US"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978019934"/>
      </p:ext>
    </p:extLst>
  </p:cSld>
  <p:clrMapOvr>
    <a:masterClrMapping/>
  </p:clrMapOvr>
  <mc:AlternateContent xmlns:mc="http://schemas.openxmlformats.org/markup-compatibility/2006" xmlns:p14="http://schemas.microsoft.com/office/powerpoint/2010/main">
    <mc:Choice Requires="p14">
      <p:transition spd="slow" p14:dur="2000" advTm="57715"/>
    </mc:Choice>
    <mc:Fallback xmlns="">
      <p:transition spd="slow" advTm="57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1600"/>
            <a:ext cx="8305800" cy="4876800"/>
          </a:xfrm>
        </p:spPr>
        <p:txBody>
          <a:bodyPr/>
          <a:lstStyle/>
          <a:p>
            <a:r>
              <a:rPr lang="en-US" sz="2400" b="1" u="sng" dirty="0"/>
              <a:t>Clearly</a:t>
            </a:r>
            <a:r>
              <a:rPr lang="en-US" sz="2400" dirty="0"/>
              <a:t> articulated positioning statement</a:t>
            </a:r>
          </a:p>
          <a:p>
            <a:pPr lvl="1"/>
            <a:r>
              <a:rPr lang="en-US" sz="1600" dirty="0"/>
              <a:t>For … (target segment / persona)</a:t>
            </a:r>
          </a:p>
          <a:p>
            <a:pPr lvl="1"/>
            <a:r>
              <a:rPr lang="en-US" sz="1600" dirty="0"/>
              <a:t>The … (product / service)</a:t>
            </a:r>
          </a:p>
          <a:p>
            <a:pPr lvl="1"/>
            <a:r>
              <a:rPr lang="en-US" sz="1600" dirty="0"/>
              <a:t>Satisfies… (most important user need)</a:t>
            </a:r>
          </a:p>
          <a:p>
            <a:pPr lvl="1"/>
            <a:r>
              <a:rPr lang="en-US" sz="1600" dirty="0"/>
              <a:t>By delivering... (key benefit or feature)</a:t>
            </a:r>
          </a:p>
          <a:p>
            <a:pPr lvl="1"/>
            <a:r>
              <a:rPr lang="en-US" sz="1600" dirty="0"/>
              <a:t>Through/via/created by our…  (underlying capability)</a:t>
            </a:r>
          </a:p>
          <a:p>
            <a:pPr marL="457200" lvl="1" indent="0">
              <a:buNone/>
            </a:pPr>
            <a:endParaRPr lang="en-US" sz="1600" dirty="0"/>
          </a:p>
          <a:p>
            <a:r>
              <a:rPr lang="en-US" sz="2000" dirty="0"/>
              <a:t>Example</a:t>
            </a:r>
          </a:p>
          <a:p>
            <a:pPr lvl="1"/>
            <a:r>
              <a:rPr lang="en-US" sz="1600" dirty="0"/>
              <a:t>For the small or home-based business owners </a:t>
            </a:r>
          </a:p>
          <a:p>
            <a:pPr lvl="1"/>
            <a:r>
              <a:rPr lang="en-US" sz="1600" dirty="0"/>
              <a:t>Symantec Endpoint Protection Small Business Edition</a:t>
            </a:r>
          </a:p>
          <a:p>
            <a:pPr lvl="1"/>
            <a:r>
              <a:rPr lang="en-US" sz="1600" dirty="0"/>
              <a:t>Prevents cybercriminals from accessing and destroying your vital business information</a:t>
            </a:r>
          </a:p>
          <a:p>
            <a:pPr lvl="1"/>
            <a:r>
              <a:rPr lang="en-US" sz="1600" dirty="0"/>
              <a:t>By protecting your computers and servers</a:t>
            </a:r>
          </a:p>
          <a:p>
            <a:pPr lvl="1"/>
            <a:r>
              <a:rPr lang="en-US" sz="1600" dirty="0"/>
              <a:t>Through seamless, user-transparent updating of your machines with the most current antivirus, anti-malware technology updates</a:t>
            </a:r>
          </a:p>
        </p:txBody>
      </p:sp>
      <p:sp>
        <p:nvSpPr>
          <p:cNvPr id="2" name="Title 1"/>
          <p:cNvSpPr>
            <a:spLocks noGrp="1"/>
          </p:cNvSpPr>
          <p:nvPr>
            <p:ph type="title"/>
          </p:nvPr>
        </p:nvSpPr>
        <p:spPr>
          <a:xfrm>
            <a:off x="990600" y="304800"/>
            <a:ext cx="8077200" cy="533400"/>
          </a:xfrm>
        </p:spPr>
        <p:txBody>
          <a:bodyPr/>
          <a:lstStyle/>
          <a:p>
            <a:r>
              <a:rPr lang="en-US" dirty="0"/>
              <a:t>Position Statement for Customer</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8</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876937541"/>
      </p:ext>
    </p:extLst>
  </p:cSld>
  <p:clrMapOvr>
    <a:masterClrMapping/>
  </p:clrMapOvr>
  <mc:AlternateContent xmlns:mc="http://schemas.openxmlformats.org/markup-compatibility/2006" xmlns:p14="http://schemas.microsoft.com/office/powerpoint/2010/main">
    <mc:Choice Requires="p14">
      <p:transition spd="slow" p14:dur="2000" advTm="86701"/>
    </mc:Choice>
    <mc:Fallback xmlns="">
      <p:transition spd="slow" advTm="8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Mistakes at this phase</a:t>
            </a:r>
          </a:p>
        </p:txBody>
      </p:sp>
      <p:sp>
        <p:nvSpPr>
          <p:cNvPr id="3" name="Content Placeholder 2"/>
          <p:cNvSpPr>
            <a:spLocks noGrp="1"/>
          </p:cNvSpPr>
          <p:nvPr>
            <p:ph idx="1"/>
          </p:nvPr>
        </p:nvSpPr>
        <p:spPr>
          <a:xfrm>
            <a:off x="685800" y="1295400"/>
            <a:ext cx="7772400" cy="4114800"/>
          </a:xfrm>
        </p:spPr>
        <p:txBody>
          <a:bodyPr/>
          <a:lstStyle/>
          <a:p>
            <a:r>
              <a:rPr lang="en-US" sz="2000" dirty="0"/>
              <a:t>Assume venture will do everything related to the creation of the venture’s advantaged product and delivery of that product to the customer</a:t>
            </a:r>
          </a:p>
          <a:p>
            <a:pPr lvl="1"/>
            <a:r>
              <a:rPr lang="en-US" sz="1800" dirty="0"/>
              <a:t>Really?  How big a firm are you?</a:t>
            </a:r>
          </a:p>
          <a:p>
            <a:pPr lvl="1"/>
            <a:r>
              <a:rPr lang="en-US" sz="1800" dirty="0"/>
              <a:t>Must narrow to core competencies</a:t>
            </a:r>
          </a:p>
          <a:p>
            <a:r>
              <a:rPr lang="en-US" sz="2000" dirty="0"/>
              <a:t>Confuse </a:t>
            </a:r>
            <a:r>
              <a:rPr lang="en-US" sz="2000" b="1" dirty="0"/>
              <a:t>Customers and Users</a:t>
            </a:r>
          </a:p>
          <a:p>
            <a:pPr lvl="1"/>
            <a:r>
              <a:rPr lang="en-US" sz="1800" dirty="0"/>
              <a:t>Both are important, but typically only capture value from one</a:t>
            </a:r>
          </a:p>
          <a:p>
            <a:r>
              <a:rPr lang="en-US" sz="2000" dirty="0"/>
              <a:t>Do not understand the true needs of customers, try to address “everyone”</a:t>
            </a:r>
          </a:p>
          <a:p>
            <a:pPr lvl="1"/>
            <a:r>
              <a:rPr lang="en-US" sz="1800" dirty="0"/>
              <a:t>Never drill down past “market segment” – Opportunity Identification level</a:t>
            </a:r>
          </a:p>
          <a:p>
            <a:pPr lvl="1"/>
            <a:r>
              <a:rPr lang="en-US" sz="1800" dirty="0"/>
              <a:t>If you cannot describe them specifically, how can you count them? In the next step (assessment) you will be asked “how many” customers. If don’t know who they are (very specifically), you cannot answer that question.</a:t>
            </a:r>
          </a:p>
        </p:txBody>
      </p:sp>
      <p:sp>
        <p:nvSpPr>
          <p:cNvPr id="4" name="Slide Number Placeholder 3"/>
          <p:cNvSpPr>
            <a:spLocks noGrp="1"/>
          </p:cNvSpPr>
          <p:nvPr>
            <p:ph type="sldNum" sz="quarter" idx="4294967295"/>
          </p:nvPr>
        </p:nvSpPr>
        <p:spPr>
          <a:xfrm>
            <a:off x="8534400" y="6477000"/>
            <a:ext cx="609600" cy="304800"/>
          </a:xfrm>
          <a:prstGeom prst="rect">
            <a:avLst/>
          </a:prstGeom>
        </p:spPr>
        <p:txBody>
          <a:bodyPr/>
          <a:lstStyle/>
          <a:p>
            <a:pPr>
              <a:defRPr/>
            </a:pPr>
            <a:fld id="{7040CABD-E666-4F02-B4A5-7E25250C4AFE}" type="slidenum">
              <a:rPr lang="en-US" smtClean="0"/>
              <a:pPr>
                <a:defRPr/>
              </a:pPr>
              <a:t>9</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73876544"/>
      </p:ext>
    </p:extLst>
  </p:cSld>
  <p:clrMapOvr>
    <a:masterClrMapping/>
  </p:clrMapOvr>
  <mc:AlternateContent xmlns:mc="http://schemas.openxmlformats.org/markup-compatibility/2006" xmlns:p14="http://schemas.microsoft.com/office/powerpoint/2010/main">
    <mc:Choice Requires="p14">
      <p:transition spd="slow" p14:dur="2000" advTm="49246"/>
    </mc:Choice>
    <mc:Fallback xmlns="">
      <p:transition spd="slow" advTm="4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3"/>
</p:tagLst>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6000</TotalTime>
  <Words>2141</Words>
  <Application>Microsoft Office PowerPoint</Application>
  <PresentationFormat>On-screen Show (4:3)</PresentationFormat>
  <Paragraphs>347</Paragraphs>
  <Slides>32</Slides>
  <Notes>8</Notes>
  <HiddenSlides>0</HiddenSlides>
  <MMClips>32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Times New Roman</vt:lpstr>
      <vt:lpstr>Wingdings</vt:lpstr>
      <vt:lpstr>blank</vt:lpstr>
      <vt:lpstr>PowerPoint Presentation</vt:lpstr>
      <vt:lpstr>Business Design</vt:lpstr>
      <vt:lpstr>Design before Testing and Building</vt:lpstr>
      <vt:lpstr>Zooming in another level from OP ID</vt:lpstr>
      <vt:lpstr>At the end of Opportunity Identification you know</vt:lpstr>
      <vt:lpstr>Business Design Output</vt:lpstr>
      <vt:lpstr>Business Design Output:     Crafting a High-level Business Framework</vt:lpstr>
      <vt:lpstr>Position Statement for Customer</vt:lpstr>
      <vt:lpstr>Common Mistakes at this phase</vt:lpstr>
      <vt:lpstr>Multi-platform Business (ex. Google)</vt:lpstr>
      <vt:lpstr>Common Mistakes at this phase</vt:lpstr>
      <vt:lpstr>At the End of Business Design</vt:lpstr>
      <vt:lpstr>One way to accomplish this….</vt:lpstr>
      <vt:lpstr>Business Design Methodology (1/5)</vt:lpstr>
      <vt:lpstr>Directed Discovery:   Finding the root-cause</vt:lpstr>
      <vt:lpstr>Knowledge…. </vt:lpstr>
      <vt:lpstr>Getting from Conjecture to Reality Which column?</vt:lpstr>
      <vt:lpstr>Elicitations: How to get information people have in their heads that they don’t even know is there? (tacit knowledge)</vt:lpstr>
      <vt:lpstr>This is DIAGNOSIS   Find something tender before drilling deeper..</vt:lpstr>
      <vt:lpstr>Business Design Methodology (2/5)</vt:lpstr>
      <vt:lpstr>Finding the real issue gets you half-way</vt:lpstr>
      <vt:lpstr>Offering Design</vt:lpstr>
      <vt:lpstr>Customer  Offering</vt:lpstr>
      <vt:lpstr>Customer Needs</vt:lpstr>
      <vt:lpstr>Marketing is targeting</vt:lpstr>
      <vt:lpstr>Market Segmentation</vt:lpstr>
      <vt:lpstr>EVERYONE  =  NO ONE</vt:lpstr>
      <vt:lpstr>10% of EVERYONE  =  10% of NO ONE</vt:lpstr>
      <vt:lpstr>Position Statement for Customer</vt:lpstr>
      <vt:lpstr>Natural System Tension</vt:lpstr>
      <vt:lpstr>PVC  Test to see if you can compete  by offering this solution…. If not, pivot</vt:lpstr>
      <vt:lpstr>End of Part 1 of Business Design  (Voiceover slide deck only) Pick up on the Business Design Methodology in the Part 2 Deck</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608</cp:revision>
  <cp:lastPrinted>2014-06-09T15:08:47Z</cp:lastPrinted>
  <dcterms:created xsi:type="dcterms:W3CDTF">2003-10-03T23:08:19Z</dcterms:created>
  <dcterms:modified xsi:type="dcterms:W3CDTF">2020-01-13T19:12:40Z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