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3"/>
  </p:notesMasterIdLst>
  <p:handoutMasterIdLst>
    <p:handoutMasterId r:id="rId14"/>
  </p:handoutMasterIdLst>
  <p:sldIdLst>
    <p:sldId id="792" r:id="rId2"/>
    <p:sldId id="912" r:id="rId3"/>
    <p:sldId id="911" r:id="rId4"/>
    <p:sldId id="906" r:id="rId5"/>
    <p:sldId id="908" r:id="rId6"/>
    <p:sldId id="909" r:id="rId7"/>
    <p:sldId id="904" r:id="rId8"/>
    <p:sldId id="910" r:id="rId9"/>
    <p:sldId id="913" r:id="rId10"/>
    <p:sldId id="903" r:id="rId11"/>
    <p:sldId id="857" r:id="rId1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E9"/>
    <a:srgbClr val="BDE9F9"/>
    <a:srgbClr val="0094BF"/>
    <a:srgbClr val="D15B05"/>
    <a:srgbClr val="0C1C8C"/>
    <a:srgbClr val="6BAB4D"/>
    <a:srgbClr val="3B4445"/>
    <a:srgbClr val="0000CC"/>
    <a:srgbClr val="000066"/>
    <a:srgbClr val="E9F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61" d="100"/>
          <a:sy n="61" d="100"/>
        </p:scale>
        <p:origin x="1409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505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23486" y="77791"/>
            <a:ext cx="3734939" cy="619125"/>
          </a:xfrm>
          <a:prstGeom prst="rect">
            <a:avLst/>
          </a:prstGeom>
        </p:spPr>
        <p:txBody>
          <a:bodyPr vert="horz" lIns="92254" tIns="46128" rIns="92254" bIns="4612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0" y="8829678"/>
            <a:ext cx="2972421" cy="465138"/>
          </a:xfrm>
          <a:prstGeom prst="rect">
            <a:avLst/>
          </a:prstGeom>
        </p:spPr>
        <p:txBody>
          <a:bodyPr vert="horz" lIns="92254" tIns="46128" rIns="92254" bIns="4612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15400"/>
            <a:ext cx="2971800" cy="381000"/>
          </a:xfrm>
          <a:prstGeom prst="rect">
            <a:avLst/>
          </a:prstGeom>
        </p:spPr>
        <p:txBody>
          <a:bodyPr vert="horz" lIns="91410" tIns="45704" rIns="91410" bIns="45704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8/14/2018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4" tIns="46128" rIns="92254" bIns="461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30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4" tIns="46128" rIns="92254" bIns="461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2" y="4416429"/>
            <a:ext cx="548515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4" tIns="46128" rIns="92254" bIns="46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29678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4" tIns="46128" rIns="92254" bIns="461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30" y="8829678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54" tIns="46128" rIns="92254" bIns="461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2018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B444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 bwMode="auto">
          <a:xfrm>
            <a:off x="0" y="2286000"/>
            <a:ext cx="91440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How to Use a 2x2 Matrix</a:t>
            </a:r>
            <a:endParaRPr lang="en-US" sz="3200" b="1" dirty="0"/>
          </a:p>
          <a:p>
            <a:pPr algn="ctr"/>
            <a:endParaRPr lang="en-US" sz="3200" b="1" kern="0" dirty="0"/>
          </a:p>
        </p:txBody>
      </p:sp>
      <p:sp>
        <p:nvSpPr>
          <p:cNvPr id="2" name="Rectangle 1"/>
          <p:cNvSpPr/>
          <p:nvPr/>
        </p:nvSpPr>
        <p:spPr>
          <a:xfrm>
            <a:off x="-12510" y="4191000"/>
            <a:ext cx="915651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Dr. Tim Faley</a:t>
            </a:r>
          </a:p>
          <a:p>
            <a:pPr algn="ctr"/>
            <a:r>
              <a:rPr lang="en-029" sz="1800" b="1" dirty="0"/>
              <a:t>University of the Virgin Islands</a:t>
            </a:r>
          </a:p>
          <a:p>
            <a:pPr algn="ctr"/>
            <a:r>
              <a:rPr lang="en-029" sz="1600" dirty="0"/>
              <a:t>TFaley@uvi.edu</a:t>
            </a:r>
          </a:p>
          <a:p>
            <a:pPr algn="ctr"/>
            <a:endParaRPr lang="en-029" sz="1800" dirty="0"/>
          </a:p>
          <a:p>
            <a:pPr algn="ctr"/>
            <a:r>
              <a:rPr lang="en-029" sz="1800" dirty="0"/>
              <a:t>September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0"/>
            <a:ext cx="2775119" cy="2369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rgbClr val="3B4445"/>
                </a:solidFill>
              </a:rPr>
              <a:t>MGT 213:</a:t>
            </a:r>
          </a:p>
          <a:p>
            <a:r>
              <a:rPr lang="en-029" sz="3600" b="1" dirty="0">
                <a:ln w="50800"/>
                <a:solidFill>
                  <a:srgbClr val="3B4445"/>
                </a:solidFill>
              </a:rPr>
              <a:t>Small</a:t>
            </a:r>
          </a:p>
          <a:p>
            <a:r>
              <a:rPr lang="en-029" sz="3600" b="1" dirty="0">
                <a:ln w="50800"/>
                <a:solidFill>
                  <a:srgbClr val="3B4445"/>
                </a:solidFill>
              </a:rPr>
              <a:t>Business</a:t>
            </a:r>
          </a:p>
          <a:p>
            <a:r>
              <a:rPr lang="en-029" sz="3600" b="1" dirty="0">
                <a:ln w="50800"/>
                <a:solidFill>
                  <a:srgbClr val="3B4445"/>
                </a:solidFill>
              </a:rPr>
              <a:t>Management</a:t>
            </a:r>
            <a:endParaRPr lang="en-US" sz="3600" b="1" dirty="0">
              <a:ln w="50800"/>
              <a:solidFill>
                <a:srgbClr val="3B4445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C11A34-B92D-497F-A5BE-8C591BE79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9"/>
    </mc:Choice>
    <mc:Fallback>
      <p:transition spd="slow" advTm="1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Classic Marketing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77510"/>
            <a:ext cx="7199046" cy="48396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3368C2-55AE-4B28-844C-444D9F247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24"/>
    </mc:Choice>
    <mc:Fallback>
      <p:transition spd="slow" advTm="163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2895600" y="1447800"/>
            <a:ext cx="3124200" cy="44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AEF040-1326-4018-A079-006F8148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4"/>
    </mc:Choice>
    <mc:Fallback>
      <p:transition spd="slow" advTm="1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423C-384F-4631-A4C8-76F9F899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‘s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636C7-5865-4976-8506-D04B5EBA8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Powerful and Diverse Tool</a:t>
            </a:r>
          </a:p>
          <a:p>
            <a:pPr marL="0" indent="0">
              <a:buNone/>
            </a:pPr>
            <a:endParaRPr lang="en-US" sz="1200" u="sng" dirty="0"/>
          </a:p>
          <a:p>
            <a:r>
              <a:rPr lang="en-US" dirty="0"/>
              <a:t>Many types</a:t>
            </a:r>
          </a:p>
          <a:p>
            <a:pPr lvl="1"/>
            <a:r>
              <a:rPr lang="en-US" dirty="0"/>
              <a:t>All are used the same way </a:t>
            </a:r>
          </a:p>
          <a:p>
            <a:endParaRPr lang="en-US" dirty="0"/>
          </a:p>
          <a:p>
            <a:r>
              <a:rPr lang="en-US" dirty="0"/>
              <a:t>Used to Help Categorize items</a:t>
            </a:r>
          </a:p>
          <a:p>
            <a:pPr marL="0" indent="0">
              <a:buNone/>
            </a:pPr>
            <a:r>
              <a:rPr lang="en-US" dirty="0"/>
              <a:t>    -- OR --</a:t>
            </a:r>
          </a:p>
          <a:p>
            <a:r>
              <a:rPr lang="en-US" dirty="0"/>
              <a:t>Evaluate something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C269E-F08C-40AB-B275-B590B5A93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E02ED8-F7D0-4AE6-8112-11E9BB2F4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10"/>
    </mc:Choice>
    <mc:Fallback>
      <p:transition spd="slow" advTm="3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067E-5FBE-4C4B-A3BC-A2B71C36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Requires 3</a:t>
            </a:r>
            <a:r>
              <a:rPr lang="en-US" baseline="30000" dirty="0"/>
              <a:t>rd</a:t>
            </a:r>
            <a:r>
              <a:rPr lang="en-US" dirty="0"/>
              <a:t> Level Learning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1A195-19E9-4883-997E-BAFB39B54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498E0-31F2-4462-9993-96C7A501F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555"/>
            <a:ext cx="9144000" cy="46948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A9139E-8478-4AB6-BD0F-B801D015332C}"/>
              </a:ext>
            </a:extLst>
          </p:cNvPr>
          <p:cNvGrpSpPr/>
          <p:nvPr/>
        </p:nvGrpSpPr>
        <p:grpSpPr>
          <a:xfrm>
            <a:off x="980280" y="3962400"/>
            <a:ext cx="8011320" cy="457200"/>
            <a:chOff x="980280" y="3962400"/>
            <a:chExt cx="8011320" cy="4572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68B58C8-03C8-41C3-B587-5674FFF95FFA}"/>
                </a:ext>
              </a:extLst>
            </p:cNvPr>
            <p:cNvSpPr/>
            <p:nvPr/>
          </p:nvSpPr>
          <p:spPr bwMode="auto">
            <a:xfrm>
              <a:off x="980280" y="3962400"/>
              <a:ext cx="8011320" cy="4572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CEA1E79-4004-427E-940A-697A6629BC38}"/>
                </a:ext>
              </a:extLst>
            </p:cNvPr>
            <p:cNvCxnSpPr/>
            <p:nvPr/>
          </p:nvCxnSpPr>
          <p:spPr bwMode="auto">
            <a:xfrm>
              <a:off x="7010400" y="4343400"/>
              <a:ext cx="1447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3619A4-21A6-4D95-A1A7-CFC69F21B0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35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81"/>
    </mc:Choice>
    <mc:Fallback>
      <p:transition spd="slow" advTm="13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How to Read a 2x2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57066" y="1295400"/>
            <a:ext cx="3886200" cy="4038600"/>
            <a:chOff x="2286000" y="1295400"/>
            <a:chExt cx="4724400" cy="4724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286000" y="1295400"/>
              <a:ext cx="4724400" cy="4724400"/>
            </a:xfrm>
            <a:prstGeom prst="rect">
              <a:avLst/>
            </a:prstGeom>
            <a:solidFill>
              <a:srgbClr val="BDE9F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Connector 8"/>
            <p:cNvCxnSpPr>
              <a:stCxn id="6" idx="0"/>
              <a:endCxn id="6" idx="2"/>
            </p:cNvCxnSpPr>
            <p:nvPr/>
          </p:nvCxnSpPr>
          <p:spPr bwMode="auto">
            <a:xfrm>
              <a:off x="4648200" y="1295400"/>
              <a:ext cx="0" cy="4724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6" idx="3"/>
            </p:cNvCxnSpPr>
            <p:nvPr/>
          </p:nvCxnSpPr>
          <p:spPr bwMode="auto">
            <a:xfrm>
              <a:off x="2286000" y="3657600"/>
              <a:ext cx="4724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 rot="16200000">
            <a:off x="103693" y="33124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2</a:t>
            </a:r>
            <a:endParaRPr lang="en-US" sz="2400" b="1" dirty="0"/>
          </a:p>
        </p:txBody>
      </p:sp>
      <p:sp>
        <p:nvSpPr>
          <p:cNvPr id="17" name="Up Arrow 16"/>
          <p:cNvSpPr/>
          <p:nvPr/>
        </p:nvSpPr>
        <p:spPr bwMode="auto">
          <a:xfrm>
            <a:off x="1071266" y="1943099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Up Arrow 17"/>
          <p:cNvSpPr/>
          <p:nvPr/>
        </p:nvSpPr>
        <p:spPr bwMode="auto">
          <a:xfrm rot="5400000">
            <a:off x="3566816" y="4305300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3426" y="59032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1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86770" y="5334000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4765" y="3211715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126E4-73D6-4A4F-943F-7D0A4F076DE7}"/>
              </a:ext>
            </a:extLst>
          </p:cNvPr>
          <p:cNvSpPr txBox="1"/>
          <p:nvPr/>
        </p:nvSpPr>
        <p:spPr>
          <a:xfrm>
            <a:off x="5836528" y="1297488"/>
            <a:ext cx="3002672" cy="2554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All 2x2 are used the same way: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All require the use of a 3-step sequence (or process)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If you learn how to read ONE, you can read all of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Criteria 1 and Criteria 2 are INDEPENDENT of each other (must be evaluated separately)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DF4279-6FC8-4720-8F0D-22B816C36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35"/>
    </mc:Choice>
    <mc:Fallback>
      <p:transition spd="slow" advTm="9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How to Read a 2x2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52266" y="1295400"/>
            <a:ext cx="3886200" cy="4038600"/>
            <a:chOff x="2286000" y="1295400"/>
            <a:chExt cx="4724400" cy="4724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286000" y="1295400"/>
              <a:ext cx="4724400" cy="4724400"/>
            </a:xfrm>
            <a:prstGeom prst="rect">
              <a:avLst/>
            </a:prstGeom>
            <a:solidFill>
              <a:srgbClr val="BDE9F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Connector 8"/>
            <p:cNvCxnSpPr>
              <a:stCxn id="6" idx="0"/>
              <a:endCxn id="6" idx="2"/>
            </p:cNvCxnSpPr>
            <p:nvPr/>
          </p:nvCxnSpPr>
          <p:spPr bwMode="auto">
            <a:xfrm>
              <a:off x="4648200" y="1295400"/>
              <a:ext cx="0" cy="4724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6" idx="3"/>
            </p:cNvCxnSpPr>
            <p:nvPr/>
          </p:nvCxnSpPr>
          <p:spPr bwMode="auto">
            <a:xfrm>
              <a:off x="2286000" y="3657600"/>
              <a:ext cx="4724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 rot="16200000">
            <a:off x="-201107" y="33124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2</a:t>
            </a:r>
            <a:endParaRPr lang="en-US" sz="2400" b="1" dirty="0"/>
          </a:p>
        </p:txBody>
      </p:sp>
      <p:sp>
        <p:nvSpPr>
          <p:cNvPr id="17" name="Up Arrow 16"/>
          <p:cNvSpPr/>
          <p:nvPr/>
        </p:nvSpPr>
        <p:spPr bwMode="auto">
          <a:xfrm>
            <a:off x="766466" y="1943099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Up Arrow 17"/>
          <p:cNvSpPr/>
          <p:nvPr/>
        </p:nvSpPr>
        <p:spPr bwMode="auto">
          <a:xfrm rot="5400000">
            <a:off x="3262016" y="4305300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8626" y="59032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1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881970" y="5334000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329565" y="3211715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3662066" y="1066800"/>
            <a:ext cx="1524000" cy="47904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5400000">
            <a:off x="2399676" y="-33010"/>
            <a:ext cx="1524000" cy="47904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88984" y="194309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1</a:t>
            </a:r>
            <a:endParaRPr lang="en-US" sz="1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73DF2A-DC24-483C-B7E8-66DCDB6D35F6}"/>
              </a:ext>
            </a:extLst>
          </p:cNvPr>
          <p:cNvSpPr txBox="1"/>
          <p:nvPr/>
        </p:nvSpPr>
        <p:spPr>
          <a:xfrm>
            <a:off x="5646028" y="1338293"/>
            <a:ext cx="3499676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Three-Step Process:</a:t>
            </a:r>
          </a:p>
          <a:p>
            <a:pPr marL="342900" indent="-342900">
              <a:buAutoNum type="arabicParenR"/>
            </a:pPr>
            <a:r>
              <a:rPr lang="en-US" sz="1600" b="1" dirty="0"/>
              <a:t>Choose the appropriate Column</a:t>
            </a:r>
          </a:p>
          <a:p>
            <a:r>
              <a:rPr lang="en-US" sz="1600" b="1" dirty="0"/>
              <a:t>        (based on the Column criteria)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sz="1600" b="1" dirty="0"/>
              <a:t>Choose the appropriate Row</a:t>
            </a:r>
          </a:p>
          <a:p>
            <a:r>
              <a:rPr lang="en-US" sz="1600" b="1" dirty="0"/>
              <a:t>        (based on the Row criteria)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en-US" sz="1600" b="1" dirty="0"/>
              <a:t>The intersection is the Conclusion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89BD6E-969D-4E82-AD05-55FA509AF2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714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80"/>
    </mc:Choice>
    <mc:Fallback>
      <p:transition spd="slow" advTm="12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How to Read a 2x2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80866" y="1295400"/>
            <a:ext cx="3886200" cy="4038600"/>
            <a:chOff x="2286000" y="1295400"/>
            <a:chExt cx="4724400" cy="4724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286000" y="1295400"/>
              <a:ext cx="4724400" cy="4724400"/>
            </a:xfrm>
            <a:prstGeom prst="rect">
              <a:avLst/>
            </a:prstGeom>
            <a:solidFill>
              <a:srgbClr val="BDE9F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Connector 8"/>
            <p:cNvCxnSpPr>
              <a:stCxn id="6" idx="0"/>
              <a:endCxn id="6" idx="2"/>
            </p:cNvCxnSpPr>
            <p:nvPr/>
          </p:nvCxnSpPr>
          <p:spPr bwMode="auto">
            <a:xfrm>
              <a:off x="4648200" y="1295400"/>
              <a:ext cx="0" cy="4724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6" idx="3"/>
            </p:cNvCxnSpPr>
            <p:nvPr/>
          </p:nvCxnSpPr>
          <p:spPr bwMode="auto">
            <a:xfrm>
              <a:off x="2286000" y="3657600"/>
              <a:ext cx="4724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 rot="16200000">
            <a:off x="27493" y="33124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2</a:t>
            </a:r>
            <a:endParaRPr lang="en-US" sz="2400" b="1" dirty="0"/>
          </a:p>
        </p:txBody>
      </p:sp>
      <p:sp>
        <p:nvSpPr>
          <p:cNvPr id="17" name="Up Arrow 16"/>
          <p:cNvSpPr/>
          <p:nvPr/>
        </p:nvSpPr>
        <p:spPr bwMode="auto">
          <a:xfrm>
            <a:off x="995066" y="1943099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Up Arrow 17"/>
          <p:cNvSpPr/>
          <p:nvPr/>
        </p:nvSpPr>
        <p:spPr bwMode="auto">
          <a:xfrm rot="5400000">
            <a:off x="3490616" y="4305300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7226" y="59032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1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10570" y="5334000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00965" y="3211715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( Big)  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985666" y="1066800"/>
            <a:ext cx="1524000" cy="47904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5400000">
            <a:off x="2742576" y="1986289"/>
            <a:ext cx="1524000" cy="47904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4716" y="395687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4</a:t>
            </a:r>
            <a:endParaRPr lang="en-US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7C806-63CB-4B1A-9B1C-C96DD70CE1F6}"/>
              </a:ext>
            </a:extLst>
          </p:cNvPr>
          <p:cNvSpPr txBox="1"/>
          <p:nvPr/>
        </p:nvSpPr>
        <p:spPr>
          <a:xfrm>
            <a:off x="5646028" y="1338293"/>
            <a:ext cx="3499676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Three-Step Process:</a:t>
            </a:r>
          </a:p>
          <a:p>
            <a:pPr marL="342900" indent="-342900">
              <a:buAutoNum type="arabicParenR"/>
            </a:pPr>
            <a:r>
              <a:rPr lang="en-US" sz="1600" b="1" dirty="0"/>
              <a:t>Choose the appropriate Column</a:t>
            </a:r>
          </a:p>
          <a:p>
            <a:r>
              <a:rPr lang="en-US" sz="1600" b="1" dirty="0"/>
              <a:t>        (based on the Column criteria)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sz="1600" b="1" dirty="0"/>
              <a:t>Choose the appropriate Row</a:t>
            </a:r>
          </a:p>
          <a:p>
            <a:r>
              <a:rPr lang="en-US" sz="1600" b="1" dirty="0"/>
              <a:t>        (based on the Row criteria)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en-US" sz="1600" b="1" dirty="0"/>
              <a:t>The intersection is the Conclusion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955F74-C601-493E-BD1F-2E005048D4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3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1"/>
    </mc:Choice>
    <mc:Fallback>
      <p:transition spd="slow" advTm="3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How to Read a 2x2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71800" y="1295400"/>
            <a:ext cx="3886200" cy="4038600"/>
            <a:chOff x="2286000" y="1295400"/>
            <a:chExt cx="4724400" cy="4724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2286000" y="1295400"/>
              <a:ext cx="4724400" cy="4724400"/>
            </a:xfrm>
            <a:prstGeom prst="rect">
              <a:avLst/>
            </a:prstGeom>
            <a:solidFill>
              <a:srgbClr val="BDE9F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Connector 8"/>
            <p:cNvCxnSpPr>
              <a:stCxn id="6" idx="0"/>
              <a:endCxn id="6" idx="2"/>
            </p:cNvCxnSpPr>
            <p:nvPr/>
          </p:nvCxnSpPr>
          <p:spPr bwMode="auto">
            <a:xfrm>
              <a:off x="4648200" y="1295400"/>
              <a:ext cx="0" cy="4724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6" idx="1"/>
              <a:endCxn id="6" idx="3"/>
            </p:cNvCxnSpPr>
            <p:nvPr/>
          </p:nvCxnSpPr>
          <p:spPr bwMode="auto">
            <a:xfrm>
              <a:off x="2286000" y="3657600"/>
              <a:ext cx="4724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 rot="16200000">
            <a:off x="1318427" y="33124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2</a:t>
            </a:r>
            <a:endParaRPr lang="en-US" sz="2400" b="1" dirty="0"/>
          </a:p>
        </p:txBody>
      </p:sp>
      <p:sp>
        <p:nvSpPr>
          <p:cNvPr id="17" name="Up Arrow 16"/>
          <p:cNvSpPr/>
          <p:nvPr/>
        </p:nvSpPr>
        <p:spPr bwMode="auto">
          <a:xfrm>
            <a:off x="2286000" y="1943099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Up Arrow 17"/>
          <p:cNvSpPr/>
          <p:nvPr/>
        </p:nvSpPr>
        <p:spPr bwMode="auto">
          <a:xfrm rot="5400000">
            <a:off x="4781550" y="4305300"/>
            <a:ext cx="228600" cy="3200400"/>
          </a:xfrm>
          <a:prstGeom prst="upArrow">
            <a:avLst/>
          </a:prstGeom>
          <a:solidFill>
            <a:srgbClr val="52A6E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8160" y="590326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b="1" dirty="0"/>
              <a:t>Criteria 1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01504" y="5334000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89969" y="3211715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Low                                                High</a:t>
            </a:r>
          </a:p>
          <a:p>
            <a:r>
              <a:rPr lang="en-029" dirty="0"/>
              <a:t>(Small)                                           (Big)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08518" y="194309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1</a:t>
            </a:r>
            <a:endParaRPr lang="en-US" sz="1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95650" y="194309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2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73682" y="395687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3</a:t>
            </a:r>
            <a:endParaRPr lang="en-US" sz="1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95650" y="395687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800" b="1" dirty="0"/>
              <a:t>Conclusion</a:t>
            </a:r>
          </a:p>
          <a:p>
            <a:pPr algn="ctr"/>
            <a:r>
              <a:rPr lang="en-029" sz="1800" b="1" dirty="0"/>
              <a:t>4</a:t>
            </a:r>
            <a:endParaRPr lang="en-US" sz="18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765DF7-886B-402B-97E3-59AD32B05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6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3"/>
    </mc:Choice>
    <mc:Fallback>
      <p:transition spd="slow" advTm="3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Should the Company Invest?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2" descr="https://www.preplounge.com/uploads/bootcamp/images/2x2%20matri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553200" cy="44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7DB11-18A1-41EB-B2CF-AEE28A437E26}"/>
              </a:ext>
            </a:extLst>
          </p:cNvPr>
          <p:cNvSpPr txBox="1"/>
          <p:nvPr/>
        </p:nvSpPr>
        <p:spPr>
          <a:xfrm>
            <a:off x="2895600" y="579550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7BAD4-AEDA-47C5-AF90-314F2CE565F5}"/>
              </a:ext>
            </a:extLst>
          </p:cNvPr>
          <p:cNvSpPr txBox="1"/>
          <p:nvPr/>
        </p:nvSpPr>
        <p:spPr>
          <a:xfrm>
            <a:off x="6536115" y="579550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(High)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C63BB-A32A-4908-B5B6-4732510365A3}"/>
              </a:ext>
            </a:extLst>
          </p:cNvPr>
          <p:cNvSpPr txBox="1"/>
          <p:nvPr/>
        </p:nvSpPr>
        <p:spPr>
          <a:xfrm rot="16200000">
            <a:off x="889232" y="420066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03FD8-7036-4338-9121-D4754BC00119}"/>
              </a:ext>
            </a:extLst>
          </p:cNvPr>
          <p:cNvSpPr txBox="1"/>
          <p:nvPr/>
        </p:nvSpPr>
        <p:spPr>
          <a:xfrm rot="16200000">
            <a:off x="869167" y="246329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(High)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33EE259-FE9C-4B2C-9E2E-A4B794F67687}"/>
              </a:ext>
            </a:extLst>
          </p:cNvPr>
          <p:cNvSpPr/>
          <p:nvPr/>
        </p:nvSpPr>
        <p:spPr bwMode="auto">
          <a:xfrm>
            <a:off x="5668504" y="855770"/>
            <a:ext cx="1722896" cy="546882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4CA4DCF-A065-40A7-880B-A9666D7399F4}"/>
              </a:ext>
            </a:extLst>
          </p:cNvPr>
          <p:cNvSpPr/>
          <p:nvPr/>
        </p:nvSpPr>
        <p:spPr bwMode="auto">
          <a:xfrm rot="5400000">
            <a:off x="3431233" y="-1064567"/>
            <a:ext cx="1676400" cy="700593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F3B523B-FA95-4AA0-A4BF-32C2975F87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55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06"/>
    </mc:Choice>
    <mc:Fallback>
      <p:transition spd="slow" advTm="15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Should the Company Invest?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https://www.preplounge.com/uploads/bootcamp/images/2x2%20matri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553200" cy="44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7DB11-18A1-41EB-B2CF-AEE28A437E26}"/>
              </a:ext>
            </a:extLst>
          </p:cNvPr>
          <p:cNvSpPr txBox="1"/>
          <p:nvPr/>
        </p:nvSpPr>
        <p:spPr>
          <a:xfrm>
            <a:off x="2895600" y="579550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7BAD4-AEDA-47C5-AF90-314F2CE565F5}"/>
              </a:ext>
            </a:extLst>
          </p:cNvPr>
          <p:cNvSpPr txBox="1"/>
          <p:nvPr/>
        </p:nvSpPr>
        <p:spPr>
          <a:xfrm>
            <a:off x="6536115" y="579550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(High)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C63BB-A32A-4908-B5B6-4732510365A3}"/>
              </a:ext>
            </a:extLst>
          </p:cNvPr>
          <p:cNvSpPr txBox="1"/>
          <p:nvPr/>
        </p:nvSpPr>
        <p:spPr>
          <a:xfrm rot="16200000">
            <a:off x="889232" y="420066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03FD8-7036-4338-9121-D4754BC00119}"/>
              </a:ext>
            </a:extLst>
          </p:cNvPr>
          <p:cNvSpPr txBox="1"/>
          <p:nvPr/>
        </p:nvSpPr>
        <p:spPr>
          <a:xfrm rot="16200000">
            <a:off x="869167" y="246329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(High)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33EE259-FE9C-4B2C-9E2E-A4B794F67687}"/>
              </a:ext>
            </a:extLst>
          </p:cNvPr>
          <p:cNvSpPr/>
          <p:nvPr/>
        </p:nvSpPr>
        <p:spPr bwMode="auto">
          <a:xfrm>
            <a:off x="2435984" y="846986"/>
            <a:ext cx="1722896" cy="546882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4CA4DCF-A065-40A7-880B-A9666D7399F4}"/>
              </a:ext>
            </a:extLst>
          </p:cNvPr>
          <p:cNvSpPr/>
          <p:nvPr/>
        </p:nvSpPr>
        <p:spPr bwMode="auto">
          <a:xfrm rot="5400000">
            <a:off x="3606464" y="878050"/>
            <a:ext cx="1753566" cy="700593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81DD8A-1A99-4940-879A-76A5824AF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03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06"/>
    </mc:Choice>
    <mc:Fallback>
      <p:transition spd="slow" advTm="6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5.9|6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1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8.5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7531</TotalTime>
  <Words>333</Words>
  <Application>Microsoft Office PowerPoint</Application>
  <PresentationFormat>On-screen Show (4:3)</PresentationFormat>
  <Paragraphs>97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Wingdings</vt:lpstr>
      <vt:lpstr>blank</vt:lpstr>
      <vt:lpstr>PowerPoint Presentation</vt:lpstr>
      <vt:lpstr>2x2 ‘s</vt:lpstr>
      <vt:lpstr>2x2 Requires 3rd Level Learning Strategy</vt:lpstr>
      <vt:lpstr>How to Read a 2x2</vt:lpstr>
      <vt:lpstr>How to Read a 2x2</vt:lpstr>
      <vt:lpstr>How to Read a 2x2</vt:lpstr>
      <vt:lpstr>How to Read a 2x2</vt:lpstr>
      <vt:lpstr>Should the Company Invest?</vt:lpstr>
      <vt:lpstr>Should the Company Invest?</vt:lpstr>
      <vt:lpstr>Classic Marketing Matrix</vt:lpstr>
      <vt:lpstr>PowerPoint Presentation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754</cp:revision>
  <cp:lastPrinted>2015-06-17T20:37:37Z</cp:lastPrinted>
  <dcterms:created xsi:type="dcterms:W3CDTF">2003-10-03T23:08:19Z</dcterms:created>
  <dcterms:modified xsi:type="dcterms:W3CDTF">2018-08-14T20:50:11Z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