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43"/>
  </p:notesMasterIdLst>
  <p:handoutMasterIdLst>
    <p:handoutMasterId r:id="rId44"/>
  </p:handoutMasterIdLst>
  <p:sldIdLst>
    <p:sldId id="708" r:id="rId2"/>
    <p:sldId id="873" r:id="rId3"/>
    <p:sldId id="726" r:id="rId4"/>
    <p:sldId id="875" r:id="rId5"/>
    <p:sldId id="872" r:id="rId6"/>
    <p:sldId id="728" r:id="rId7"/>
    <p:sldId id="729" r:id="rId8"/>
    <p:sldId id="730" r:id="rId9"/>
    <p:sldId id="731" r:id="rId10"/>
    <p:sldId id="732" r:id="rId11"/>
    <p:sldId id="733" r:id="rId12"/>
    <p:sldId id="841" r:id="rId13"/>
    <p:sldId id="842" r:id="rId14"/>
    <p:sldId id="843" r:id="rId15"/>
    <p:sldId id="844" r:id="rId16"/>
    <p:sldId id="845" r:id="rId17"/>
    <p:sldId id="846" r:id="rId18"/>
    <p:sldId id="847" r:id="rId19"/>
    <p:sldId id="848" r:id="rId20"/>
    <p:sldId id="849" r:id="rId21"/>
    <p:sldId id="771" r:id="rId22"/>
    <p:sldId id="772" r:id="rId23"/>
    <p:sldId id="876" r:id="rId24"/>
    <p:sldId id="850" r:id="rId25"/>
    <p:sldId id="775" r:id="rId26"/>
    <p:sldId id="851" r:id="rId27"/>
    <p:sldId id="777" r:id="rId28"/>
    <p:sldId id="793" r:id="rId29"/>
    <p:sldId id="779" r:id="rId30"/>
    <p:sldId id="861" r:id="rId31"/>
    <p:sldId id="862" r:id="rId32"/>
    <p:sldId id="863" r:id="rId33"/>
    <p:sldId id="864" r:id="rId34"/>
    <p:sldId id="782" r:id="rId35"/>
    <p:sldId id="783" r:id="rId36"/>
    <p:sldId id="784" r:id="rId37"/>
    <p:sldId id="1377" r:id="rId38"/>
    <p:sldId id="1380" r:id="rId39"/>
    <p:sldId id="1376" r:id="rId40"/>
    <p:sldId id="1378" r:id="rId41"/>
    <p:sldId id="865" r:id="rId42"/>
  </p:sldIdLst>
  <p:sldSz cx="9144000" cy="6858000" type="screen4x3"/>
  <p:notesSz cx="7053263" cy="9309100"/>
  <p:defaultTextStyle>
    <a:defPPr>
      <a:defRPr lang="en-US"/>
    </a:defPPr>
    <a:lvl1pPr algn="l" rtl="0" fontAlgn="base">
      <a:spcBef>
        <a:spcPct val="0"/>
      </a:spcBef>
      <a:spcAft>
        <a:spcPct val="0"/>
      </a:spcAft>
      <a:defRPr sz="1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1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1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1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1400" kern="1200">
        <a:solidFill>
          <a:schemeClr val="tx1"/>
        </a:solidFill>
        <a:latin typeface="Times New Roman" pitchFamily="18" charset="0"/>
        <a:ea typeface="+mn-ea"/>
        <a:cs typeface="Arial" charset="0"/>
      </a:defRPr>
    </a:lvl5pPr>
    <a:lvl6pPr marL="2286000" algn="l" defTabSz="914400" rtl="0" eaLnBrk="1" latinLnBrk="0" hangingPunct="1">
      <a:defRPr sz="1400" kern="1200">
        <a:solidFill>
          <a:schemeClr val="tx1"/>
        </a:solidFill>
        <a:latin typeface="Times New Roman" pitchFamily="18" charset="0"/>
        <a:ea typeface="+mn-ea"/>
        <a:cs typeface="Arial" charset="0"/>
      </a:defRPr>
    </a:lvl6pPr>
    <a:lvl7pPr marL="2743200" algn="l" defTabSz="914400" rtl="0" eaLnBrk="1" latinLnBrk="0" hangingPunct="1">
      <a:defRPr sz="1400" kern="1200">
        <a:solidFill>
          <a:schemeClr val="tx1"/>
        </a:solidFill>
        <a:latin typeface="Times New Roman" pitchFamily="18" charset="0"/>
        <a:ea typeface="+mn-ea"/>
        <a:cs typeface="Arial" charset="0"/>
      </a:defRPr>
    </a:lvl7pPr>
    <a:lvl8pPr marL="3200400" algn="l" defTabSz="914400" rtl="0" eaLnBrk="1" latinLnBrk="0" hangingPunct="1">
      <a:defRPr sz="1400" kern="1200">
        <a:solidFill>
          <a:schemeClr val="tx1"/>
        </a:solidFill>
        <a:latin typeface="Times New Roman" pitchFamily="18" charset="0"/>
        <a:ea typeface="+mn-ea"/>
        <a:cs typeface="Arial" charset="0"/>
      </a:defRPr>
    </a:lvl8pPr>
    <a:lvl9pPr marL="3657600" algn="l" defTabSz="914400" rtl="0" eaLnBrk="1" latinLnBrk="0" hangingPunct="1">
      <a:defRPr sz="1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A6E9"/>
    <a:srgbClr val="D15B05"/>
    <a:srgbClr val="0C1C8C"/>
    <a:srgbClr val="0094BF"/>
    <a:srgbClr val="6BAB4D"/>
    <a:srgbClr val="3B4445"/>
    <a:srgbClr val="0000CC"/>
    <a:srgbClr val="000066"/>
    <a:srgbClr val="BDE9F9"/>
    <a:srgbClr val="E9F3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5" autoAdjust="0"/>
    <p:restoredTop sz="94646" autoAdjust="0"/>
  </p:normalViewPr>
  <p:slideViewPr>
    <p:cSldViewPr>
      <p:cViewPr varScale="1">
        <p:scale>
          <a:sx n="53" d="100"/>
          <a:sy n="53" d="100"/>
        </p:scale>
        <p:origin x="1186" y="2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9720"/>
    </p:cViewPr>
  </p:sorterViewPr>
  <p:notesViewPr>
    <p:cSldViewPr>
      <p:cViewPr>
        <p:scale>
          <a:sx n="100" d="100"/>
          <a:sy n="100" d="100"/>
        </p:scale>
        <p:origin x="-1992" y="-72"/>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66862" y="77896"/>
            <a:ext cx="3841281" cy="619971"/>
          </a:xfrm>
          <a:prstGeom prst="rect">
            <a:avLst/>
          </a:prstGeom>
        </p:spPr>
        <p:txBody>
          <a:bodyPr vert="horz" lIns="93465" tIns="46733" rIns="93465" bIns="46733" rtlCol="0"/>
          <a:lstStyle>
            <a:lvl1pPr algn="ctr" eaLnBrk="0" hangingPunct="0">
              <a:defRPr sz="1100" b="0" dirty="0">
                <a:cs typeface="+mn-cs"/>
              </a:defRPr>
            </a:lvl1pPr>
          </a:lstStyle>
          <a:p>
            <a:pPr>
              <a:defRPr/>
            </a:pPr>
            <a:endParaRPr lang="en-US" dirty="0"/>
          </a:p>
        </p:txBody>
      </p:sp>
      <p:sp>
        <p:nvSpPr>
          <p:cNvPr id="5" name="Slide Number Placeholder 4"/>
          <p:cNvSpPr>
            <a:spLocks noGrp="1"/>
          </p:cNvSpPr>
          <p:nvPr>
            <p:ph type="sldNum" sz="quarter" idx="3"/>
          </p:nvPr>
        </p:nvSpPr>
        <p:spPr>
          <a:xfrm>
            <a:off x="3994616" y="8841739"/>
            <a:ext cx="3057053" cy="465773"/>
          </a:xfrm>
          <a:prstGeom prst="rect">
            <a:avLst/>
          </a:prstGeom>
        </p:spPr>
        <p:txBody>
          <a:bodyPr vert="horz" lIns="93465" tIns="46733" rIns="93465" bIns="46733" rtlCol="0" anchor="b"/>
          <a:lstStyle>
            <a:lvl1pPr algn="r" eaLnBrk="0" hangingPunct="0">
              <a:defRPr sz="1000">
                <a:solidFill>
                  <a:schemeClr val="bg1">
                    <a:lumMod val="50000"/>
                  </a:schemeClr>
                </a:solidFill>
                <a:cs typeface="+mn-cs"/>
              </a:defRPr>
            </a:lvl1pPr>
          </a:lstStyle>
          <a:p>
            <a:pPr>
              <a:defRPr/>
            </a:pPr>
            <a:fld id="{2318D4C1-2921-444B-ADEB-D3D047B20D17}" type="slidenum">
              <a:rPr lang="en-US">
                <a:solidFill>
                  <a:srgbClr val="3B4445"/>
                </a:solidFill>
              </a:rPr>
              <a:pPr>
                <a:defRPr/>
              </a:pPr>
              <a:t>‹#›</a:t>
            </a:fld>
            <a:endParaRPr lang="en-US" dirty="0">
              <a:solidFill>
                <a:srgbClr val="3B4445"/>
              </a:solidFill>
            </a:endParaRPr>
          </a:p>
        </p:txBody>
      </p:sp>
      <p:sp>
        <p:nvSpPr>
          <p:cNvPr id="3" name="Date Placeholder 2"/>
          <p:cNvSpPr>
            <a:spLocks noGrp="1"/>
          </p:cNvSpPr>
          <p:nvPr>
            <p:ph type="dt" sz="quarter" idx="1"/>
          </p:nvPr>
        </p:nvSpPr>
        <p:spPr>
          <a:xfrm>
            <a:off x="0" y="8927580"/>
            <a:ext cx="3056414" cy="381520"/>
          </a:xfrm>
          <a:prstGeom prst="rect">
            <a:avLst/>
          </a:prstGeom>
        </p:spPr>
        <p:txBody>
          <a:bodyPr vert="horz" lIns="92610" tIns="46305" rIns="92610" bIns="46305" rtlCol="0"/>
          <a:lstStyle>
            <a:lvl1pPr algn="r">
              <a:defRPr sz="1200"/>
            </a:lvl1pPr>
          </a:lstStyle>
          <a:p>
            <a:pPr algn="l"/>
            <a:endParaRPr lang="en-US" sz="1000" dirty="0">
              <a:solidFill>
                <a:srgbClr val="3B4445"/>
              </a:solidFill>
            </a:endParaRPr>
          </a:p>
          <a:p>
            <a:pPr algn="l"/>
            <a:fld id="{5DF74CE1-F6C7-496D-9853-D287CAB1C8CE}" type="datetimeFigureOut">
              <a:rPr lang="en-US" sz="1000">
                <a:solidFill>
                  <a:srgbClr val="3B4445"/>
                </a:solidFill>
              </a:rPr>
              <a:pPr algn="l"/>
              <a:t>1/13/2020</a:t>
            </a:fld>
            <a:endParaRPr lang="en-US" sz="1000" dirty="0">
              <a:solidFill>
                <a:srgbClr val="3B4445"/>
              </a:solidFill>
            </a:endParaRPr>
          </a:p>
        </p:txBody>
      </p:sp>
    </p:spTree>
    <p:extLst>
      <p:ext uri="{BB962C8B-B14F-4D97-AF65-F5344CB8AC3E}">
        <p14:creationId xmlns:p14="http://schemas.microsoft.com/office/powerpoint/2010/main" val="1872220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2"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1" name="Rectangle 3"/>
          <p:cNvSpPr>
            <a:spLocks noGrp="1" noChangeArrowheads="1"/>
          </p:cNvSpPr>
          <p:nvPr>
            <p:ph type="dt" idx="1"/>
          </p:nvPr>
        </p:nvSpPr>
        <p:spPr bwMode="auto">
          <a:xfrm>
            <a:off x="3994616"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98563" y="698500"/>
            <a:ext cx="4656137" cy="3490913"/>
          </a:xfrm>
          <a:prstGeom prst="rect">
            <a:avLst/>
          </a:prstGeom>
          <a:noFill/>
          <a:ln w="9525">
            <a:solidFill>
              <a:srgbClr val="000000"/>
            </a:solidFill>
            <a:miter lim="800000"/>
            <a:headEnd/>
            <a:tailEnd/>
          </a:ln>
        </p:spPr>
      </p:sp>
      <p:sp>
        <p:nvSpPr>
          <p:cNvPr id="124933" name="Rectangle 5"/>
          <p:cNvSpPr>
            <a:spLocks noGrp="1" noChangeArrowheads="1"/>
          </p:cNvSpPr>
          <p:nvPr>
            <p:ph type="body" sz="quarter" idx="3"/>
          </p:nvPr>
        </p:nvSpPr>
        <p:spPr bwMode="auto">
          <a:xfrm>
            <a:off x="705966" y="4422461"/>
            <a:ext cx="5641333" cy="4188778"/>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4934" name="Rectangle 6"/>
          <p:cNvSpPr>
            <a:spLocks noGrp="1" noChangeArrowheads="1"/>
          </p:cNvSpPr>
          <p:nvPr>
            <p:ph type="ftr" sz="quarter" idx="4"/>
          </p:nvPr>
        </p:nvSpPr>
        <p:spPr bwMode="auto">
          <a:xfrm>
            <a:off x="2"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5" name="Rectangle 7"/>
          <p:cNvSpPr>
            <a:spLocks noGrp="1" noChangeArrowheads="1"/>
          </p:cNvSpPr>
          <p:nvPr>
            <p:ph type="sldNum" sz="quarter" idx="5"/>
          </p:nvPr>
        </p:nvSpPr>
        <p:spPr bwMode="auto">
          <a:xfrm>
            <a:off x="3994616"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algn="r" eaLnBrk="1" hangingPunct="1">
              <a:defRPr sz="1200">
                <a:latin typeface="Arial" charset="0"/>
                <a:cs typeface="+mn-cs"/>
              </a:defRPr>
            </a:lvl1pPr>
          </a:lstStyle>
          <a:p>
            <a:pPr>
              <a:defRPr/>
            </a:pPr>
            <a:fld id="{8B5A35EA-E869-42C4-BF75-869844ACA3B0}" type="slidenum">
              <a:rPr lang="en-US"/>
              <a:pPr>
                <a:defRPr/>
              </a:pPr>
              <a:t>‹#›</a:t>
            </a:fld>
            <a:endParaRPr lang="en-US"/>
          </a:p>
        </p:txBody>
      </p:sp>
    </p:spTree>
    <p:extLst>
      <p:ext uri="{BB962C8B-B14F-4D97-AF65-F5344CB8AC3E}">
        <p14:creationId xmlns:p14="http://schemas.microsoft.com/office/powerpoint/2010/main" val="2239042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3B8F1A-39D7-4663-92AE-60B7F2C11D20}" type="slidenum">
              <a:rPr lang="en-US" smtClean="0"/>
              <a:pPr>
                <a:defRPr/>
              </a:pPr>
              <a:t>2</a:t>
            </a:fld>
            <a:endParaRPr lang="en-US"/>
          </a:p>
        </p:txBody>
      </p:sp>
    </p:spTree>
    <p:extLst>
      <p:ext uri="{BB962C8B-B14F-4D97-AF65-F5344CB8AC3E}">
        <p14:creationId xmlns:p14="http://schemas.microsoft.com/office/powerpoint/2010/main" val="1309336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40</a:t>
            </a:fld>
            <a:endParaRPr lang="en-US"/>
          </a:p>
        </p:txBody>
      </p:sp>
    </p:spTree>
    <p:extLst>
      <p:ext uri="{BB962C8B-B14F-4D97-AF65-F5344CB8AC3E}">
        <p14:creationId xmlns:p14="http://schemas.microsoft.com/office/powerpoint/2010/main" val="330521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71D0AED-F42D-4777-B8E8-1FBAC3A53ADD}" type="slidenum">
              <a:rPr lang="en-US" smtClean="0"/>
              <a:pPr/>
              <a:t>7</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54817" indent="-290313">
              <a:defRPr sz="1400">
                <a:solidFill>
                  <a:schemeClr val="tx1"/>
                </a:solidFill>
                <a:latin typeface="Times New Roman" pitchFamily="18" charset="0"/>
              </a:defRPr>
            </a:lvl2pPr>
            <a:lvl3pPr marL="1161258" indent="-232253">
              <a:defRPr sz="1400">
                <a:solidFill>
                  <a:schemeClr val="tx1"/>
                </a:solidFill>
                <a:latin typeface="Times New Roman" pitchFamily="18" charset="0"/>
              </a:defRPr>
            </a:lvl3pPr>
            <a:lvl4pPr marL="1625764" indent="-232253">
              <a:defRPr sz="1400">
                <a:solidFill>
                  <a:schemeClr val="tx1"/>
                </a:solidFill>
                <a:latin typeface="Times New Roman" pitchFamily="18" charset="0"/>
              </a:defRPr>
            </a:lvl4pPr>
            <a:lvl5pPr marL="2090266" indent="-232253">
              <a:defRPr sz="1400">
                <a:solidFill>
                  <a:schemeClr val="tx1"/>
                </a:solidFill>
                <a:latin typeface="Times New Roman" pitchFamily="18" charset="0"/>
              </a:defRPr>
            </a:lvl5pPr>
            <a:lvl6pPr marL="2554772" indent="-232253" eaLnBrk="0" fontAlgn="base" hangingPunct="0">
              <a:spcBef>
                <a:spcPct val="0"/>
              </a:spcBef>
              <a:spcAft>
                <a:spcPct val="0"/>
              </a:spcAft>
              <a:defRPr sz="1400">
                <a:solidFill>
                  <a:schemeClr val="tx1"/>
                </a:solidFill>
                <a:latin typeface="Times New Roman" pitchFamily="18" charset="0"/>
              </a:defRPr>
            </a:lvl6pPr>
            <a:lvl7pPr marL="3019272" indent="-232253" eaLnBrk="0" fontAlgn="base" hangingPunct="0">
              <a:spcBef>
                <a:spcPct val="0"/>
              </a:spcBef>
              <a:spcAft>
                <a:spcPct val="0"/>
              </a:spcAft>
              <a:defRPr sz="1400">
                <a:solidFill>
                  <a:schemeClr val="tx1"/>
                </a:solidFill>
                <a:latin typeface="Times New Roman" pitchFamily="18" charset="0"/>
              </a:defRPr>
            </a:lvl7pPr>
            <a:lvl8pPr marL="3483776" indent="-232253" eaLnBrk="0" fontAlgn="base" hangingPunct="0">
              <a:spcBef>
                <a:spcPct val="0"/>
              </a:spcBef>
              <a:spcAft>
                <a:spcPct val="0"/>
              </a:spcAft>
              <a:defRPr sz="1400">
                <a:solidFill>
                  <a:schemeClr val="tx1"/>
                </a:solidFill>
                <a:latin typeface="Times New Roman" pitchFamily="18" charset="0"/>
              </a:defRPr>
            </a:lvl8pPr>
            <a:lvl9pPr marL="3948280" indent="-232253" eaLnBrk="0" fontAlgn="base" hangingPunct="0">
              <a:spcBef>
                <a:spcPct val="0"/>
              </a:spcBef>
              <a:spcAft>
                <a:spcPct val="0"/>
              </a:spcAft>
              <a:defRPr sz="1400">
                <a:solidFill>
                  <a:schemeClr val="tx1"/>
                </a:solidFill>
                <a:latin typeface="Times New Roman" pitchFamily="18" charset="0"/>
              </a:defRPr>
            </a:lvl9pPr>
          </a:lstStyle>
          <a:p>
            <a:fld id="{2B50A2DF-1834-42C3-B9CE-5DF9C100F99A}" type="slidenum">
              <a:rPr lang="en-US" sz="1100">
                <a:latin typeface="Arial" pitchFamily="34" charset="0"/>
              </a:rPr>
              <a:pPr/>
              <a:t>9</a:t>
            </a:fld>
            <a:endParaRPr lang="en-US" sz="1100">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pitchFamily="34" charset="0"/>
              </a:rPr>
              <a:t>Fallacy that you can simply hire someone to do the business for you. You cannot afford that! Besides, if you don’t bring anything to the table, the people that you hired to run your business will take over the business and fire you – (most likely quit and start a competitive business that puts yours out of business).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problem a real “big deal”? We all have many things we’d like taken care of for us, or fixed in some way. But we are not willing to pay for the small ones – easier just to continue to live with them. </a:t>
            </a:r>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12</a:t>
            </a:fld>
            <a:endParaRPr lang="en-US"/>
          </a:p>
        </p:txBody>
      </p:sp>
    </p:spTree>
    <p:extLst>
      <p:ext uri="{BB962C8B-B14F-4D97-AF65-F5344CB8AC3E}">
        <p14:creationId xmlns:p14="http://schemas.microsoft.com/office/powerpoint/2010/main" val="1094384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54817" indent="-290313">
              <a:defRPr sz="1400">
                <a:solidFill>
                  <a:schemeClr val="tx1"/>
                </a:solidFill>
                <a:latin typeface="Times New Roman" pitchFamily="18" charset="0"/>
              </a:defRPr>
            </a:lvl2pPr>
            <a:lvl3pPr marL="1161258" indent="-232253">
              <a:defRPr sz="1400">
                <a:solidFill>
                  <a:schemeClr val="tx1"/>
                </a:solidFill>
                <a:latin typeface="Times New Roman" pitchFamily="18" charset="0"/>
              </a:defRPr>
            </a:lvl3pPr>
            <a:lvl4pPr marL="1625764" indent="-232253">
              <a:defRPr sz="1400">
                <a:solidFill>
                  <a:schemeClr val="tx1"/>
                </a:solidFill>
                <a:latin typeface="Times New Roman" pitchFamily="18" charset="0"/>
              </a:defRPr>
            </a:lvl4pPr>
            <a:lvl5pPr marL="2090266" indent="-232253">
              <a:defRPr sz="1400">
                <a:solidFill>
                  <a:schemeClr val="tx1"/>
                </a:solidFill>
                <a:latin typeface="Times New Roman" pitchFamily="18" charset="0"/>
              </a:defRPr>
            </a:lvl5pPr>
            <a:lvl6pPr marL="2554772" indent="-232253" eaLnBrk="0" fontAlgn="base" hangingPunct="0">
              <a:spcBef>
                <a:spcPct val="0"/>
              </a:spcBef>
              <a:spcAft>
                <a:spcPct val="0"/>
              </a:spcAft>
              <a:defRPr sz="1400">
                <a:solidFill>
                  <a:schemeClr val="tx1"/>
                </a:solidFill>
                <a:latin typeface="Times New Roman" pitchFamily="18" charset="0"/>
              </a:defRPr>
            </a:lvl6pPr>
            <a:lvl7pPr marL="3019272" indent="-232253" eaLnBrk="0" fontAlgn="base" hangingPunct="0">
              <a:spcBef>
                <a:spcPct val="0"/>
              </a:spcBef>
              <a:spcAft>
                <a:spcPct val="0"/>
              </a:spcAft>
              <a:defRPr sz="1400">
                <a:solidFill>
                  <a:schemeClr val="tx1"/>
                </a:solidFill>
                <a:latin typeface="Times New Roman" pitchFamily="18" charset="0"/>
              </a:defRPr>
            </a:lvl7pPr>
            <a:lvl8pPr marL="3483776" indent="-232253" eaLnBrk="0" fontAlgn="base" hangingPunct="0">
              <a:spcBef>
                <a:spcPct val="0"/>
              </a:spcBef>
              <a:spcAft>
                <a:spcPct val="0"/>
              </a:spcAft>
              <a:defRPr sz="1400">
                <a:solidFill>
                  <a:schemeClr val="tx1"/>
                </a:solidFill>
                <a:latin typeface="Times New Roman" pitchFamily="18" charset="0"/>
              </a:defRPr>
            </a:lvl8pPr>
            <a:lvl9pPr marL="3948280" indent="-232253" eaLnBrk="0" fontAlgn="base" hangingPunct="0">
              <a:spcBef>
                <a:spcPct val="0"/>
              </a:spcBef>
              <a:spcAft>
                <a:spcPct val="0"/>
              </a:spcAft>
              <a:defRPr sz="1400">
                <a:solidFill>
                  <a:schemeClr val="tx1"/>
                </a:solidFill>
                <a:latin typeface="Times New Roman" pitchFamily="18" charset="0"/>
              </a:defRPr>
            </a:lvl9pPr>
          </a:lstStyle>
          <a:p>
            <a:fld id="{2B50A2DF-1834-42C3-B9CE-5DF9C100F99A}" type="slidenum">
              <a:rPr lang="en-US" sz="1100">
                <a:latin typeface="Arial" pitchFamily="34" charset="0"/>
              </a:rPr>
              <a:pPr/>
              <a:t>22</a:t>
            </a:fld>
            <a:endParaRPr lang="en-US" sz="1100">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54817" indent="-290313">
              <a:defRPr sz="1400">
                <a:solidFill>
                  <a:schemeClr val="tx1"/>
                </a:solidFill>
                <a:latin typeface="Times New Roman" pitchFamily="18" charset="0"/>
              </a:defRPr>
            </a:lvl2pPr>
            <a:lvl3pPr marL="1161258" indent="-232253">
              <a:defRPr sz="1400">
                <a:solidFill>
                  <a:schemeClr val="tx1"/>
                </a:solidFill>
                <a:latin typeface="Times New Roman" pitchFamily="18" charset="0"/>
              </a:defRPr>
            </a:lvl3pPr>
            <a:lvl4pPr marL="1625764" indent="-232253">
              <a:defRPr sz="1400">
                <a:solidFill>
                  <a:schemeClr val="tx1"/>
                </a:solidFill>
                <a:latin typeface="Times New Roman" pitchFamily="18" charset="0"/>
              </a:defRPr>
            </a:lvl4pPr>
            <a:lvl5pPr marL="2090266" indent="-232253">
              <a:defRPr sz="1400">
                <a:solidFill>
                  <a:schemeClr val="tx1"/>
                </a:solidFill>
                <a:latin typeface="Times New Roman" pitchFamily="18" charset="0"/>
              </a:defRPr>
            </a:lvl5pPr>
            <a:lvl6pPr marL="2554772" indent="-232253" eaLnBrk="0" fontAlgn="base" hangingPunct="0">
              <a:spcBef>
                <a:spcPct val="0"/>
              </a:spcBef>
              <a:spcAft>
                <a:spcPct val="0"/>
              </a:spcAft>
              <a:defRPr sz="1400">
                <a:solidFill>
                  <a:schemeClr val="tx1"/>
                </a:solidFill>
                <a:latin typeface="Times New Roman" pitchFamily="18" charset="0"/>
              </a:defRPr>
            </a:lvl6pPr>
            <a:lvl7pPr marL="3019272" indent="-232253" eaLnBrk="0" fontAlgn="base" hangingPunct="0">
              <a:spcBef>
                <a:spcPct val="0"/>
              </a:spcBef>
              <a:spcAft>
                <a:spcPct val="0"/>
              </a:spcAft>
              <a:defRPr sz="1400">
                <a:solidFill>
                  <a:schemeClr val="tx1"/>
                </a:solidFill>
                <a:latin typeface="Times New Roman" pitchFamily="18" charset="0"/>
              </a:defRPr>
            </a:lvl7pPr>
            <a:lvl8pPr marL="3483776" indent="-232253" eaLnBrk="0" fontAlgn="base" hangingPunct="0">
              <a:spcBef>
                <a:spcPct val="0"/>
              </a:spcBef>
              <a:spcAft>
                <a:spcPct val="0"/>
              </a:spcAft>
              <a:defRPr sz="1400">
                <a:solidFill>
                  <a:schemeClr val="tx1"/>
                </a:solidFill>
                <a:latin typeface="Times New Roman" pitchFamily="18" charset="0"/>
              </a:defRPr>
            </a:lvl8pPr>
            <a:lvl9pPr marL="3948280" indent="-232253" eaLnBrk="0" fontAlgn="base" hangingPunct="0">
              <a:spcBef>
                <a:spcPct val="0"/>
              </a:spcBef>
              <a:spcAft>
                <a:spcPct val="0"/>
              </a:spcAft>
              <a:defRPr sz="1400">
                <a:solidFill>
                  <a:schemeClr val="tx1"/>
                </a:solidFill>
                <a:latin typeface="Times New Roman" pitchFamily="18" charset="0"/>
              </a:defRPr>
            </a:lvl9pPr>
          </a:lstStyle>
          <a:p>
            <a:fld id="{2B50A2DF-1834-42C3-B9CE-5DF9C100F99A}" type="slidenum">
              <a:rPr lang="en-US" sz="1100">
                <a:latin typeface="Arial" pitchFamily="34" charset="0"/>
              </a:rPr>
              <a:pPr/>
              <a:t>25</a:t>
            </a:fld>
            <a:endParaRPr lang="en-US" sz="1100">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32</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760411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37</a:t>
            </a:fld>
            <a:endParaRPr lang="en-US"/>
          </a:p>
        </p:txBody>
      </p:sp>
    </p:spTree>
    <p:extLst>
      <p:ext uri="{BB962C8B-B14F-4D97-AF65-F5344CB8AC3E}">
        <p14:creationId xmlns:p14="http://schemas.microsoft.com/office/powerpoint/2010/main" val="3949028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39</a:t>
            </a:fld>
            <a:endParaRPr lang="en-US"/>
          </a:p>
        </p:txBody>
      </p:sp>
    </p:spTree>
    <p:extLst>
      <p:ext uri="{BB962C8B-B14F-4D97-AF65-F5344CB8AC3E}">
        <p14:creationId xmlns:p14="http://schemas.microsoft.com/office/powerpoint/2010/main" val="1021567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 zli_title_header.jpg"/>
          <p:cNvPicPr>
            <a:picLocks noChangeAspect="1"/>
          </p:cNvPicPr>
          <p:nvPr userDrawn="1"/>
        </p:nvPicPr>
        <p:blipFill>
          <a:blip r:embed="rId2" cstate="print"/>
          <a:srcRect/>
          <a:stretch>
            <a:fillRect/>
          </a:stretch>
        </p:blipFill>
        <p:spPr bwMode="auto">
          <a:xfrm>
            <a:off x="0" y="0"/>
            <a:ext cx="9144000" cy="919163"/>
          </a:xfrm>
          <a:prstGeom prst="rect">
            <a:avLst/>
          </a:prstGeom>
          <a:noFill/>
          <a:ln w="9525">
            <a:noFill/>
            <a:miter lim="800000"/>
            <a:headEnd/>
            <a:tailEnd/>
          </a:ln>
        </p:spPr>
      </p:pic>
      <p:sp>
        <p:nvSpPr>
          <p:cNvPr id="81932" name="Rectangle 12"/>
          <p:cNvSpPr>
            <a:spLocks noGrp="1" noChangeArrowheads="1"/>
          </p:cNvSpPr>
          <p:nvPr>
            <p:ph type="ctrTitle"/>
          </p:nvPr>
        </p:nvSpPr>
        <p:spPr>
          <a:xfrm>
            <a:off x="0" y="1676400"/>
            <a:ext cx="9144000" cy="1462088"/>
          </a:xfrm>
        </p:spPr>
        <p:txBody>
          <a:bodyPr/>
          <a:lstStyle>
            <a:lvl1pPr algn="ctr">
              <a:defRPr>
                <a:solidFill>
                  <a:srgbClr val="3B4445"/>
                </a:solidFill>
              </a:defRPr>
            </a:lvl1pPr>
          </a:lstStyle>
          <a:p>
            <a:r>
              <a:rPr lang="en-US" dirty="0"/>
              <a:t>Click to edit Master title style</a:t>
            </a:r>
          </a:p>
        </p:txBody>
      </p:sp>
      <p:sp>
        <p:nvSpPr>
          <p:cNvPr id="81933" name="Rectangle 13"/>
          <p:cNvSpPr>
            <a:spLocks noGrp="1" noChangeArrowheads="1"/>
          </p:cNvSpPr>
          <p:nvPr>
            <p:ph type="subTitle" idx="1"/>
          </p:nvPr>
        </p:nvSpPr>
        <p:spPr>
          <a:xfrm>
            <a:off x="0" y="3886200"/>
            <a:ext cx="9144000" cy="1752600"/>
          </a:xfrm>
        </p:spPr>
        <p:txBody>
          <a:bodyPr/>
          <a:lstStyle>
            <a:lvl1pPr marL="0" indent="0" algn="ctr">
              <a:buFont typeface="Wingdings" pitchFamily="2" charset="2"/>
              <a:buNone/>
              <a:defRPr sz="2400">
                <a:solidFill>
                  <a:srgbClr val="3B4445"/>
                </a:solidFill>
              </a:defRPr>
            </a:lvl1pPr>
          </a:lstStyle>
          <a:p>
            <a:r>
              <a:rPr lang="en-US" dirty="0"/>
              <a:t>Click to edit Master subtitle style</a:t>
            </a:r>
          </a:p>
        </p:txBody>
      </p:sp>
      <p:sp>
        <p:nvSpPr>
          <p:cNvPr id="6" name="Rectangle 16"/>
          <p:cNvSpPr>
            <a:spLocks noGrp="1" noChangeArrowheads="1"/>
          </p:cNvSpPr>
          <p:nvPr>
            <p:ph type="sldNum" sz="quarter" idx="10"/>
          </p:nvPr>
        </p:nvSpPr>
        <p:spPr>
          <a:xfrm>
            <a:off x="7239000" y="6399213"/>
            <a:ext cx="1905000" cy="382587"/>
          </a:xfrm>
          <a:prstGeom prst="rect">
            <a:avLst/>
          </a:prstGeom>
        </p:spPr>
        <p:txBody>
          <a:bodyPr/>
          <a:lstStyle>
            <a:lvl1pPr>
              <a:defRPr>
                <a:solidFill>
                  <a:srgbClr val="3B4445"/>
                </a:solidFill>
                <a:latin typeface="+mn-lt"/>
              </a:defRPr>
            </a:lvl1pPr>
          </a:lstStyle>
          <a:p>
            <a:pPr>
              <a:defRPr/>
            </a:pPr>
            <a:fld id="{FEC29843-A9A1-4A6C-BE91-610A37F119A0}" type="slidenum">
              <a:rPr lang="en-US" smtClean="0"/>
              <a:pPr>
                <a:defRPr/>
              </a:pPr>
              <a:t>‹#›</a:t>
            </a:fld>
            <a:endParaRPr lang="en-US" dirty="0"/>
          </a:p>
        </p:txBody>
      </p:sp>
      <p:sp>
        <p:nvSpPr>
          <p:cNvPr id="2" name="Rectangle 1"/>
          <p:cNvSpPr/>
          <p:nvPr userDrawn="1"/>
        </p:nvSpPr>
        <p:spPr bwMode="auto">
          <a:xfrm>
            <a:off x="0" y="0"/>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7" name="Straight Connector 6"/>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4DA4826B-A430-4813-BECA-CB78FB8C6A0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214313"/>
            <a:ext cx="1949450" cy="5805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14313"/>
            <a:ext cx="5699125" cy="5805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00800"/>
            <a:ext cx="1905000" cy="457200"/>
          </a:xfrm>
          <a:prstGeom prst="rect">
            <a:avLst/>
          </a:prstGeom>
        </p:spPr>
        <p:txBody>
          <a:bodyPr/>
          <a:lstStyle>
            <a:lvl1pPr>
              <a:defRPr sz="1200">
                <a:solidFill>
                  <a:srgbClr val="3B4445"/>
                </a:solidFill>
              </a:defRPr>
            </a:lvl1pPr>
          </a:lstStyle>
          <a:p>
            <a:pPr>
              <a:defRPr/>
            </a:pPr>
            <a:fld id="{7B8523E8-F80F-48D0-AB06-EC8D46C85729}"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76200"/>
            <a:ext cx="7793037" cy="700087"/>
          </a:xfrm>
        </p:spPr>
        <p:txBody>
          <a:bodyPr/>
          <a:lstStyle/>
          <a:p>
            <a:r>
              <a:rPr lang="en-US"/>
              <a:t>Click to edit Master title style</a:t>
            </a:r>
          </a:p>
        </p:txBody>
      </p:sp>
      <p:sp>
        <p:nvSpPr>
          <p:cNvPr id="3" name="Table Placeholder 2"/>
          <p:cNvSpPr>
            <a:spLocks noGrp="1"/>
          </p:cNvSpPr>
          <p:nvPr>
            <p:ph type="tbl" idx="1"/>
          </p:nvPr>
        </p:nvSpPr>
        <p:spPr>
          <a:xfrm>
            <a:off x="1143000" y="1143000"/>
            <a:ext cx="7772400" cy="4876800"/>
          </a:xfrm>
        </p:spPr>
        <p:txBody>
          <a:bodyPr/>
          <a:lstStyle/>
          <a:p>
            <a:pPr lvl="0"/>
            <a:endParaRPr lang="en-US" noProof="0"/>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9482E6DC-B7DB-4401-A1C3-CB4CB9970FC6}"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088"/>
            <a:ext cx="7620000" cy="838200"/>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sz="half" idx="1"/>
          </p:nvPr>
        </p:nvSpPr>
        <p:spPr>
          <a:xfrm>
            <a:off x="457200" y="1219200"/>
            <a:ext cx="4038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19200"/>
            <a:ext cx="4038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505200"/>
            <a:ext cx="4038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
          <p:cNvSpPr>
            <a:spLocks noGrp="1" noChangeArrowheads="1"/>
          </p:cNvSpPr>
          <p:nvPr>
            <p:ph type="ftr" sz="quarter" idx="10"/>
          </p:nvPr>
        </p:nvSpPr>
        <p:spPr>
          <a:xfrm>
            <a:off x="3124200" y="6248400"/>
            <a:ext cx="2895600" cy="457200"/>
          </a:xfrm>
          <a:prstGeom prst="rect">
            <a:avLst/>
          </a:prstGeom>
        </p:spPr>
        <p:txBody>
          <a:bodyPr/>
          <a:lstStyle>
            <a:lvl1pPr>
              <a:defRPr>
                <a:latin typeface="Arial" charset="0"/>
              </a:defRPr>
            </a:lvl1pPr>
          </a:lstStyle>
          <a:p>
            <a:pPr>
              <a:defRPr/>
            </a:pPr>
            <a:endParaRPr lang="en-US"/>
          </a:p>
        </p:txBody>
      </p:sp>
      <p:sp>
        <p:nvSpPr>
          <p:cNvPr id="7" name="Rectangle 16"/>
          <p:cNvSpPr>
            <a:spLocks noGrp="1" noChangeArrowheads="1"/>
          </p:cNvSpPr>
          <p:nvPr>
            <p:ph type="sldNum" sz="quarter" idx="11"/>
          </p:nvPr>
        </p:nvSpPr>
        <p:spPr/>
        <p:txBody>
          <a:bodyPr/>
          <a:lstStyle>
            <a:lvl1pPr>
              <a:defRPr/>
            </a:lvl1pPr>
          </a:lstStyle>
          <a:p>
            <a:pPr>
              <a:defRPr/>
            </a:pPr>
            <a:fld id="{DAC4ECD8-5C0D-4978-9E85-839FA640F37E}" type="slidenum">
              <a:rPr lang="en-US"/>
              <a:pPr>
                <a:defRPr/>
              </a:pPr>
              <a:t>‹#›</a:t>
            </a:fld>
            <a:endParaRPr lang="en-US"/>
          </a:p>
        </p:txBody>
      </p:sp>
    </p:spTree>
    <p:extLst>
      <p:ext uri="{BB962C8B-B14F-4D97-AF65-F5344CB8AC3E}">
        <p14:creationId xmlns:p14="http://schemas.microsoft.com/office/powerpoint/2010/main" val="2820436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143000"/>
            <a:ext cx="77724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7162800" y="6477000"/>
            <a:ext cx="1905000" cy="457200"/>
          </a:xfrm>
          <a:prstGeom prst="rect">
            <a:avLst/>
          </a:prstGeom>
        </p:spPr>
        <p:txBody>
          <a:bodyPr/>
          <a:lstStyle>
            <a:lvl1pPr>
              <a:defRPr sz="1200">
                <a:solidFill>
                  <a:srgbClr val="3B4445"/>
                </a:solidFill>
              </a:defRPr>
            </a:lvl1pPr>
          </a:lstStyle>
          <a:p>
            <a:pPr>
              <a:defRPr/>
            </a:pPr>
            <a:fld id="{9E1D4DFB-05A4-4E49-8C5F-DBB9BC109519}"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1" cap="all">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B444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5B1D3E2-BFC2-4E38-A138-8743C1EAB7E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B4445"/>
                </a:solidFill>
              </a:defRPr>
            </a:lvl1pPr>
          </a:lstStyle>
          <a:p>
            <a:r>
              <a:rPr lang="en-US" dirty="0"/>
              <a:t>Click to edit Master title style</a:t>
            </a:r>
          </a:p>
        </p:txBody>
      </p:sp>
      <p:sp>
        <p:nvSpPr>
          <p:cNvPr id="3" name="Content Placeholder 2"/>
          <p:cNvSpPr>
            <a:spLocks noGrp="1"/>
          </p:cNvSpPr>
          <p:nvPr>
            <p:ph sz="half" idx="1"/>
          </p:nvPr>
        </p:nvSpPr>
        <p:spPr>
          <a:xfrm>
            <a:off x="7620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C184422-105F-4206-827B-C9F8C0FAD222}"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30162"/>
            <a:ext cx="8001000" cy="808038"/>
          </a:xfrm>
        </p:spPr>
        <p:txBody>
          <a:bodyPr/>
          <a:lstStyle>
            <a:lvl1pPr>
              <a:defRPr>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457200" y="12763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16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763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16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sldNum" sz="quarter" idx="10"/>
          </p:nvPr>
        </p:nvSpPr>
        <p:spPr>
          <a:xfrm>
            <a:off x="7086600" y="6477000"/>
            <a:ext cx="1905000" cy="457200"/>
          </a:xfrm>
          <a:prstGeom prst="rect">
            <a:avLst/>
          </a:prstGeom>
          <a:ln/>
        </p:spPr>
        <p:txBody>
          <a:bodyPr/>
          <a:lstStyle>
            <a:lvl1pPr>
              <a:defRPr sz="1200">
                <a:solidFill>
                  <a:srgbClr val="3B4445"/>
                </a:solidFill>
              </a:defRPr>
            </a:lvl1pPr>
          </a:lstStyle>
          <a:p>
            <a:pPr>
              <a:defRPr/>
            </a:pPr>
            <a:fld id="{BC2CDD67-DA31-42AD-B6D5-87A3F5C4B1F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93037" cy="700087"/>
          </a:xfrm>
        </p:spPr>
        <p:txBody>
          <a:bodyPr/>
          <a:lstStyle/>
          <a:p>
            <a:r>
              <a:rPr lang="en-US"/>
              <a:t>Click to edit Master title style</a:t>
            </a:r>
          </a:p>
        </p:txBody>
      </p:sp>
      <p:sp>
        <p:nvSpPr>
          <p:cNvPr id="3"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087"/>
            <a:ext cx="3008313" cy="1010766"/>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1081087"/>
            <a:ext cx="5111750" cy="5091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43137"/>
            <a:ext cx="3008313" cy="40803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D08F4CDE-61AD-4C07-A804-E4D89EE20B0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B7B40F9D-D132-4795-84E0-4BAB53DCC70F}"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0"/>
          <p:cNvSpPr>
            <a:spLocks noGrp="1" noChangeArrowheads="1"/>
          </p:cNvSpPr>
          <p:nvPr>
            <p:ph type="body" idx="1"/>
          </p:nvPr>
        </p:nvSpPr>
        <p:spPr bwMode="auto">
          <a:xfrm>
            <a:off x="914400" y="11430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bwMode="auto">
          <a:xfrm>
            <a:off x="0" y="-1"/>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27" name="Rectangle 9"/>
          <p:cNvSpPr>
            <a:spLocks noGrp="1" noChangeArrowheads="1"/>
          </p:cNvSpPr>
          <p:nvPr>
            <p:ph type="title"/>
          </p:nvPr>
        </p:nvSpPr>
        <p:spPr bwMode="auto">
          <a:xfrm>
            <a:off x="980280" y="109537"/>
            <a:ext cx="8163719" cy="7000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8" name="Rectangle 16"/>
          <p:cNvSpPr>
            <a:spLocks noGrp="1" noChangeArrowheads="1"/>
          </p:cNvSpPr>
          <p:nvPr>
            <p:ph type="sldNum" sz="quarter" idx="4"/>
          </p:nvPr>
        </p:nvSpPr>
        <p:spPr>
          <a:xfrm>
            <a:off x="7162800" y="6409150"/>
            <a:ext cx="1905000" cy="382587"/>
          </a:xfrm>
          <a:prstGeom prst="rect">
            <a:avLst/>
          </a:prstGeom>
        </p:spPr>
        <p:txBody>
          <a:bodyPr/>
          <a:lstStyle>
            <a:lvl1pPr algn="r">
              <a:defRPr sz="1200">
                <a:solidFill>
                  <a:srgbClr val="3B4445"/>
                </a:solidFill>
                <a:latin typeface="+mn-lt"/>
              </a:defRPr>
            </a:lvl1pPr>
          </a:lstStyle>
          <a:p>
            <a:pPr>
              <a:defRPr/>
            </a:pPr>
            <a:fld id="{FEC29843-A9A1-4A6C-BE91-610A37F119A0}" type="slidenum">
              <a:rPr lang="en-US" smtClean="0"/>
              <a:pPr>
                <a:defRPr/>
              </a:pPr>
              <a:t>‹#›</a:t>
            </a:fld>
            <a:endParaRPr lang="en-US" dirty="0"/>
          </a:p>
        </p:txBody>
      </p:sp>
      <p:cxnSp>
        <p:nvCxnSpPr>
          <p:cNvPr id="9" name="Straight Connector 8"/>
          <p:cNvCxnSpPr/>
          <p:nvPr/>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4763"/>
            <a:ext cx="914402" cy="919163"/>
          </a:xfrm>
          <a:prstGeom prst="rect">
            <a:avLst/>
          </a:prstGeom>
        </p:spPr>
      </p:pic>
      <p:sp>
        <p:nvSpPr>
          <p:cNvPr id="13" name="TextBox 11"/>
          <p:cNvSpPr txBox="1">
            <a:spLocks noChangeArrowheads="1"/>
          </p:cNvSpPr>
          <p:nvPr/>
        </p:nvSpPr>
        <p:spPr bwMode="auto">
          <a:xfrm>
            <a:off x="76200" y="6461944"/>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rgbClr val="3B4445"/>
                </a:solidFill>
              </a:rPr>
              <a:t>Copyright © 2020 by Timothy L. Faley</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8"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hf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7" Type="http://schemas.openxmlformats.org/officeDocument/2006/relationships/image" Target="../media/image5.png"/><Relationship Id="rId2" Type="http://schemas.microsoft.com/office/2007/relationships/media" Target="../media/media37.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7" Type="http://schemas.openxmlformats.org/officeDocument/2006/relationships/image" Target="../media/image5.png"/><Relationship Id="rId2" Type="http://schemas.microsoft.com/office/2007/relationships/media" Target="../media/media39.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7" Type="http://schemas.openxmlformats.org/officeDocument/2006/relationships/image" Target="../media/image5.png"/><Relationship Id="rId2" Type="http://schemas.microsoft.com/office/2007/relationships/media" Target="../media/media40.m4a"/><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1066800"/>
            <a:ext cx="9144000" cy="2286000"/>
          </a:xfrm>
          <a:prstGeom prst="rect">
            <a:avLst/>
          </a:prstGeom>
          <a:gradFill flip="none" rotWithShape="1">
            <a:gsLst>
              <a:gs pos="57000">
                <a:srgbClr val="52A6E9"/>
              </a:gs>
              <a:gs pos="99000">
                <a:srgbClr val="3B4445"/>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 y="1066800"/>
            <a:ext cx="2286000" cy="2286000"/>
          </a:xfrm>
          <a:prstGeom prst="rect">
            <a:avLst/>
          </a:prstGeom>
        </p:spPr>
      </p:pic>
      <p:sp>
        <p:nvSpPr>
          <p:cNvPr id="7" name="TextBox 6"/>
          <p:cNvSpPr txBox="1"/>
          <p:nvPr/>
        </p:nvSpPr>
        <p:spPr>
          <a:xfrm>
            <a:off x="2514600" y="914400"/>
            <a:ext cx="3323346" cy="2554545"/>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029" sz="4000" b="1" dirty="0">
                <a:ln w="50800"/>
                <a:solidFill>
                  <a:srgbClr val="3B4445"/>
                </a:solidFill>
              </a:rPr>
              <a:t>Session 8:</a:t>
            </a:r>
          </a:p>
          <a:p>
            <a:r>
              <a:rPr lang="en-029" sz="4000" b="1" dirty="0">
                <a:ln w="50800"/>
                <a:solidFill>
                  <a:srgbClr val="3B4445"/>
                </a:solidFill>
              </a:rPr>
              <a:t>Opportunity</a:t>
            </a:r>
          </a:p>
          <a:p>
            <a:r>
              <a:rPr lang="en-029" sz="4000" b="1" dirty="0">
                <a:ln w="50800"/>
                <a:solidFill>
                  <a:srgbClr val="3B4445"/>
                </a:solidFill>
              </a:rPr>
              <a:t>Identification:</a:t>
            </a:r>
          </a:p>
          <a:p>
            <a:r>
              <a:rPr lang="en-029" sz="4000" b="1" dirty="0">
                <a:ln w="50800"/>
                <a:solidFill>
                  <a:srgbClr val="3B4445"/>
                </a:solidFill>
              </a:rPr>
              <a:t>Part II</a:t>
            </a:r>
            <a:endParaRPr lang="en-US" sz="4000" b="1" dirty="0">
              <a:ln w="50800"/>
              <a:solidFill>
                <a:srgbClr val="3B4445"/>
              </a:solidFill>
            </a:endParaRPr>
          </a:p>
        </p:txBody>
      </p:sp>
      <p:sp>
        <p:nvSpPr>
          <p:cNvPr id="9" name="Subtitle 5"/>
          <p:cNvSpPr txBox="1">
            <a:spLocks/>
          </p:cNvSpPr>
          <p:nvPr/>
        </p:nvSpPr>
        <p:spPr bwMode="auto">
          <a:xfrm>
            <a:off x="0" y="3733800"/>
            <a:ext cx="9144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a:lstStyle>
          <a:p>
            <a:pPr marL="0" indent="0" algn="ctr">
              <a:buNone/>
            </a:pPr>
            <a:r>
              <a:rPr lang="en-US" sz="2400" b="1" kern="0" dirty="0"/>
              <a:t>Session 8, Part II:</a:t>
            </a:r>
          </a:p>
          <a:p>
            <a:pPr marL="0" indent="0" algn="ctr">
              <a:buNone/>
            </a:pPr>
            <a:r>
              <a:rPr lang="en-US" sz="2400" b="1" kern="0" dirty="0"/>
              <a:t>Step 1 in Creating Your New Business:</a:t>
            </a:r>
          </a:p>
          <a:p>
            <a:pPr marL="0" indent="0" algn="ctr">
              <a:buNone/>
            </a:pPr>
            <a:r>
              <a:rPr lang="en-US" sz="2400" b="1" kern="0" dirty="0"/>
              <a:t>Identify the Opportunity</a:t>
            </a:r>
          </a:p>
          <a:p>
            <a:pPr marL="0" indent="0" algn="ctr">
              <a:buNone/>
            </a:pPr>
            <a:endParaRPr lang="en-US" sz="2400" b="1" kern="0" dirty="0"/>
          </a:p>
          <a:p>
            <a:pPr marL="0" indent="0" algn="ctr">
              <a:buNone/>
            </a:pPr>
            <a:r>
              <a:rPr lang="en-US" sz="2400" kern="0" dirty="0">
                <a:solidFill>
                  <a:srgbClr val="3B4445"/>
                </a:solidFill>
              </a:rPr>
              <a:t>Dr. Tim Faley</a:t>
            </a:r>
          </a:p>
          <a:p>
            <a:pPr marL="0" indent="0" algn="ctr">
              <a:buNone/>
            </a:pPr>
            <a:r>
              <a:rPr lang="en-US" sz="1800" kern="0" dirty="0">
                <a:solidFill>
                  <a:srgbClr val="3B4445"/>
                </a:solidFill>
              </a:rPr>
              <a:t>TFaley@uvi.edu</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4883639"/>
            <a:ext cx="1371600" cy="197436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84813516"/>
      </p:ext>
    </p:extLst>
  </p:cSld>
  <p:clrMapOvr>
    <a:masterClrMapping/>
  </p:clrMapOvr>
  <mc:AlternateContent xmlns:mc="http://schemas.openxmlformats.org/markup-compatibility/2006" xmlns:p14="http://schemas.microsoft.com/office/powerpoint/2010/main">
    <mc:Choice Requires="p14">
      <p:transition spd="slow" p14:dur="2000" advTm="13120"/>
    </mc:Choice>
    <mc:Fallback xmlns="">
      <p:transition spd="slow" advTm="1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Map</a:t>
            </a:r>
          </a:p>
        </p:txBody>
      </p:sp>
      <p:sp>
        <p:nvSpPr>
          <p:cNvPr id="4" name="Slide Number Placeholder 3"/>
          <p:cNvSpPr>
            <a:spLocks noGrp="1"/>
          </p:cNvSpPr>
          <p:nvPr>
            <p:ph type="sldNum" sz="quarter" idx="4294967295"/>
          </p:nvPr>
        </p:nvSpPr>
        <p:spPr>
          <a:xfrm>
            <a:off x="7042150" y="6248400"/>
            <a:ext cx="1905000" cy="457200"/>
          </a:xfrm>
          <a:prstGeom prst="rect">
            <a:avLst/>
          </a:prstGeom>
        </p:spPr>
        <p:txBody>
          <a:bodyPr/>
          <a:lstStyle/>
          <a:p>
            <a:pPr>
              <a:defRPr/>
            </a:pPr>
            <a:fld id="{4D6F8EAF-F09C-4ABC-A386-EB508159BD24}" type="slidenum">
              <a:rPr lang="en-US" smtClean="0"/>
              <a:pPr>
                <a:defRPr/>
              </a:pPr>
              <a:t>10</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94585"/>
            <a:ext cx="4535424" cy="335767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5424" y="2094585"/>
            <a:ext cx="4458614" cy="3357677"/>
          </a:xfrm>
          <a:prstGeom prst="rect">
            <a:avLst/>
          </a:prstGeom>
        </p:spPr>
      </p:pic>
      <p:sp>
        <p:nvSpPr>
          <p:cNvPr id="15" name="TextBox 14"/>
          <p:cNvSpPr txBox="1"/>
          <p:nvPr/>
        </p:nvSpPr>
        <p:spPr>
          <a:xfrm>
            <a:off x="1095917" y="1600200"/>
            <a:ext cx="2343590" cy="369332"/>
          </a:xfrm>
          <a:prstGeom prst="rect">
            <a:avLst/>
          </a:prstGeom>
          <a:noFill/>
        </p:spPr>
        <p:txBody>
          <a:bodyPr wrap="none" rtlCol="0">
            <a:spAutoFit/>
          </a:bodyPr>
          <a:lstStyle/>
          <a:p>
            <a:r>
              <a:rPr lang="en-US" sz="1800" b="1" u="sng" dirty="0">
                <a:solidFill>
                  <a:schemeClr val="tx2"/>
                </a:solidFill>
              </a:rPr>
              <a:t>Team Capability Map</a:t>
            </a:r>
          </a:p>
        </p:txBody>
      </p:sp>
      <p:sp>
        <p:nvSpPr>
          <p:cNvPr id="17" name="TextBox 16"/>
          <p:cNvSpPr txBox="1"/>
          <p:nvPr/>
        </p:nvSpPr>
        <p:spPr>
          <a:xfrm>
            <a:off x="5351523" y="1600200"/>
            <a:ext cx="2826415" cy="369332"/>
          </a:xfrm>
          <a:prstGeom prst="rect">
            <a:avLst/>
          </a:prstGeom>
          <a:noFill/>
        </p:spPr>
        <p:txBody>
          <a:bodyPr wrap="none" rtlCol="0">
            <a:spAutoFit/>
          </a:bodyPr>
          <a:lstStyle/>
          <a:p>
            <a:r>
              <a:rPr lang="en-US" sz="1800" b="1" u="sng" dirty="0">
                <a:solidFill>
                  <a:schemeClr val="tx2"/>
                </a:solidFill>
              </a:rPr>
              <a:t>Corporate Capability Map</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26059221"/>
      </p:ext>
    </p:extLst>
  </p:cSld>
  <p:clrMapOvr>
    <a:masterClrMapping/>
  </p:clrMapOvr>
  <mc:AlternateContent xmlns:mc="http://schemas.openxmlformats.org/markup-compatibility/2006" xmlns:p14="http://schemas.microsoft.com/office/powerpoint/2010/main">
    <mc:Choice Requires="p14">
      <p:transition spd="slow" p14:dur="2000" advTm="19378"/>
    </mc:Choice>
    <mc:Fallback xmlns="">
      <p:transition spd="slow" advTm="1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Business Discovery Steps</a:t>
            </a:r>
          </a:p>
        </p:txBody>
      </p:sp>
      <p:sp>
        <p:nvSpPr>
          <p:cNvPr id="4" name="Slide Number Placeholder 3"/>
          <p:cNvSpPr>
            <a:spLocks noGrp="1"/>
          </p:cNvSpPr>
          <p:nvPr>
            <p:ph type="sldNum" sz="quarter" idx="4294967295"/>
          </p:nvPr>
        </p:nvSpPr>
        <p:spPr>
          <a:xfrm>
            <a:off x="7086600" y="6396136"/>
            <a:ext cx="1905000" cy="457200"/>
          </a:xfrm>
          <a:prstGeom prst="rect">
            <a:avLst/>
          </a:prstGeom>
        </p:spPr>
        <p:txBody>
          <a:bodyPr/>
          <a:lstStyle/>
          <a:p>
            <a:pPr algn="r">
              <a:defRPr/>
            </a:pPr>
            <a:fld id="{072E959D-2489-4B65-87AF-9B306C5B1EFE}" type="slidenum">
              <a:rPr lang="en-US" smtClean="0"/>
              <a:pPr algn="r">
                <a:defRPr/>
              </a:pPr>
              <a:t>11</a:t>
            </a:fld>
            <a:endParaRPr lang="en-US" dirty="0"/>
          </a:p>
        </p:txBody>
      </p:sp>
      <p:sp>
        <p:nvSpPr>
          <p:cNvPr id="8" name="Content Placeholder 2"/>
          <p:cNvSpPr>
            <a:spLocks noGrp="1"/>
          </p:cNvSpPr>
          <p:nvPr>
            <p:ph idx="1"/>
          </p:nvPr>
        </p:nvSpPr>
        <p:spPr/>
        <p:txBody>
          <a:bodyPr/>
          <a:lstStyle/>
          <a:p>
            <a:r>
              <a:rPr lang="en-US" dirty="0"/>
              <a:t>Opening</a:t>
            </a:r>
          </a:p>
          <a:p>
            <a:pPr lvl="1"/>
            <a:r>
              <a:rPr lang="en-US" dirty="0"/>
              <a:t>7 Sources of Innovation</a:t>
            </a:r>
          </a:p>
          <a:p>
            <a:r>
              <a:rPr lang="en-US" dirty="0"/>
              <a:t>Potential for you to create value</a:t>
            </a:r>
          </a:p>
          <a:p>
            <a:pPr lvl="1"/>
            <a:r>
              <a:rPr lang="en-US" dirty="0"/>
              <a:t>Opening and alignment with your capabilities</a:t>
            </a:r>
          </a:p>
          <a:p>
            <a:pPr lvl="1"/>
            <a:r>
              <a:rPr lang="en-029" b="1" dirty="0"/>
              <a:t>Is this a high-value problem ?</a:t>
            </a:r>
          </a:p>
          <a:p>
            <a:pPr lvl="2"/>
            <a:r>
              <a:rPr lang="en-029" b="1" dirty="0"/>
              <a:t>Industry Analysis</a:t>
            </a:r>
            <a:endParaRPr lang="en-US" b="1" dirty="0"/>
          </a:p>
          <a:p>
            <a:r>
              <a:rPr lang="en-US" dirty="0"/>
              <a:t>Potential to capture value</a:t>
            </a:r>
          </a:p>
          <a:p>
            <a:pPr lvl="1"/>
            <a:r>
              <a:rPr lang="en-US" dirty="0"/>
              <a:t>Strategy, Position for Value Capture (PVC)</a:t>
            </a:r>
          </a:p>
          <a:p>
            <a:r>
              <a:rPr lang="en-US" dirty="0"/>
              <a:t>Investable</a:t>
            </a:r>
          </a:p>
          <a:p>
            <a:pPr lvl="1"/>
            <a:r>
              <a:rPr lang="en-US" dirty="0"/>
              <a:t>Will it be worth more than it costs to build?</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325668934"/>
      </p:ext>
    </p:extLst>
  </p:cSld>
  <p:clrMapOvr>
    <a:masterClrMapping/>
  </p:clrMapOvr>
  <mc:AlternateContent xmlns:mc="http://schemas.openxmlformats.org/markup-compatibility/2006" xmlns:p14="http://schemas.microsoft.com/office/powerpoint/2010/main">
    <mc:Choice Requires="p14">
      <p:transition spd="slow" p14:dur="2000" advTm="59180"/>
    </mc:Choice>
    <mc:Fallback xmlns="">
      <p:transition spd="slow" advTm="59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High-value Problem?</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12</a:t>
            </a:fld>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1066800"/>
            <a:ext cx="3810000" cy="3810000"/>
          </a:xfrm>
          <a:prstGeom prst="rect">
            <a:avLst/>
          </a:prstGeom>
        </p:spPr>
      </p:pic>
      <p:sp>
        <p:nvSpPr>
          <p:cNvPr id="6" name="TextBox 5"/>
          <p:cNvSpPr txBox="1"/>
          <p:nvPr/>
        </p:nvSpPr>
        <p:spPr>
          <a:xfrm>
            <a:off x="3124200" y="4278868"/>
            <a:ext cx="2700419" cy="369332"/>
          </a:xfrm>
          <a:prstGeom prst="rect">
            <a:avLst/>
          </a:prstGeom>
          <a:noFill/>
        </p:spPr>
        <p:txBody>
          <a:bodyPr wrap="none" rtlCol="0">
            <a:spAutoFit/>
          </a:bodyPr>
          <a:lstStyle/>
          <a:p>
            <a:r>
              <a:rPr lang="en-029" sz="1800" b="1" dirty="0"/>
              <a:t>“Diamond in the rough?”</a:t>
            </a:r>
            <a:endParaRPr lang="en-US" sz="18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687183741"/>
      </p:ext>
    </p:extLst>
  </p:cSld>
  <p:clrMapOvr>
    <a:masterClrMapping/>
  </p:clrMapOvr>
  <mc:AlternateContent xmlns:mc="http://schemas.openxmlformats.org/markup-compatibility/2006" xmlns:p14="http://schemas.microsoft.com/office/powerpoint/2010/main">
    <mc:Choice Requires="p14">
      <p:transition spd="slow" p14:dur="2000" advTm="11923"/>
    </mc:Choice>
    <mc:Fallback xmlns="">
      <p:transition spd="slow" advTm="11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043112"/>
            <a:ext cx="9144000" cy="1462088"/>
          </a:xfrm>
        </p:spPr>
        <p:txBody>
          <a:bodyPr/>
          <a:lstStyle/>
          <a:p>
            <a:r>
              <a:rPr lang="en-029" dirty="0"/>
              <a:t>What is Value?</a:t>
            </a:r>
            <a:br>
              <a:rPr lang="en-029" dirty="0"/>
            </a:br>
            <a:br>
              <a:rPr lang="en-029" dirty="0"/>
            </a:br>
            <a:r>
              <a:rPr lang="en-029" dirty="0"/>
              <a:t>What is valuable?</a:t>
            </a:r>
            <a:endParaRPr lang="en-US" dirty="0"/>
          </a:p>
        </p:txBody>
      </p:sp>
      <p:sp>
        <p:nvSpPr>
          <p:cNvPr id="6" name="Subtitle 5"/>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13</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934711726"/>
      </p:ext>
    </p:extLst>
  </p:cSld>
  <p:clrMapOvr>
    <a:masterClrMapping/>
  </p:clrMapOvr>
  <mc:AlternateContent xmlns:mc="http://schemas.openxmlformats.org/markup-compatibility/2006" xmlns:p14="http://schemas.microsoft.com/office/powerpoint/2010/main">
    <mc:Choice Requires="p14">
      <p:transition spd="slow" p14:dur="2000" advTm="9850"/>
    </mc:Choice>
    <mc:Fallback xmlns="">
      <p:transition spd="slow" advTm="9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How do you measure value?</a:t>
            </a:r>
            <a:endParaRPr lang="en-US" dirty="0"/>
          </a:p>
        </p:txBody>
      </p:sp>
      <p:sp>
        <p:nvSpPr>
          <p:cNvPr id="3" name="Content Placeholder 2"/>
          <p:cNvSpPr>
            <a:spLocks noGrp="1"/>
          </p:cNvSpPr>
          <p:nvPr>
            <p:ph idx="1"/>
          </p:nvPr>
        </p:nvSpPr>
        <p:spPr/>
        <p:txBody>
          <a:bodyPr/>
          <a:lstStyle/>
          <a:p>
            <a:r>
              <a:rPr lang="en-029" dirty="0"/>
              <a:t>Money</a:t>
            </a:r>
          </a:p>
          <a:p>
            <a:r>
              <a:rPr lang="en-029" dirty="0"/>
              <a:t>Time</a:t>
            </a:r>
          </a:p>
          <a:p>
            <a:r>
              <a:rPr lang="en-029" dirty="0"/>
              <a:t>Ease of use</a:t>
            </a:r>
          </a:p>
          <a:p>
            <a:r>
              <a:rPr lang="en-029" dirty="0"/>
              <a:t>Style</a:t>
            </a:r>
          </a:p>
          <a:p>
            <a:r>
              <a:rPr lang="en-029" dirty="0"/>
              <a:t>Status (perception)</a:t>
            </a:r>
          </a:p>
          <a:p>
            <a:r>
              <a:rPr lang="en-029" dirty="0"/>
              <a:t>Intrinsic</a:t>
            </a:r>
          </a:p>
          <a:p>
            <a:r>
              <a:rPr lang="en-029" i="1" dirty="0"/>
              <a:t>and more …</a:t>
            </a:r>
            <a:endParaRPr lang="en-US" i="1"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14</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952628209"/>
      </p:ext>
    </p:extLst>
  </p:cSld>
  <p:clrMapOvr>
    <a:masterClrMapping/>
  </p:clrMapOvr>
  <mc:AlternateContent xmlns:mc="http://schemas.openxmlformats.org/markup-compatibility/2006" xmlns:p14="http://schemas.microsoft.com/office/powerpoint/2010/main">
    <mc:Choice Requires="p14">
      <p:transition spd="slow" p14:dur="2000" advTm="74374"/>
    </mc:Choice>
    <mc:Fallback xmlns="">
      <p:transition spd="slow" advTm="74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Relativity</a:t>
            </a:r>
            <a:endParaRPr lang="en-US" dirty="0"/>
          </a:p>
        </p:txBody>
      </p:sp>
      <p:sp>
        <p:nvSpPr>
          <p:cNvPr id="3" name="Content Placeholder 2"/>
          <p:cNvSpPr>
            <a:spLocks noGrp="1"/>
          </p:cNvSpPr>
          <p:nvPr>
            <p:ph idx="1"/>
          </p:nvPr>
        </p:nvSpPr>
        <p:spPr/>
        <p:txBody>
          <a:bodyPr/>
          <a:lstStyle/>
          <a:p>
            <a:r>
              <a:rPr lang="en-029" dirty="0"/>
              <a:t>In contract negotiations:</a:t>
            </a:r>
          </a:p>
          <a:p>
            <a:pPr lvl="1"/>
            <a:r>
              <a:rPr lang="en-029" dirty="0"/>
              <a:t>BATNA</a:t>
            </a:r>
          </a:p>
          <a:p>
            <a:pPr lvl="2"/>
            <a:r>
              <a:rPr lang="en-029" b="1" dirty="0"/>
              <a:t>B</a:t>
            </a:r>
            <a:r>
              <a:rPr lang="en-029" dirty="0"/>
              <a:t>est </a:t>
            </a:r>
            <a:r>
              <a:rPr lang="en-029" b="1" dirty="0"/>
              <a:t>A</a:t>
            </a:r>
            <a:r>
              <a:rPr lang="en-029" dirty="0"/>
              <a:t>lternative </a:t>
            </a:r>
            <a:r>
              <a:rPr lang="en-029" b="1" dirty="0"/>
              <a:t>T</a:t>
            </a:r>
            <a:r>
              <a:rPr lang="en-029" dirty="0"/>
              <a:t>o a </a:t>
            </a:r>
            <a:r>
              <a:rPr lang="en-029" b="1" dirty="0"/>
              <a:t>N</a:t>
            </a:r>
            <a:r>
              <a:rPr lang="en-029" dirty="0"/>
              <a:t>egotiated </a:t>
            </a:r>
            <a:r>
              <a:rPr lang="en-029" b="1" dirty="0"/>
              <a:t>A</a:t>
            </a:r>
            <a:r>
              <a:rPr lang="en-029" dirty="0"/>
              <a:t>greement</a:t>
            </a:r>
          </a:p>
          <a:p>
            <a:pPr lvl="2"/>
            <a:r>
              <a:rPr lang="en-029" dirty="0"/>
              <a:t>You will never get someone to agree to a contract term that is of less value than they can get without a negotiation</a:t>
            </a:r>
          </a:p>
          <a:p>
            <a:pPr lvl="2"/>
            <a:r>
              <a:rPr lang="en-029" dirty="0"/>
              <a:t>Example if you are negotiating for a raise; the fall-back position or BATNA is to stay at your current pay.  The possibility of reducing your salary in the new contract is not possible as it is less than your BATNA.</a:t>
            </a:r>
          </a:p>
          <a:p>
            <a:pPr lvl="2"/>
            <a:endParaRPr lang="en-029" dirty="0"/>
          </a:p>
          <a:p>
            <a:pPr lvl="1"/>
            <a:r>
              <a:rPr lang="en-029" dirty="0"/>
              <a:t>In negotiating anything you must ALWAYS know the BATNA of the person with whom you are negotiating</a:t>
            </a:r>
          </a:p>
          <a:p>
            <a:pPr lvl="2"/>
            <a:endParaRPr lang="en-029" dirty="0"/>
          </a:p>
          <a:p>
            <a:pPr lvl="2"/>
            <a:endParaRPr lang="en-029"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15</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43017227"/>
      </p:ext>
    </p:extLst>
  </p:cSld>
  <p:clrMapOvr>
    <a:masterClrMapping/>
  </p:clrMapOvr>
  <mc:AlternateContent xmlns:mc="http://schemas.openxmlformats.org/markup-compatibility/2006" xmlns:p14="http://schemas.microsoft.com/office/powerpoint/2010/main">
    <mc:Choice Requires="p14">
      <p:transition spd="slow" p14:dur="2000" advTm="64088"/>
    </mc:Choice>
    <mc:Fallback xmlns="">
      <p:transition spd="slow" advTm="64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Relativity… continued</a:t>
            </a:r>
            <a:endParaRPr lang="en-US" dirty="0"/>
          </a:p>
        </p:txBody>
      </p:sp>
      <p:sp>
        <p:nvSpPr>
          <p:cNvPr id="3" name="Content Placeholder 2"/>
          <p:cNvSpPr>
            <a:spLocks noGrp="1"/>
          </p:cNvSpPr>
          <p:nvPr>
            <p:ph idx="1"/>
          </p:nvPr>
        </p:nvSpPr>
        <p:spPr>
          <a:xfrm>
            <a:off x="838200" y="990600"/>
            <a:ext cx="7772400" cy="4876800"/>
          </a:xfrm>
        </p:spPr>
        <p:txBody>
          <a:bodyPr/>
          <a:lstStyle/>
          <a:p>
            <a:r>
              <a:rPr lang="en-029" dirty="0"/>
              <a:t>High-value problem</a:t>
            </a:r>
          </a:p>
          <a:p>
            <a:pPr lvl="1"/>
            <a:r>
              <a:rPr lang="en-029" dirty="0"/>
              <a:t>How frequently do they deal with this problem?</a:t>
            </a:r>
          </a:p>
          <a:p>
            <a:pPr lvl="1"/>
            <a:endParaRPr lang="en-029" dirty="0"/>
          </a:p>
          <a:p>
            <a:r>
              <a:rPr lang="en-029" dirty="0"/>
              <a:t>Must always know the problem-owner’s BATNO</a:t>
            </a:r>
          </a:p>
          <a:p>
            <a:pPr lvl="1"/>
            <a:r>
              <a:rPr lang="en-029" b="1" dirty="0"/>
              <a:t>B</a:t>
            </a:r>
            <a:r>
              <a:rPr lang="en-029" dirty="0"/>
              <a:t>est </a:t>
            </a:r>
            <a:r>
              <a:rPr lang="en-029" b="1" dirty="0"/>
              <a:t>A</a:t>
            </a:r>
            <a:r>
              <a:rPr lang="en-029" dirty="0"/>
              <a:t>lternative </a:t>
            </a:r>
            <a:r>
              <a:rPr lang="en-029" b="1" dirty="0"/>
              <a:t>T</a:t>
            </a:r>
            <a:r>
              <a:rPr lang="en-029" dirty="0"/>
              <a:t>o a </a:t>
            </a:r>
            <a:r>
              <a:rPr lang="en-029" b="1" dirty="0"/>
              <a:t>N</a:t>
            </a:r>
            <a:r>
              <a:rPr lang="en-029" dirty="0"/>
              <a:t>ew (solution) </a:t>
            </a:r>
            <a:r>
              <a:rPr lang="en-029" b="1" dirty="0"/>
              <a:t>O</a:t>
            </a:r>
            <a:r>
              <a:rPr lang="en-029" dirty="0"/>
              <a:t>ption </a:t>
            </a:r>
          </a:p>
          <a:p>
            <a:pPr lvl="1"/>
            <a:endParaRPr lang="en-029" dirty="0"/>
          </a:p>
          <a:p>
            <a:r>
              <a:rPr lang="en-029" dirty="0"/>
              <a:t>How do they manage now?</a:t>
            </a:r>
          </a:p>
          <a:p>
            <a:pPr lvl="1"/>
            <a:r>
              <a:rPr lang="en-029" dirty="0"/>
              <a:t>What is the specific issue that the current solution addresses?</a:t>
            </a:r>
          </a:p>
          <a:p>
            <a:pPr lvl="1"/>
            <a:r>
              <a:rPr lang="en-029" dirty="0"/>
              <a:t>What are the advantages/disadvantages of the current solution?</a:t>
            </a:r>
          </a:p>
          <a:p>
            <a:pPr lvl="1"/>
            <a:r>
              <a:rPr lang="en-029" dirty="0"/>
              <a:t>How frequently do they have to deal with this issue?</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16</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87634334"/>
      </p:ext>
    </p:extLst>
  </p:cSld>
  <p:clrMapOvr>
    <a:masterClrMapping/>
  </p:clrMapOvr>
  <mc:AlternateContent xmlns:mc="http://schemas.openxmlformats.org/markup-compatibility/2006" xmlns:p14="http://schemas.microsoft.com/office/powerpoint/2010/main">
    <mc:Choice Requires="p14">
      <p:transition spd="slow" p14:dur="2000" advTm="87344"/>
    </mc:Choice>
    <mc:Fallback xmlns="">
      <p:transition spd="slow" advTm="87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the Specific Issue</a:t>
            </a:r>
          </a:p>
        </p:txBody>
      </p:sp>
      <p:sp>
        <p:nvSpPr>
          <p:cNvPr id="3" name="Content Placeholder 2"/>
          <p:cNvSpPr>
            <a:spLocks noGrp="1"/>
          </p:cNvSpPr>
          <p:nvPr>
            <p:ph idx="1"/>
          </p:nvPr>
        </p:nvSpPr>
        <p:spPr/>
        <p:txBody>
          <a:bodyPr/>
          <a:lstStyle/>
          <a:p>
            <a:r>
              <a:rPr lang="en-US" dirty="0"/>
              <a:t>What do people do now?</a:t>
            </a:r>
          </a:p>
          <a:p>
            <a:endParaRPr lang="en-US" dirty="0"/>
          </a:p>
          <a:p>
            <a:r>
              <a:rPr lang="en-US" dirty="0"/>
              <a:t>This is the answer, you need to find out what the question is!</a:t>
            </a:r>
          </a:p>
          <a:p>
            <a:endParaRPr lang="en-US" dirty="0"/>
          </a:p>
          <a:p>
            <a:r>
              <a:rPr lang="en-US" dirty="0"/>
              <a:t>Discover that question, zoom out to a more general issue, THEN, you can brainstorm on other potential solutions in addition to determining that general issue’s value</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17</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489931142"/>
      </p:ext>
    </p:extLst>
  </p:cSld>
  <p:clrMapOvr>
    <a:masterClrMapping/>
  </p:clrMapOvr>
  <mc:AlternateContent xmlns:mc="http://schemas.openxmlformats.org/markup-compatibility/2006" xmlns:p14="http://schemas.microsoft.com/office/powerpoint/2010/main">
    <mc:Choice Requires="p14">
      <p:transition spd="slow" p14:dur="2000" advTm="27885"/>
    </mc:Choice>
    <mc:Fallback xmlns="">
      <p:transition spd="slow" advTm="27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738089" y="3017520"/>
            <a:ext cx="7898032" cy="231485"/>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imes New Roman" pitchFamily="18" charset="0"/>
            </a:endParaRPr>
          </a:p>
        </p:txBody>
      </p:sp>
      <p:sp>
        <p:nvSpPr>
          <p:cNvPr id="2" name="Title 1"/>
          <p:cNvSpPr>
            <a:spLocks noGrp="1"/>
          </p:cNvSpPr>
          <p:nvPr>
            <p:ph type="title"/>
          </p:nvPr>
        </p:nvSpPr>
        <p:spPr/>
        <p:txBody>
          <a:bodyPr/>
          <a:lstStyle/>
          <a:p>
            <a:r>
              <a:rPr lang="en-US" dirty="0">
                <a:solidFill>
                  <a:schemeClr val="tx1"/>
                </a:solidFill>
              </a:rPr>
              <a:t>Business Model Discovery</a:t>
            </a:r>
          </a:p>
        </p:txBody>
      </p:sp>
      <p:sp>
        <p:nvSpPr>
          <p:cNvPr id="5" name="TextBox 4"/>
          <p:cNvSpPr txBox="1"/>
          <p:nvPr/>
        </p:nvSpPr>
        <p:spPr>
          <a:xfrm>
            <a:off x="4314072" y="2302238"/>
            <a:ext cx="1893403" cy="1169551"/>
          </a:xfrm>
          <a:prstGeom prst="rect">
            <a:avLst/>
          </a:prstGeom>
          <a:noFill/>
        </p:spPr>
        <p:txBody>
          <a:bodyPr wrap="none" rtlCol="0">
            <a:spAutoFit/>
          </a:bodyPr>
          <a:lstStyle/>
          <a:p>
            <a:r>
              <a:rPr lang="en-US" b="1" u="sng" dirty="0"/>
              <a:t>Act</a:t>
            </a:r>
          </a:p>
          <a:p>
            <a:pPr marL="342900" indent="-342900">
              <a:buFont typeface="Arial" pitchFamily="34" charset="0"/>
              <a:buChar char="•"/>
            </a:pPr>
            <a:r>
              <a:rPr lang="en-US" dirty="0"/>
              <a:t>Opening</a:t>
            </a:r>
          </a:p>
          <a:p>
            <a:pPr marL="342900" indent="-342900">
              <a:buFont typeface="Arial" pitchFamily="34" charset="0"/>
              <a:buChar char="•"/>
            </a:pPr>
            <a:r>
              <a:rPr lang="en-US" dirty="0"/>
              <a:t>Capabilities</a:t>
            </a:r>
          </a:p>
          <a:p>
            <a:pPr marL="342900" indent="-342900">
              <a:buFont typeface="Arial" pitchFamily="34" charset="0"/>
              <a:buChar char="•"/>
            </a:pPr>
            <a:r>
              <a:rPr lang="en-US" dirty="0"/>
              <a:t>Approach</a:t>
            </a:r>
          </a:p>
          <a:p>
            <a:pPr marL="342900" indent="-342900">
              <a:buFont typeface="Arial" pitchFamily="34" charset="0"/>
              <a:buChar char="•"/>
            </a:pPr>
            <a:r>
              <a:rPr lang="en-US" dirty="0"/>
              <a:t>Offering/Activities</a:t>
            </a:r>
          </a:p>
        </p:txBody>
      </p:sp>
      <p:sp>
        <p:nvSpPr>
          <p:cNvPr id="15" name="TextBox 14"/>
          <p:cNvSpPr txBox="1"/>
          <p:nvPr/>
        </p:nvSpPr>
        <p:spPr>
          <a:xfrm>
            <a:off x="742208" y="2302238"/>
            <a:ext cx="1694695" cy="1169551"/>
          </a:xfrm>
          <a:prstGeom prst="rect">
            <a:avLst/>
          </a:prstGeom>
          <a:noFill/>
        </p:spPr>
        <p:txBody>
          <a:bodyPr wrap="none" rtlCol="0">
            <a:spAutoFit/>
          </a:bodyPr>
          <a:lstStyle/>
          <a:p>
            <a:r>
              <a:rPr lang="en-US" b="1" u="sng" dirty="0"/>
              <a:t>Motive</a:t>
            </a:r>
          </a:p>
          <a:p>
            <a:pPr marL="285750" indent="-285750">
              <a:buFont typeface="Arial" pitchFamily="34" charset="0"/>
              <a:buChar char="•"/>
            </a:pPr>
            <a:r>
              <a:rPr lang="en-US" dirty="0"/>
              <a:t>Macro Driver</a:t>
            </a:r>
          </a:p>
          <a:p>
            <a:pPr marL="285750" indent="-285750">
              <a:buFont typeface="Arial" pitchFamily="34" charset="0"/>
              <a:buChar char="•"/>
            </a:pPr>
            <a:r>
              <a:rPr lang="en-US" dirty="0"/>
              <a:t>General Problem</a:t>
            </a:r>
          </a:p>
          <a:p>
            <a:pPr marL="285750" indent="-285750">
              <a:buFont typeface="Arial" pitchFamily="34" charset="0"/>
              <a:buChar char="•"/>
            </a:pPr>
            <a:r>
              <a:rPr lang="en-US" dirty="0"/>
              <a:t>Specific Issue</a:t>
            </a:r>
          </a:p>
          <a:p>
            <a:pPr marL="285750" indent="-285750">
              <a:buFont typeface="Arial" pitchFamily="34" charset="0"/>
              <a:buChar char="•"/>
            </a:pPr>
            <a:r>
              <a:rPr lang="en-US" dirty="0"/>
              <a:t>Need/Desire</a:t>
            </a:r>
          </a:p>
        </p:txBody>
      </p:sp>
      <p:sp>
        <p:nvSpPr>
          <p:cNvPr id="17" name="TextBox 16"/>
          <p:cNvSpPr txBox="1"/>
          <p:nvPr/>
        </p:nvSpPr>
        <p:spPr>
          <a:xfrm>
            <a:off x="2517720" y="2302238"/>
            <a:ext cx="1715534" cy="1169551"/>
          </a:xfrm>
          <a:prstGeom prst="rect">
            <a:avLst/>
          </a:prstGeom>
          <a:noFill/>
        </p:spPr>
        <p:txBody>
          <a:bodyPr wrap="none" rtlCol="0">
            <a:spAutoFit/>
          </a:bodyPr>
          <a:lstStyle/>
          <a:p>
            <a:r>
              <a:rPr lang="en-US" b="1" u="sng" dirty="0"/>
              <a:t>Owner</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cxnSp>
        <p:nvCxnSpPr>
          <p:cNvPr id="23" name="Straight Arrow Connector 22"/>
          <p:cNvCxnSpPr/>
          <p:nvPr/>
        </p:nvCxnSpPr>
        <p:spPr bwMode="auto">
          <a:xfrm>
            <a:off x="624809" y="2491844"/>
            <a:ext cx="0" cy="937156"/>
          </a:xfrm>
          <a:prstGeom prst="straightConnector1">
            <a:avLst/>
          </a:prstGeom>
          <a:solidFill>
            <a:schemeClr val="accent1"/>
          </a:solidFill>
          <a:ln w="28575" cap="flat" cmpd="sng" algn="ctr">
            <a:solidFill>
              <a:schemeClr val="bg2"/>
            </a:solidFill>
            <a:prstDash val="solid"/>
            <a:round/>
            <a:headEnd type="arrow" w="med" len="med"/>
            <a:tailEnd type="arrow" w="med" len="med"/>
          </a:ln>
          <a:effectLst/>
        </p:spPr>
      </p:cxnSp>
      <p:sp>
        <p:nvSpPr>
          <p:cNvPr id="24" name="TextBox 23"/>
          <p:cNvSpPr txBox="1"/>
          <p:nvPr/>
        </p:nvSpPr>
        <p:spPr>
          <a:xfrm rot="16200000">
            <a:off x="-278606" y="2731533"/>
            <a:ext cx="1435008" cy="307777"/>
          </a:xfrm>
          <a:prstGeom prst="rect">
            <a:avLst/>
          </a:prstGeom>
          <a:noFill/>
        </p:spPr>
        <p:txBody>
          <a:bodyPr wrap="none" rtlCol="0">
            <a:spAutoFit/>
          </a:bodyPr>
          <a:lstStyle/>
          <a:p>
            <a:r>
              <a:rPr lang="en-US" b="1" dirty="0"/>
              <a:t>Zooming In/Out</a:t>
            </a:r>
          </a:p>
        </p:txBody>
      </p:sp>
      <p:sp>
        <p:nvSpPr>
          <p:cNvPr id="25" name="TextBox 24"/>
          <p:cNvSpPr txBox="1"/>
          <p:nvPr/>
        </p:nvSpPr>
        <p:spPr>
          <a:xfrm>
            <a:off x="6336196" y="2285762"/>
            <a:ext cx="2299925" cy="1600438"/>
          </a:xfrm>
          <a:prstGeom prst="rect">
            <a:avLst/>
          </a:prstGeom>
          <a:noFill/>
        </p:spPr>
        <p:txBody>
          <a:bodyPr wrap="none" rtlCol="0">
            <a:spAutoFit/>
          </a:bodyPr>
          <a:lstStyle/>
          <a:p>
            <a:r>
              <a:rPr lang="en-US" b="1" u="sng" dirty="0"/>
              <a:t>Monetize</a:t>
            </a:r>
          </a:p>
          <a:p>
            <a:pPr marL="342900" indent="-342900">
              <a:buFont typeface="Arial" pitchFamily="34" charset="0"/>
              <a:buChar char="•"/>
            </a:pPr>
            <a:r>
              <a:rPr lang="en-US" dirty="0"/>
              <a:t>Potential value creation</a:t>
            </a:r>
          </a:p>
          <a:p>
            <a:pPr marL="342900" indent="-342900">
              <a:buFont typeface="Arial" pitchFamily="34" charset="0"/>
              <a:buChar char="•"/>
            </a:pPr>
            <a:r>
              <a:rPr lang="en-US" dirty="0"/>
              <a:t>Create value</a:t>
            </a:r>
          </a:p>
          <a:p>
            <a:pPr marL="342900" indent="-342900">
              <a:buFont typeface="Arial" pitchFamily="34" charset="0"/>
              <a:buChar char="•"/>
            </a:pPr>
            <a:r>
              <a:rPr lang="en-US" dirty="0"/>
              <a:t>H. Value / Capture value</a:t>
            </a:r>
          </a:p>
          <a:p>
            <a:pPr marL="342900" indent="-342900">
              <a:buFont typeface="Arial" pitchFamily="34" charset="0"/>
              <a:buChar char="•"/>
            </a:pPr>
            <a:r>
              <a:rPr lang="en-US" dirty="0"/>
              <a:t>Revenue model</a:t>
            </a:r>
          </a:p>
          <a:p>
            <a:pPr marL="342900" indent="-342900">
              <a:buFont typeface="Arial" pitchFamily="34" charset="0"/>
              <a:buChar char="•"/>
            </a:pPr>
            <a:r>
              <a:rPr lang="en-US" dirty="0"/>
              <a:t>Margin Assessment</a:t>
            </a:r>
          </a:p>
          <a:p>
            <a:pPr marL="342900" indent="-342900">
              <a:buFont typeface="Arial" pitchFamily="34" charset="0"/>
              <a:buChar char="•"/>
            </a:pPr>
            <a:r>
              <a:rPr lang="en-US" dirty="0" err="1"/>
              <a:t>Investability</a:t>
            </a:r>
            <a:r>
              <a:rPr lang="en-US" dirty="0"/>
              <a:t> Analysis</a:t>
            </a:r>
          </a:p>
        </p:txBody>
      </p:sp>
      <p:sp>
        <p:nvSpPr>
          <p:cNvPr id="11" name="Slide Number Placeholder 3"/>
          <p:cNvSpPr>
            <a:spLocks noGrp="1"/>
          </p:cNvSpPr>
          <p:nvPr>
            <p:ph type="sldNum" sz="quarter" idx="4294967295"/>
          </p:nvPr>
        </p:nvSpPr>
        <p:spPr>
          <a:xfrm>
            <a:off x="7086600" y="6221403"/>
            <a:ext cx="1905000" cy="457200"/>
          </a:xfrm>
          <a:prstGeom prst="rect">
            <a:avLst/>
          </a:prstGeom>
        </p:spPr>
        <p:txBody>
          <a:bodyPr/>
          <a:lstStyle/>
          <a:p>
            <a:pPr>
              <a:defRPr/>
            </a:pPr>
            <a:fld id="{4D6F8EAF-F09C-4ABC-A386-EB508159BD24}" type="slidenum">
              <a:rPr lang="en-US" smtClean="0"/>
              <a:pPr>
                <a:defRPr/>
              </a:pPr>
              <a:t>18</a:t>
            </a:fld>
            <a:endParaRPr lang="en-US" dirty="0"/>
          </a:p>
        </p:txBody>
      </p:sp>
      <p:sp>
        <p:nvSpPr>
          <p:cNvPr id="14" name="Rectangle 13"/>
          <p:cNvSpPr/>
          <p:nvPr/>
        </p:nvSpPr>
        <p:spPr bwMode="auto">
          <a:xfrm>
            <a:off x="543271" y="4292023"/>
            <a:ext cx="2455216" cy="27997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Opportunity Identification</a:t>
            </a:r>
            <a:endParaRPr kumimoji="0" lang="en-US" sz="1400" b="0" i="0" u="none" strike="noStrike" cap="none" normalizeH="0" baseline="0" dirty="0">
              <a:ln>
                <a:noFill/>
              </a:ln>
              <a:effectLst/>
            </a:endParaRPr>
          </a:p>
        </p:txBody>
      </p:sp>
      <p:sp>
        <p:nvSpPr>
          <p:cNvPr id="29" name="TextBox 28"/>
          <p:cNvSpPr txBox="1"/>
          <p:nvPr/>
        </p:nvSpPr>
        <p:spPr>
          <a:xfrm>
            <a:off x="2517720" y="2302238"/>
            <a:ext cx="2454518" cy="1169551"/>
          </a:xfrm>
          <a:prstGeom prst="rect">
            <a:avLst/>
          </a:prstGeom>
          <a:noFill/>
        </p:spPr>
        <p:txBody>
          <a:bodyPr wrap="none" rtlCol="0">
            <a:spAutoFit/>
          </a:bodyPr>
          <a:lstStyle/>
          <a:p>
            <a:r>
              <a:rPr lang="en-US" b="1" u="sng" dirty="0"/>
              <a:t>Owner</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 (target segment)</a:t>
            </a:r>
          </a:p>
        </p:txBody>
      </p:sp>
      <p:sp>
        <p:nvSpPr>
          <p:cNvPr id="30" name="Rectangle 29"/>
          <p:cNvSpPr/>
          <p:nvPr/>
        </p:nvSpPr>
        <p:spPr bwMode="auto">
          <a:xfrm>
            <a:off x="543270" y="3962400"/>
            <a:ext cx="2554903" cy="23148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Times New Roman" pitchFamily="18" charset="0"/>
              </a:rPr>
              <a:t>Directed Discover</a:t>
            </a:r>
            <a:r>
              <a:rPr kumimoji="0" lang="en-US" sz="1400" b="0" i="0" u="none" strike="noStrike" cap="none" normalizeH="0" dirty="0">
                <a:ln>
                  <a:noFill/>
                </a:ln>
                <a:effectLst/>
                <a:latin typeface="Times New Roman" pitchFamily="18" charset="0"/>
              </a:rPr>
              <a:t> Starting Point</a:t>
            </a:r>
          </a:p>
          <a:p>
            <a:pPr marL="0" marR="0" indent="0"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dirty="0">
              <a:ln>
                <a:noFill/>
              </a:ln>
              <a:effectLst/>
              <a:latin typeface="Times New Roman" pitchFamily="18" charset="0"/>
            </a:endParaRPr>
          </a:p>
          <a:p>
            <a:pPr marL="0" marR="0" indent="0"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effectLst/>
              <a:latin typeface="Times New Roman" pitchFamily="18" charset="0"/>
            </a:endParaRPr>
          </a:p>
        </p:txBody>
      </p:sp>
      <p:sp>
        <p:nvSpPr>
          <p:cNvPr id="7" name="Rectangle 6"/>
          <p:cNvSpPr/>
          <p:nvPr/>
        </p:nvSpPr>
        <p:spPr bwMode="auto">
          <a:xfrm>
            <a:off x="742208" y="2769803"/>
            <a:ext cx="7883225" cy="20199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7" name="Oval 26"/>
          <p:cNvSpPr/>
          <p:nvPr/>
        </p:nvSpPr>
        <p:spPr bwMode="auto">
          <a:xfrm>
            <a:off x="762000" y="2819400"/>
            <a:ext cx="2012418" cy="47920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a:xfrm>
            <a:off x="6934200" y="4138134"/>
            <a:ext cx="1997406" cy="307777"/>
          </a:xfrm>
          <a:prstGeom prst="rect">
            <a:avLst/>
          </a:prstGeom>
          <a:noFill/>
        </p:spPr>
        <p:txBody>
          <a:bodyPr wrap="none" rtlCol="0">
            <a:spAutoFit/>
          </a:bodyPr>
          <a:lstStyle/>
          <a:p>
            <a:r>
              <a:rPr lang="en-US" dirty="0"/>
              <a:t>* Or Addressable Market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cxnSp>
        <p:nvCxnSpPr>
          <p:cNvPr id="18" name="Straight Connector 17">
            <a:extLst>
              <a:ext uri="{FF2B5EF4-FFF2-40B4-BE49-F238E27FC236}">
                <a16:creationId xmlns:a16="http://schemas.microsoft.com/office/drawing/2014/main" id="{AF911AD9-5CAF-4AE5-8D0D-D494F61C359A}"/>
              </a:ext>
            </a:extLst>
          </p:cNvPr>
          <p:cNvCxnSpPr/>
          <p:nvPr/>
        </p:nvCxnSpPr>
        <p:spPr bwMode="auto">
          <a:xfrm flipV="1">
            <a:off x="2370953" y="2362200"/>
            <a:ext cx="1497232" cy="129644"/>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9" name="TextBox 18">
            <a:extLst>
              <a:ext uri="{FF2B5EF4-FFF2-40B4-BE49-F238E27FC236}">
                <a16:creationId xmlns:a16="http://schemas.microsoft.com/office/drawing/2014/main" id="{094BE852-FBF4-4D27-9528-3B10C20F8AFF}"/>
              </a:ext>
            </a:extLst>
          </p:cNvPr>
          <p:cNvSpPr txBox="1"/>
          <p:nvPr/>
        </p:nvSpPr>
        <p:spPr>
          <a:xfrm>
            <a:off x="1963185" y="1966291"/>
            <a:ext cx="2151615" cy="307777"/>
          </a:xfrm>
          <a:prstGeom prst="rect">
            <a:avLst/>
          </a:prstGeom>
          <a:noFill/>
        </p:spPr>
        <p:txBody>
          <a:bodyPr wrap="none" rtlCol="0">
            <a:spAutoFit/>
          </a:bodyPr>
          <a:lstStyle/>
          <a:p>
            <a:r>
              <a:rPr lang="en-US" dirty="0">
                <a:solidFill>
                  <a:srgbClr val="FF0000"/>
                </a:solidFill>
              </a:rPr>
              <a:t>Who the business SERVES</a:t>
            </a:r>
          </a:p>
        </p:txBody>
      </p:sp>
    </p:spTree>
    <p:extLst>
      <p:ext uri="{BB962C8B-B14F-4D97-AF65-F5344CB8AC3E}">
        <p14:creationId xmlns:p14="http://schemas.microsoft.com/office/powerpoint/2010/main" val="1183572022"/>
      </p:ext>
    </p:extLst>
  </p:cSld>
  <p:clrMapOvr>
    <a:masterClrMapping/>
  </p:clrMapOvr>
  <mc:AlternateContent xmlns:mc="http://schemas.openxmlformats.org/markup-compatibility/2006" xmlns:p14="http://schemas.microsoft.com/office/powerpoint/2010/main">
    <mc:Choice Requires="p14">
      <p:transition spd="slow" p14:dur="2000" advTm="20256"/>
    </mc:Choice>
    <mc:Fallback xmlns="">
      <p:transition spd="slow" advTm="20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80" y="27296"/>
            <a:ext cx="8163719" cy="810904"/>
          </a:xfrm>
        </p:spPr>
        <p:txBody>
          <a:bodyPr/>
          <a:lstStyle/>
          <a:p>
            <a:r>
              <a:rPr lang="en-029" sz="2800" dirty="0"/>
              <a:t>Uncovering relative value.</a:t>
            </a:r>
            <a:br>
              <a:rPr lang="en-029" sz="2800" dirty="0"/>
            </a:br>
            <a:r>
              <a:rPr lang="en-029" sz="2800" dirty="0"/>
              <a:t>Advantages / Disadvantages of Current Solutions</a:t>
            </a:r>
            <a:endParaRPr lang="en-US" sz="2800"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19</a:t>
            </a:fld>
            <a:endParaRPr lang="en-US" dirty="0"/>
          </a:p>
        </p:txBody>
      </p:sp>
      <p:sp>
        <p:nvSpPr>
          <p:cNvPr id="5" name="Rectangle 12"/>
          <p:cNvSpPr>
            <a:spLocks noChangeArrowheads="1"/>
          </p:cNvSpPr>
          <p:nvPr/>
        </p:nvSpPr>
        <p:spPr bwMode="auto">
          <a:xfrm>
            <a:off x="304800" y="1295400"/>
            <a:ext cx="8458200" cy="2895600"/>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6" name="Straight Connector 14"/>
          <p:cNvCxnSpPr>
            <a:cxnSpLocks noChangeShapeType="1"/>
          </p:cNvCxnSpPr>
          <p:nvPr/>
        </p:nvCxnSpPr>
        <p:spPr bwMode="auto">
          <a:xfrm rot="5400000">
            <a:off x="3086100" y="2743200"/>
            <a:ext cx="2895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7" name="Content Placeholder 4"/>
          <p:cNvSpPr txBox="1">
            <a:spLocks/>
          </p:cNvSpPr>
          <p:nvPr/>
        </p:nvSpPr>
        <p:spPr bwMode="auto">
          <a:xfrm>
            <a:off x="429752" y="1867469"/>
            <a:ext cx="3913648" cy="278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18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18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9pPr>
          </a:lstStyle>
          <a:p>
            <a:r>
              <a:rPr lang="en-US" sz="2400" kern="0" dirty="0"/>
              <a:t>Familiarity</a:t>
            </a:r>
          </a:p>
          <a:p>
            <a:r>
              <a:rPr lang="en-029" sz="2400" kern="0" dirty="0"/>
              <a:t>..</a:t>
            </a:r>
          </a:p>
          <a:p>
            <a:r>
              <a:rPr lang="en-029" sz="2400" kern="0" dirty="0"/>
              <a:t>…</a:t>
            </a:r>
            <a:endParaRPr lang="en-US" sz="2400" kern="0" dirty="0"/>
          </a:p>
        </p:txBody>
      </p:sp>
      <p:cxnSp>
        <p:nvCxnSpPr>
          <p:cNvPr id="8" name="Straight Connector 14"/>
          <p:cNvCxnSpPr>
            <a:cxnSpLocks noChangeShapeType="1"/>
          </p:cNvCxnSpPr>
          <p:nvPr/>
        </p:nvCxnSpPr>
        <p:spPr bwMode="auto">
          <a:xfrm flipH="1">
            <a:off x="304800" y="1828800"/>
            <a:ext cx="84582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1" name="TextBox 10"/>
          <p:cNvSpPr txBox="1"/>
          <p:nvPr/>
        </p:nvSpPr>
        <p:spPr>
          <a:xfrm>
            <a:off x="1524000" y="1330657"/>
            <a:ext cx="1725152" cy="461665"/>
          </a:xfrm>
          <a:prstGeom prst="rect">
            <a:avLst/>
          </a:prstGeom>
          <a:noFill/>
        </p:spPr>
        <p:txBody>
          <a:bodyPr wrap="none" rtlCol="0">
            <a:spAutoFit/>
          </a:bodyPr>
          <a:lstStyle/>
          <a:p>
            <a:r>
              <a:rPr lang="en-029" sz="2400" b="1" dirty="0"/>
              <a:t>Advantages</a:t>
            </a:r>
            <a:endParaRPr lang="en-US" sz="2400" b="1" dirty="0"/>
          </a:p>
        </p:txBody>
      </p:sp>
      <p:sp>
        <p:nvSpPr>
          <p:cNvPr id="12" name="TextBox 11"/>
          <p:cNvSpPr txBox="1"/>
          <p:nvPr/>
        </p:nvSpPr>
        <p:spPr>
          <a:xfrm>
            <a:off x="5791200" y="1330657"/>
            <a:ext cx="2084225" cy="461665"/>
          </a:xfrm>
          <a:prstGeom prst="rect">
            <a:avLst/>
          </a:prstGeom>
          <a:noFill/>
        </p:spPr>
        <p:txBody>
          <a:bodyPr wrap="none" rtlCol="0">
            <a:spAutoFit/>
          </a:bodyPr>
          <a:lstStyle/>
          <a:p>
            <a:r>
              <a:rPr lang="en-029" sz="2400" b="1" dirty="0"/>
              <a:t>Disadvantages</a:t>
            </a:r>
            <a:endParaRPr lang="en-US" sz="2400" b="1" dirty="0"/>
          </a:p>
        </p:txBody>
      </p:sp>
      <p:sp>
        <p:nvSpPr>
          <p:cNvPr id="13" name="Content Placeholder 4"/>
          <p:cNvSpPr txBox="1">
            <a:spLocks/>
          </p:cNvSpPr>
          <p:nvPr/>
        </p:nvSpPr>
        <p:spPr bwMode="auto">
          <a:xfrm>
            <a:off x="4800600" y="1867469"/>
            <a:ext cx="3913648" cy="278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18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18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9pPr>
          </a:lstStyle>
          <a:p>
            <a:r>
              <a:rPr lang="en-US" sz="2400" kern="0" dirty="0"/>
              <a:t>Cost?</a:t>
            </a:r>
          </a:p>
          <a:p>
            <a:pPr lvl="1"/>
            <a:r>
              <a:rPr lang="en-029" sz="2000" kern="0" dirty="0"/>
              <a:t>Why?</a:t>
            </a:r>
            <a:endParaRPr lang="en-US" sz="2000" kern="0" dirty="0"/>
          </a:p>
          <a:p>
            <a:r>
              <a:rPr lang="en-029" sz="2400" kern="0" dirty="0"/>
              <a:t>Time?</a:t>
            </a:r>
          </a:p>
          <a:p>
            <a:pPr lvl="1"/>
            <a:r>
              <a:rPr lang="en-029" sz="2000" kern="0"/>
              <a:t>Why?</a:t>
            </a:r>
            <a:endParaRPr lang="en-US" sz="2000" kern="0" dirty="0"/>
          </a:p>
          <a:p>
            <a:endParaRPr lang="en-029" sz="2400" kern="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162573335"/>
      </p:ext>
    </p:extLst>
  </p:cSld>
  <p:clrMapOvr>
    <a:masterClrMapping/>
  </p:clrMapOvr>
  <mc:AlternateContent xmlns:mc="http://schemas.openxmlformats.org/markup-compatibility/2006" xmlns:p14="http://schemas.microsoft.com/office/powerpoint/2010/main">
    <mc:Choice Requires="p14">
      <p:transition spd="slow" p14:dur="2000" advTm="20969"/>
    </mc:Choice>
    <mc:Fallback xmlns="">
      <p:transition spd="slow" advTm="20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311" y="304800"/>
            <a:ext cx="7772400" cy="609600"/>
          </a:xfrm>
        </p:spPr>
        <p:txBody>
          <a:bodyPr/>
          <a:lstStyle/>
          <a:p>
            <a:r>
              <a:rPr lang="en-US" sz="3200" dirty="0"/>
              <a:t>Brainstorming while Zooming In</a:t>
            </a:r>
          </a:p>
        </p:txBody>
      </p:sp>
      <p:grpSp>
        <p:nvGrpSpPr>
          <p:cNvPr id="71" name="Group 70"/>
          <p:cNvGrpSpPr/>
          <p:nvPr/>
        </p:nvGrpSpPr>
        <p:grpSpPr>
          <a:xfrm rot="10800000">
            <a:off x="152400" y="1752600"/>
            <a:ext cx="7578734" cy="2656820"/>
            <a:chOff x="685800" y="1736257"/>
            <a:chExt cx="7578734" cy="2656820"/>
          </a:xfrm>
        </p:grpSpPr>
        <p:sp>
          <p:nvSpPr>
            <p:cNvPr id="69" name="TextBox 68"/>
            <p:cNvSpPr txBox="1"/>
            <p:nvPr/>
          </p:nvSpPr>
          <p:spPr>
            <a:xfrm rot="10800000">
              <a:off x="6054734" y="1736257"/>
              <a:ext cx="2209800" cy="523220"/>
            </a:xfrm>
            <a:prstGeom prst="rect">
              <a:avLst/>
            </a:prstGeom>
            <a:noFill/>
          </p:spPr>
          <p:txBody>
            <a:bodyPr wrap="square" rtlCol="0">
              <a:spAutoFit/>
            </a:bodyPr>
            <a:lstStyle/>
            <a:p>
              <a:pPr algn="ctr"/>
              <a:r>
                <a:rPr lang="en-US" sz="1400" b="1" dirty="0">
                  <a:solidFill>
                    <a:schemeClr val="tx1"/>
                  </a:solidFill>
                </a:rPr>
                <a:t>Potential Solution</a:t>
              </a:r>
            </a:p>
            <a:p>
              <a:pPr algn="ctr"/>
              <a:r>
                <a:rPr lang="en-US" b="1" dirty="0"/>
                <a:t>Approaches</a:t>
              </a:r>
              <a:endParaRPr lang="en-US" sz="1400" dirty="0">
                <a:solidFill>
                  <a:schemeClr val="tx1"/>
                </a:solidFill>
              </a:endParaRPr>
            </a:p>
          </p:txBody>
        </p:sp>
        <p:grpSp>
          <p:nvGrpSpPr>
            <p:cNvPr id="3" name="Group 30"/>
            <p:cNvGrpSpPr/>
            <p:nvPr/>
          </p:nvGrpSpPr>
          <p:grpSpPr>
            <a:xfrm>
              <a:off x="685800" y="2034154"/>
              <a:ext cx="961073" cy="685802"/>
              <a:chOff x="834509" y="3787284"/>
              <a:chExt cx="961073" cy="685802"/>
            </a:xfrm>
          </p:grpSpPr>
          <p:cxnSp>
            <p:nvCxnSpPr>
              <p:cNvPr id="32" name="Straight Arrow Connector 31"/>
              <p:cNvCxnSpPr/>
              <p:nvPr/>
            </p:nvCxnSpPr>
            <p:spPr bwMode="auto">
              <a:xfrm flipH="1" flipV="1">
                <a:off x="834509" y="3787284"/>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rot="10800000">
                <a:off x="1619222" y="3790569"/>
                <a:ext cx="176360" cy="68251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4" name="Group 9"/>
            <p:cNvGrpSpPr/>
            <p:nvPr/>
          </p:nvGrpSpPr>
          <p:grpSpPr>
            <a:xfrm>
              <a:off x="2540303" y="3386052"/>
              <a:ext cx="1904192" cy="702225"/>
              <a:chOff x="834509" y="3777429"/>
              <a:chExt cx="1904192" cy="702225"/>
            </a:xfrm>
          </p:grpSpPr>
          <p:cxnSp>
            <p:nvCxnSpPr>
              <p:cNvPr id="6" name="Straight Arrow Connector 5"/>
              <p:cNvCxnSpPr/>
              <p:nvPr/>
            </p:nvCxnSpPr>
            <p:spPr bwMode="auto">
              <a:xfrm flipH="1" flipV="1">
                <a:off x="834509" y="3787284"/>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rot="10800000">
                <a:off x="1477486" y="3777429"/>
                <a:ext cx="318096" cy="6956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flipV="1">
                <a:off x="1777629" y="3793852"/>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flipV="1">
                <a:off x="1802839" y="3787283"/>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0" name="Group 10"/>
            <p:cNvGrpSpPr/>
            <p:nvPr/>
          </p:nvGrpSpPr>
          <p:grpSpPr>
            <a:xfrm>
              <a:off x="1654130" y="2685798"/>
              <a:ext cx="920797" cy="710109"/>
              <a:chOff x="874785" y="3762977"/>
              <a:chExt cx="920797" cy="710109"/>
            </a:xfrm>
          </p:grpSpPr>
          <p:cxnSp>
            <p:nvCxnSpPr>
              <p:cNvPr id="12" name="Straight Arrow Connector 11"/>
              <p:cNvCxnSpPr/>
              <p:nvPr/>
            </p:nvCxnSpPr>
            <p:spPr bwMode="auto">
              <a:xfrm rot="10800000">
                <a:off x="874785" y="3803703"/>
                <a:ext cx="920796" cy="66938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rot="10800000">
                <a:off x="1423364" y="3762977"/>
                <a:ext cx="372218" cy="7101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1" name="Group 15"/>
            <p:cNvGrpSpPr/>
            <p:nvPr/>
          </p:nvGrpSpPr>
          <p:grpSpPr>
            <a:xfrm>
              <a:off x="2915287" y="2700251"/>
              <a:ext cx="421696" cy="692372"/>
              <a:chOff x="1527589" y="3780713"/>
              <a:chExt cx="421696" cy="692372"/>
            </a:xfrm>
          </p:grpSpPr>
          <p:cxnSp>
            <p:nvCxnSpPr>
              <p:cNvPr id="18" name="Straight Arrow Connector 17"/>
              <p:cNvCxnSpPr/>
              <p:nvPr/>
            </p:nvCxnSpPr>
            <p:spPr bwMode="auto">
              <a:xfrm rot="10800000">
                <a:off x="1527589" y="3790566"/>
                <a:ext cx="267993" cy="6825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rot="10800000" flipH="1">
                <a:off x="1802838" y="3780713"/>
                <a:ext cx="146447" cy="6923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6" name="Group 20"/>
            <p:cNvGrpSpPr/>
            <p:nvPr/>
          </p:nvGrpSpPr>
          <p:grpSpPr>
            <a:xfrm>
              <a:off x="3523637" y="2700252"/>
              <a:ext cx="618714" cy="685801"/>
              <a:chOff x="1442861" y="3787284"/>
              <a:chExt cx="618714" cy="685801"/>
            </a:xfrm>
          </p:grpSpPr>
          <p:cxnSp>
            <p:nvCxnSpPr>
              <p:cNvPr id="23" name="Straight Arrow Connector 22"/>
              <p:cNvCxnSpPr/>
              <p:nvPr/>
            </p:nvCxnSpPr>
            <p:spPr bwMode="auto">
              <a:xfrm flipH="1" flipV="1">
                <a:off x="1442861" y="3787284"/>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0800000" flipH="1">
                <a:off x="1802837" y="3797136"/>
                <a:ext cx="258738" cy="67594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1" name="Group 25"/>
            <p:cNvGrpSpPr/>
            <p:nvPr/>
          </p:nvGrpSpPr>
          <p:grpSpPr>
            <a:xfrm>
              <a:off x="4085769" y="2710104"/>
              <a:ext cx="1295840" cy="692371"/>
              <a:chOff x="1442861" y="3787283"/>
              <a:chExt cx="1295840" cy="692371"/>
            </a:xfrm>
          </p:grpSpPr>
          <p:cxnSp>
            <p:nvCxnSpPr>
              <p:cNvPr id="28" name="Straight Arrow Connector 27"/>
              <p:cNvCxnSpPr/>
              <p:nvPr/>
            </p:nvCxnSpPr>
            <p:spPr bwMode="auto">
              <a:xfrm flipH="1" flipV="1">
                <a:off x="1442861" y="3787284"/>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p:nvPr/>
            </p:nvCxnSpPr>
            <p:spPr bwMode="auto">
              <a:xfrm flipV="1">
                <a:off x="1777629" y="3793852"/>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flipV="1">
                <a:off x="1802839" y="3787283"/>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6" name="Group 35"/>
            <p:cNvGrpSpPr/>
            <p:nvPr/>
          </p:nvGrpSpPr>
          <p:grpSpPr>
            <a:xfrm>
              <a:off x="1725001" y="2007882"/>
              <a:ext cx="575805" cy="685802"/>
              <a:chOff x="1315046" y="3787284"/>
              <a:chExt cx="575805" cy="685802"/>
            </a:xfrm>
          </p:grpSpPr>
          <p:cxnSp>
            <p:nvCxnSpPr>
              <p:cNvPr id="37" name="Straight Arrow Connector 36"/>
              <p:cNvCxnSpPr/>
              <p:nvPr/>
            </p:nvCxnSpPr>
            <p:spPr bwMode="auto">
              <a:xfrm rot="10800000">
                <a:off x="1315046" y="3824420"/>
                <a:ext cx="480535" cy="6486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rot="10800000">
                <a:off x="1619222" y="3816841"/>
                <a:ext cx="176360" cy="6562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rot="10800000" flipH="1">
                <a:off x="1802837" y="3787284"/>
                <a:ext cx="88014"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cxnSp>
          <p:nvCxnSpPr>
            <p:cNvPr id="50" name="Straight Arrow Connector 49"/>
            <p:cNvCxnSpPr/>
            <p:nvPr/>
          </p:nvCxnSpPr>
          <p:spPr bwMode="auto">
            <a:xfrm rot="10800000" flipH="1">
              <a:off x="3517610" y="2037439"/>
              <a:ext cx="83692" cy="6792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225" name="Group 50"/>
            <p:cNvGrpSpPr/>
            <p:nvPr/>
          </p:nvGrpSpPr>
          <p:grpSpPr>
            <a:xfrm>
              <a:off x="3963960" y="2030869"/>
              <a:ext cx="490764" cy="654930"/>
              <a:chOff x="1617192" y="3818155"/>
              <a:chExt cx="490764" cy="654930"/>
            </a:xfrm>
          </p:grpSpPr>
          <p:cxnSp>
            <p:nvCxnSpPr>
              <p:cNvPr id="53" name="Straight Arrow Connector 52"/>
              <p:cNvCxnSpPr/>
              <p:nvPr/>
            </p:nvCxnSpPr>
            <p:spPr bwMode="auto">
              <a:xfrm rot="10800000">
                <a:off x="1617192" y="3818155"/>
                <a:ext cx="178390" cy="6549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5" name="Straight Arrow Connector 54"/>
              <p:cNvCxnSpPr/>
              <p:nvPr/>
            </p:nvCxnSpPr>
            <p:spPr bwMode="auto">
              <a:xfrm rot="10800000" flipH="1">
                <a:off x="1802838" y="3832304"/>
                <a:ext cx="305118" cy="6407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26" name="Group 60"/>
            <p:cNvGrpSpPr/>
            <p:nvPr/>
          </p:nvGrpSpPr>
          <p:grpSpPr>
            <a:xfrm>
              <a:off x="4442505" y="2030870"/>
              <a:ext cx="1904192" cy="692371"/>
              <a:chOff x="834509" y="3787283"/>
              <a:chExt cx="1904192" cy="692371"/>
            </a:xfrm>
          </p:grpSpPr>
          <p:cxnSp>
            <p:nvCxnSpPr>
              <p:cNvPr id="62" name="Straight Arrow Connector 61"/>
              <p:cNvCxnSpPr/>
              <p:nvPr/>
            </p:nvCxnSpPr>
            <p:spPr bwMode="auto">
              <a:xfrm flipH="1" flipV="1">
                <a:off x="834509" y="3787284"/>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3" name="Straight Arrow Connector 62"/>
              <p:cNvCxnSpPr/>
              <p:nvPr/>
            </p:nvCxnSpPr>
            <p:spPr bwMode="auto">
              <a:xfrm rot="10800000">
                <a:off x="1773614" y="3801431"/>
                <a:ext cx="21968" cy="6716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4" name="Straight Arrow Connector 63"/>
              <p:cNvCxnSpPr/>
              <p:nvPr/>
            </p:nvCxnSpPr>
            <p:spPr bwMode="auto">
              <a:xfrm flipV="1">
                <a:off x="1777629" y="3793852"/>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flipV="1">
                <a:off x="1802839" y="3787283"/>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66" name="TextBox 65"/>
            <p:cNvSpPr txBox="1"/>
            <p:nvPr/>
          </p:nvSpPr>
          <p:spPr>
            <a:xfrm rot="10800000">
              <a:off x="2408782" y="4085300"/>
              <a:ext cx="2209800" cy="307777"/>
            </a:xfrm>
            <a:prstGeom prst="rect">
              <a:avLst/>
            </a:prstGeom>
            <a:noFill/>
          </p:spPr>
          <p:txBody>
            <a:bodyPr wrap="square" rtlCol="0">
              <a:spAutoFit/>
            </a:bodyPr>
            <a:lstStyle/>
            <a:p>
              <a:pPr algn="ctr"/>
              <a:r>
                <a:rPr lang="en-US" sz="1400" b="1" dirty="0">
                  <a:solidFill>
                    <a:schemeClr val="tx1"/>
                  </a:solidFill>
                </a:rPr>
                <a:t>Macro Issue</a:t>
              </a:r>
              <a:endParaRPr lang="en-US" sz="1400" dirty="0">
                <a:solidFill>
                  <a:schemeClr val="tx1"/>
                </a:solidFill>
              </a:endParaRPr>
            </a:p>
          </p:txBody>
        </p:sp>
        <p:grpSp>
          <p:nvGrpSpPr>
            <p:cNvPr id="227" name="Group 248"/>
            <p:cNvGrpSpPr/>
            <p:nvPr/>
          </p:nvGrpSpPr>
          <p:grpSpPr>
            <a:xfrm>
              <a:off x="4454724" y="2037439"/>
              <a:ext cx="956111" cy="699950"/>
              <a:chOff x="1442861" y="3779704"/>
              <a:chExt cx="956111" cy="699950"/>
            </a:xfrm>
          </p:grpSpPr>
          <p:cxnSp>
            <p:nvCxnSpPr>
              <p:cNvPr id="251" name="Straight Arrow Connector 250"/>
              <p:cNvCxnSpPr/>
              <p:nvPr/>
            </p:nvCxnSpPr>
            <p:spPr bwMode="auto">
              <a:xfrm flipH="1" flipV="1">
                <a:off x="1442861" y="3787284"/>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2" name="Straight Arrow Connector 251"/>
              <p:cNvCxnSpPr/>
              <p:nvPr/>
            </p:nvCxnSpPr>
            <p:spPr bwMode="auto">
              <a:xfrm rot="10800000" flipH="1">
                <a:off x="1777629" y="3779704"/>
                <a:ext cx="621343" cy="6999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sp>
        <p:nvSpPr>
          <p:cNvPr id="70" name="Slide Number Placeholder 3"/>
          <p:cNvSpPr>
            <a:spLocks noGrp="1"/>
          </p:cNvSpPr>
          <p:nvPr>
            <p:ph type="sldNum" sz="quarter" idx="4294967295"/>
          </p:nvPr>
        </p:nvSpPr>
        <p:spPr>
          <a:xfrm>
            <a:off x="8534400" y="6477000"/>
            <a:ext cx="609600" cy="304800"/>
          </a:xfrm>
          <a:prstGeom prst="rect">
            <a:avLst/>
          </a:prstGeom>
        </p:spPr>
        <p:txBody>
          <a:bodyPr/>
          <a:lstStyle/>
          <a:p>
            <a:pPr algn="ctr">
              <a:defRPr/>
            </a:pPr>
            <a:fld id="{FCDF6C1F-3F1C-4213-B9BF-B551DBAB487C}" type="slidenum">
              <a:rPr lang="en-US" smtClean="0"/>
              <a:pPr algn="ctr">
                <a:defRPr/>
              </a:pPr>
              <a:t>2</a:t>
            </a:fld>
            <a:endParaRPr lang="en-US" dirty="0"/>
          </a:p>
        </p:txBody>
      </p:sp>
      <p:sp>
        <p:nvSpPr>
          <p:cNvPr id="73" name="TextBox 72"/>
          <p:cNvSpPr txBox="1"/>
          <p:nvPr/>
        </p:nvSpPr>
        <p:spPr>
          <a:xfrm>
            <a:off x="2570095" y="2514600"/>
            <a:ext cx="1544705" cy="307777"/>
          </a:xfrm>
          <a:prstGeom prst="rect">
            <a:avLst/>
          </a:prstGeom>
          <a:noFill/>
        </p:spPr>
        <p:txBody>
          <a:bodyPr wrap="square" rtlCol="0">
            <a:spAutoFit/>
          </a:bodyPr>
          <a:lstStyle/>
          <a:p>
            <a:pPr algn="ctr"/>
            <a:r>
              <a:rPr lang="en-US" sz="1400" b="1" dirty="0">
                <a:solidFill>
                  <a:schemeClr val="tx1"/>
                </a:solidFill>
              </a:rPr>
              <a:t>General Problem  </a:t>
            </a:r>
            <a:endParaRPr lang="en-US" sz="1400" dirty="0">
              <a:solidFill>
                <a:schemeClr val="tx1"/>
              </a:solidFill>
            </a:endParaRPr>
          </a:p>
        </p:txBody>
      </p:sp>
      <p:sp>
        <p:nvSpPr>
          <p:cNvPr id="74" name="TextBox 73"/>
          <p:cNvSpPr txBox="1"/>
          <p:nvPr/>
        </p:nvSpPr>
        <p:spPr>
          <a:xfrm>
            <a:off x="990600" y="3200400"/>
            <a:ext cx="2209800" cy="307777"/>
          </a:xfrm>
          <a:prstGeom prst="rect">
            <a:avLst/>
          </a:prstGeom>
          <a:noFill/>
        </p:spPr>
        <p:txBody>
          <a:bodyPr wrap="square" rtlCol="0">
            <a:spAutoFit/>
          </a:bodyPr>
          <a:lstStyle/>
          <a:p>
            <a:pPr algn="ctr"/>
            <a:r>
              <a:rPr lang="en-US" sz="1400" b="1" dirty="0">
                <a:solidFill>
                  <a:schemeClr val="tx1"/>
                </a:solidFill>
              </a:rPr>
              <a:t>Specific Issue</a:t>
            </a:r>
            <a:endParaRPr lang="en-US" sz="1400" dirty="0">
              <a:solidFill>
                <a:schemeClr val="tx1"/>
              </a:solidFill>
            </a:endParaRPr>
          </a:p>
        </p:txBody>
      </p:sp>
      <p:cxnSp>
        <p:nvCxnSpPr>
          <p:cNvPr id="89" name="Straight Arrow Connector 88"/>
          <p:cNvCxnSpPr/>
          <p:nvPr/>
        </p:nvCxnSpPr>
        <p:spPr bwMode="auto">
          <a:xfrm flipH="1">
            <a:off x="5026076" y="3354288"/>
            <a:ext cx="73224" cy="7539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9" name="Straight Arrow Connector 98"/>
          <p:cNvCxnSpPr/>
          <p:nvPr/>
        </p:nvCxnSpPr>
        <p:spPr bwMode="auto">
          <a:xfrm>
            <a:off x="5517282" y="3459879"/>
            <a:ext cx="324725" cy="6549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0" name="Straight Arrow Connector 99"/>
          <p:cNvCxnSpPr/>
          <p:nvPr/>
        </p:nvCxnSpPr>
        <p:spPr bwMode="auto">
          <a:xfrm flipH="1">
            <a:off x="5367650" y="3505201"/>
            <a:ext cx="149632" cy="6030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3" name="Straight Arrow Connector 102"/>
          <p:cNvCxnSpPr/>
          <p:nvPr/>
        </p:nvCxnSpPr>
        <p:spPr bwMode="auto">
          <a:xfrm>
            <a:off x="4544379" y="2761924"/>
            <a:ext cx="11201"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5" name="Straight Arrow Connector 104"/>
          <p:cNvCxnSpPr/>
          <p:nvPr/>
        </p:nvCxnSpPr>
        <p:spPr bwMode="auto">
          <a:xfrm flipH="1">
            <a:off x="4452974" y="3466464"/>
            <a:ext cx="102606" cy="64177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Curved Right Arrow 13"/>
          <p:cNvSpPr/>
          <p:nvPr/>
        </p:nvSpPr>
        <p:spPr bwMode="auto">
          <a:xfrm rot="3150910">
            <a:off x="3377679" y="1330870"/>
            <a:ext cx="435210" cy="1151234"/>
          </a:xfrm>
          <a:prstGeom prst="curved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4" name="Curved Right Arrow 53"/>
          <p:cNvSpPr/>
          <p:nvPr/>
        </p:nvSpPr>
        <p:spPr bwMode="auto">
          <a:xfrm rot="3150910">
            <a:off x="1846588" y="2049369"/>
            <a:ext cx="435210" cy="1151234"/>
          </a:xfrm>
          <a:prstGeom prst="curved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6" name="Curved Right Arrow 55"/>
          <p:cNvSpPr/>
          <p:nvPr/>
        </p:nvSpPr>
        <p:spPr bwMode="auto">
          <a:xfrm rot="3150910">
            <a:off x="523980" y="2839239"/>
            <a:ext cx="435210" cy="1151234"/>
          </a:xfrm>
          <a:prstGeom prst="curved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7" name="Oval 16"/>
          <p:cNvSpPr/>
          <p:nvPr/>
        </p:nvSpPr>
        <p:spPr bwMode="auto">
          <a:xfrm>
            <a:off x="1905272" y="3806719"/>
            <a:ext cx="6241607" cy="68908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9" name="TextBox 18"/>
          <p:cNvSpPr txBox="1"/>
          <p:nvPr/>
        </p:nvSpPr>
        <p:spPr>
          <a:xfrm>
            <a:off x="4014647" y="4569023"/>
            <a:ext cx="3110788" cy="369332"/>
          </a:xfrm>
          <a:prstGeom prst="rect">
            <a:avLst/>
          </a:prstGeom>
          <a:noFill/>
        </p:spPr>
        <p:txBody>
          <a:bodyPr wrap="none" rtlCol="0">
            <a:spAutoFit/>
          </a:bodyPr>
          <a:lstStyle/>
          <a:p>
            <a:r>
              <a:rPr lang="en-029" sz="1800" b="1" dirty="0">
                <a:solidFill>
                  <a:srgbClr val="FF0000"/>
                </a:solidFill>
              </a:rPr>
              <a:t>… leads to more diverse ideas</a:t>
            </a:r>
            <a:endParaRPr lang="en-US" sz="1800" b="1" dirty="0">
              <a:solidFill>
                <a:srgbClr val="FF0000"/>
              </a:solidFill>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855236848"/>
      </p:ext>
    </p:extLst>
  </p:cSld>
  <p:clrMapOvr>
    <a:masterClrMapping/>
  </p:clrMapOvr>
  <mc:AlternateContent xmlns:mc="http://schemas.openxmlformats.org/markup-compatibility/2006" xmlns:p14="http://schemas.microsoft.com/office/powerpoint/2010/main">
    <mc:Choice Requires="p14">
      <p:transition spd="slow" p14:dur="2000" advTm="20004"/>
    </mc:Choice>
    <mc:Fallback xmlns="">
      <p:transition spd="slow" advTm="20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980281" y="290512"/>
            <a:ext cx="7183438" cy="700088"/>
          </a:xfrm>
        </p:spPr>
        <p:txBody>
          <a:bodyPr/>
          <a:lstStyle/>
          <a:p>
            <a:r>
              <a:rPr lang="en-US" sz="2800" dirty="0"/>
              <a:t>Getting from Conjecture to Reality</a:t>
            </a:r>
            <a:br>
              <a:rPr lang="en-US" dirty="0"/>
            </a:br>
            <a:r>
              <a:rPr lang="en-US" dirty="0"/>
              <a:t>Which column?</a:t>
            </a:r>
          </a:p>
        </p:txBody>
      </p:sp>
      <p:sp>
        <p:nvSpPr>
          <p:cNvPr id="10243" name="Content Placeholder 4"/>
          <p:cNvSpPr>
            <a:spLocks noGrp="1"/>
          </p:cNvSpPr>
          <p:nvPr>
            <p:ph sz="half" idx="1"/>
          </p:nvPr>
        </p:nvSpPr>
        <p:spPr>
          <a:xfrm>
            <a:off x="304800" y="1295400"/>
            <a:ext cx="2819400" cy="4876800"/>
          </a:xfrm>
        </p:spPr>
        <p:txBody>
          <a:bodyPr/>
          <a:lstStyle/>
          <a:p>
            <a:r>
              <a:rPr lang="en-US" dirty="0"/>
              <a:t>Thing we </a:t>
            </a:r>
            <a:r>
              <a:rPr lang="en-US" i="1" dirty="0"/>
              <a:t>want</a:t>
            </a:r>
            <a:r>
              <a:rPr lang="en-US" dirty="0"/>
              <a:t> to know</a:t>
            </a:r>
          </a:p>
        </p:txBody>
      </p:sp>
      <p:sp>
        <p:nvSpPr>
          <p:cNvPr id="10244" name="Content Placeholder 5"/>
          <p:cNvSpPr>
            <a:spLocks noGrp="1"/>
          </p:cNvSpPr>
          <p:nvPr>
            <p:ph sz="half" idx="2"/>
          </p:nvPr>
        </p:nvSpPr>
        <p:spPr>
          <a:xfrm>
            <a:off x="3048000" y="1295400"/>
            <a:ext cx="2743200" cy="4876800"/>
          </a:xfrm>
        </p:spPr>
        <p:txBody>
          <a:bodyPr/>
          <a:lstStyle/>
          <a:p>
            <a:r>
              <a:rPr lang="en-US" dirty="0"/>
              <a:t>Things we </a:t>
            </a:r>
            <a:r>
              <a:rPr lang="en-US" i="1" dirty="0"/>
              <a:t>think</a:t>
            </a:r>
            <a:r>
              <a:rPr lang="en-US" dirty="0"/>
              <a:t> we know.</a:t>
            </a:r>
          </a:p>
          <a:p>
            <a:pPr lvl="1"/>
            <a:r>
              <a:rPr lang="en-US" dirty="0"/>
              <a:t>Belief or data supported?</a:t>
            </a:r>
          </a:p>
          <a:p>
            <a:pPr>
              <a:buFont typeface="Wingdings" pitchFamily="2" charset="2"/>
              <a:buNone/>
            </a:pPr>
            <a:r>
              <a:rPr lang="en-US" dirty="0"/>
              <a:t>	</a:t>
            </a:r>
          </a:p>
        </p:txBody>
      </p:sp>
      <p:sp>
        <p:nvSpPr>
          <p:cNvPr id="10" name="Striped Right Arrow 9"/>
          <p:cNvSpPr/>
          <p:nvPr/>
        </p:nvSpPr>
        <p:spPr bwMode="auto">
          <a:xfrm>
            <a:off x="2057400" y="4419600"/>
            <a:ext cx="4876800" cy="990600"/>
          </a:xfrm>
          <a:prstGeom prst="stripedRightArrow">
            <a:avLst/>
          </a:prstGeom>
          <a:solidFill>
            <a:schemeClr val="accent2"/>
          </a:solidFill>
          <a:ln w="9525" cap="flat" cmpd="sng" algn="ctr">
            <a:solidFill>
              <a:schemeClr val="tx1"/>
            </a:solidFill>
            <a:prstDash val="solid"/>
            <a:round/>
            <a:headEnd type="none" w="med" len="med"/>
            <a:tailEnd type="none" w="med" len="med"/>
          </a:ln>
          <a:effectLst/>
        </p:spPr>
        <p:txBody>
          <a:bodyPr/>
          <a:lstStyle/>
          <a:p>
            <a:pPr>
              <a:defRPr/>
            </a:pPr>
            <a:endParaRPr lang="en-US" dirty="0"/>
          </a:p>
        </p:txBody>
      </p:sp>
      <p:sp>
        <p:nvSpPr>
          <p:cNvPr id="10252" name="TextBox 10"/>
          <p:cNvSpPr txBox="1">
            <a:spLocks noChangeArrowheads="1"/>
          </p:cNvSpPr>
          <p:nvPr/>
        </p:nvSpPr>
        <p:spPr bwMode="auto">
          <a:xfrm>
            <a:off x="2710695" y="4714845"/>
            <a:ext cx="35702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2000" b="1" dirty="0"/>
              <a:t>Goal is to move things this way</a:t>
            </a:r>
          </a:p>
        </p:txBody>
      </p:sp>
      <p:sp>
        <p:nvSpPr>
          <p:cNvPr id="10248" name="Rectangle 12"/>
          <p:cNvSpPr>
            <a:spLocks noChangeArrowheads="1"/>
          </p:cNvSpPr>
          <p:nvPr/>
        </p:nvSpPr>
        <p:spPr bwMode="auto">
          <a:xfrm>
            <a:off x="304800" y="1295400"/>
            <a:ext cx="8458200" cy="2895600"/>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249" name="Straight Connector 14"/>
          <p:cNvCxnSpPr>
            <a:cxnSpLocks noChangeShapeType="1"/>
          </p:cNvCxnSpPr>
          <p:nvPr/>
        </p:nvCxnSpPr>
        <p:spPr bwMode="auto">
          <a:xfrm rot="5400000">
            <a:off x="1600200" y="2743200"/>
            <a:ext cx="2895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0250" name="Straight Connector 15"/>
          <p:cNvCxnSpPr>
            <a:cxnSpLocks noChangeShapeType="1"/>
          </p:cNvCxnSpPr>
          <p:nvPr/>
        </p:nvCxnSpPr>
        <p:spPr bwMode="auto">
          <a:xfrm rot="5400000">
            <a:off x="4419600" y="2743200"/>
            <a:ext cx="2895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3" name="Content Placeholder 4"/>
          <p:cNvSpPr txBox="1">
            <a:spLocks/>
          </p:cNvSpPr>
          <p:nvPr/>
        </p:nvSpPr>
        <p:spPr bwMode="auto">
          <a:xfrm>
            <a:off x="5867400" y="1295400"/>
            <a:ext cx="2819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18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18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9pPr>
          </a:lstStyle>
          <a:p>
            <a:r>
              <a:rPr lang="en-US" kern="0" dirty="0"/>
              <a:t>Thing we know</a:t>
            </a:r>
          </a:p>
          <a:p>
            <a:endParaRPr lang="en-US" kern="0" dirty="0"/>
          </a:p>
          <a:p>
            <a:pPr lvl="1"/>
            <a:r>
              <a:rPr lang="en-US" kern="0" dirty="0"/>
              <a:t>Data supported</a:t>
            </a:r>
          </a:p>
          <a:p>
            <a:pPr lvl="1"/>
            <a:r>
              <a:rPr lang="en-US" kern="0" dirty="0"/>
              <a:t>…</a:t>
            </a:r>
          </a:p>
          <a:p>
            <a:pPr lvl="1"/>
            <a:r>
              <a:rPr lang="en-US" kern="0" dirty="0"/>
              <a:t>…</a:t>
            </a:r>
          </a:p>
        </p:txBody>
      </p:sp>
      <p:sp>
        <p:nvSpPr>
          <p:cNvPr id="14"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20</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207840543"/>
      </p:ext>
    </p:extLst>
  </p:cSld>
  <p:clrMapOvr>
    <a:masterClrMapping/>
  </p:clrMapOvr>
  <mc:AlternateContent xmlns:mc="http://schemas.openxmlformats.org/markup-compatibility/2006" xmlns:p14="http://schemas.microsoft.com/office/powerpoint/2010/main">
    <mc:Choice Requires="p14">
      <p:transition spd="slow" p14:dur="2000" advTm="50666"/>
    </mc:Choice>
    <mc:Fallback xmlns="">
      <p:transition spd="slow" advTm="50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Business Discovery Steps</a:t>
            </a:r>
          </a:p>
        </p:txBody>
      </p:sp>
      <p:sp>
        <p:nvSpPr>
          <p:cNvPr id="9219" name="Content Placeholder 2"/>
          <p:cNvSpPr>
            <a:spLocks noGrp="1"/>
          </p:cNvSpPr>
          <p:nvPr>
            <p:ph idx="1"/>
          </p:nvPr>
        </p:nvSpPr>
        <p:spPr/>
        <p:txBody>
          <a:bodyPr/>
          <a:lstStyle/>
          <a:p>
            <a:r>
              <a:rPr lang="en-US" dirty="0"/>
              <a:t>Opening</a:t>
            </a:r>
          </a:p>
          <a:p>
            <a:pPr lvl="1"/>
            <a:r>
              <a:rPr lang="en-US" dirty="0"/>
              <a:t>7 Sources of Innovation</a:t>
            </a:r>
          </a:p>
          <a:p>
            <a:r>
              <a:rPr lang="en-US" dirty="0"/>
              <a:t>Potential for you to create value</a:t>
            </a:r>
          </a:p>
          <a:p>
            <a:pPr lvl="1"/>
            <a:r>
              <a:rPr lang="en-US" dirty="0"/>
              <a:t>Opening and alignment with your capabilities</a:t>
            </a:r>
          </a:p>
          <a:p>
            <a:pPr lvl="1"/>
            <a:r>
              <a:rPr lang="en-029" dirty="0"/>
              <a:t>Is this a high-value problem ?</a:t>
            </a:r>
          </a:p>
          <a:p>
            <a:pPr lvl="2"/>
            <a:r>
              <a:rPr lang="en-029" dirty="0"/>
              <a:t>Industry Analysis</a:t>
            </a:r>
            <a:endParaRPr lang="en-US" dirty="0"/>
          </a:p>
          <a:p>
            <a:r>
              <a:rPr lang="en-US" b="1" dirty="0"/>
              <a:t>Potential to capture value </a:t>
            </a:r>
            <a:r>
              <a:rPr lang="en-US" sz="2000" dirty="0"/>
              <a:t>(dependent on your approach)</a:t>
            </a:r>
            <a:endParaRPr lang="en-US" dirty="0"/>
          </a:p>
          <a:p>
            <a:pPr lvl="1"/>
            <a:r>
              <a:rPr lang="en-US" dirty="0"/>
              <a:t>Strategy, </a:t>
            </a:r>
            <a:r>
              <a:rPr lang="en-US" b="1" dirty="0"/>
              <a:t>Position for Value Capture (PVC)</a:t>
            </a:r>
          </a:p>
          <a:p>
            <a:r>
              <a:rPr lang="en-US" dirty="0"/>
              <a:t>Investable</a:t>
            </a:r>
          </a:p>
          <a:p>
            <a:pPr lvl="1"/>
            <a:r>
              <a:rPr lang="en-US" dirty="0"/>
              <a:t>Will it be worth more than it costs to build?</a:t>
            </a:r>
          </a:p>
          <a:p>
            <a:endParaRPr lang="en-US" dirty="0"/>
          </a:p>
        </p:txBody>
      </p:sp>
      <p:sp>
        <p:nvSpPr>
          <p:cNvPr id="4" name="Slide Number Placeholder 3"/>
          <p:cNvSpPr>
            <a:spLocks noGrp="1"/>
          </p:cNvSpPr>
          <p:nvPr>
            <p:ph type="sldNum" sz="quarter" idx="4294967295"/>
          </p:nvPr>
        </p:nvSpPr>
        <p:spPr>
          <a:xfrm>
            <a:off x="7086600" y="6396136"/>
            <a:ext cx="1905000" cy="457200"/>
          </a:xfrm>
          <a:prstGeom prst="rect">
            <a:avLst/>
          </a:prstGeom>
        </p:spPr>
        <p:txBody>
          <a:bodyPr/>
          <a:lstStyle/>
          <a:p>
            <a:pPr algn="r">
              <a:defRPr/>
            </a:pPr>
            <a:fld id="{072E959D-2489-4B65-87AF-9B306C5B1EFE}" type="slidenum">
              <a:rPr lang="en-US" smtClean="0"/>
              <a:pPr algn="r">
                <a:defRPr/>
              </a:pPr>
              <a:t>21</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675854717"/>
      </p:ext>
    </p:extLst>
  </p:cSld>
  <p:clrMapOvr>
    <a:masterClrMapping/>
  </p:clrMapOvr>
  <mc:AlternateContent xmlns:mc="http://schemas.openxmlformats.org/markup-compatibility/2006" xmlns:p14="http://schemas.microsoft.com/office/powerpoint/2010/main">
    <mc:Choice Requires="p14">
      <p:transition spd="slow" p14:dur="2000" advTm="36975"/>
    </mc:Choice>
    <mc:Fallback xmlns="">
      <p:transition spd="slow" advTm="36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066800" y="168388"/>
            <a:ext cx="7924800" cy="609600"/>
          </a:xfrm>
        </p:spPr>
        <p:txBody>
          <a:bodyPr/>
          <a:lstStyle/>
          <a:p>
            <a:pPr eaLnBrk="1" hangingPunct="1"/>
            <a:r>
              <a:rPr lang="en-US" sz="3200" dirty="0"/>
              <a:t>Four Points-of-View of a New Business</a:t>
            </a:r>
            <a:endParaRPr lang="en-US" sz="3200" b="1" dirty="0"/>
          </a:p>
        </p:txBody>
      </p:sp>
      <p:sp>
        <p:nvSpPr>
          <p:cNvPr id="14" name="Slide Number Placeholder 3"/>
          <p:cNvSpPr>
            <a:spLocks noGrp="1"/>
          </p:cNvSpPr>
          <p:nvPr>
            <p:ph type="sldNum" sz="quarter" idx="4294967295"/>
          </p:nvPr>
        </p:nvSpPr>
        <p:spPr>
          <a:xfrm>
            <a:off x="8534400" y="6477000"/>
            <a:ext cx="609600" cy="304800"/>
          </a:xfrm>
          <a:prstGeom prst="rect">
            <a:avLst/>
          </a:prstGeom>
        </p:spPr>
        <p:txBody>
          <a:bodyPr/>
          <a:lstStyle/>
          <a:p>
            <a:pPr eaLnBrk="1" hangingPunct="1">
              <a:defRPr/>
            </a:pPr>
            <a:fld id="{1961CA80-5175-4925-A9EB-F79BE3401ADB}" type="slidenum">
              <a:rPr lang="en-US" sz="1200" smtClean="0">
                <a:solidFill>
                  <a:schemeClr val="tx2"/>
                </a:solidFill>
              </a:rPr>
              <a:pPr eaLnBrk="1" hangingPunct="1">
                <a:defRPr/>
              </a:pPr>
              <a:t>22</a:t>
            </a:fld>
            <a:endParaRPr lang="en-US" sz="1200" dirty="0">
              <a:solidFill>
                <a:schemeClr val="tx2"/>
              </a:solidFill>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241" y="1274505"/>
            <a:ext cx="6724759" cy="4745295"/>
          </a:xfrm>
          <a:prstGeom prst="rect">
            <a:avLst/>
          </a:prstGeom>
        </p:spPr>
      </p:pic>
      <p:sp>
        <p:nvSpPr>
          <p:cNvPr id="15" name="Oval 14"/>
          <p:cNvSpPr/>
          <p:nvPr/>
        </p:nvSpPr>
        <p:spPr bwMode="auto">
          <a:xfrm rot="2495621">
            <a:off x="125679" y="3821198"/>
            <a:ext cx="5685525" cy="139015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8" name="TextBox 7">
            <a:extLst>
              <a:ext uri="{FF2B5EF4-FFF2-40B4-BE49-F238E27FC236}">
                <a16:creationId xmlns:a16="http://schemas.microsoft.com/office/drawing/2014/main" id="{7E3E63ED-2626-4A60-92A1-008BB1AA5FBC}"/>
              </a:ext>
            </a:extLst>
          </p:cNvPr>
          <p:cNvSpPr txBox="1"/>
          <p:nvPr/>
        </p:nvSpPr>
        <p:spPr>
          <a:xfrm>
            <a:off x="552341" y="4552273"/>
            <a:ext cx="1447800" cy="1569660"/>
          </a:xfrm>
          <a:prstGeom prst="rect">
            <a:avLst/>
          </a:prstGeom>
          <a:noFill/>
        </p:spPr>
        <p:txBody>
          <a:bodyPr wrap="square" rtlCol="0">
            <a:spAutoFit/>
          </a:bodyPr>
          <a:lstStyle/>
          <a:p>
            <a:pPr algn="ctr"/>
            <a:r>
              <a:rPr lang="en-029" sz="1600" b="1" dirty="0">
                <a:solidFill>
                  <a:srgbClr val="FF0000"/>
                </a:solidFill>
              </a:rPr>
              <a:t>How does your business interact with the greater industry ecosystem?</a:t>
            </a:r>
            <a:endParaRPr lang="en-US" sz="1600" b="1" dirty="0">
              <a:solidFill>
                <a:srgbClr val="FF0000"/>
              </a:solidFill>
            </a:endParaRPr>
          </a:p>
        </p:txBody>
      </p:sp>
      <p:pic>
        <p:nvPicPr>
          <p:cNvPr id="4" name="Audio 3">
            <a:hlinkClick r:id="" action="ppaction://media"/>
            <a:extLst>
              <a:ext uri="{FF2B5EF4-FFF2-40B4-BE49-F238E27FC236}">
                <a16:creationId xmlns:a16="http://schemas.microsoft.com/office/drawing/2014/main" id="{7A0D3759-0757-48B0-8F14-9143AFD209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654037049"/>
      </p:ext>
    </p:extLst>
  </p:cSld>
  <p:clrMapOvr>
    <a:masterClrMapping/>
  </p:clrMapOvr>
  <mc:AlternateContent xmlns:mc="http://schemas.openxmlformats.org/markup-compatibility/2006">
    <mc:Choice xmlns:p14="http://schemas.microsoft.com/office/powerpoint/2010/main" Requires="p14">
      <p:transition spd="slow" p14:dur="2000" advTm="66593"/>
    </mc:Choice>
    <mc:Fallback>
      <p:transition spd="slow" advTm="6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839200" cy="914400"/>
          </a:xfrm>
        </p:spPr>
        <p:txBody>
          <a:bodyPr>
            <a:normAutofit fontScale="90000"/>
          </a:bodyPr>
          <a:lstStyle/>
          <a:p>
            <a:pPr>
              <a:defRPr/>
            </a:pPr>
            <a:r>
              <a:rPr lang="en-US" sz="3100" dirty="0">
                <a:solidFill>
                  <a:schemeClr val="tx1"/>
                </a:solidFill>
              </a:rPr>
              <a:t>Potential for Value Capture (PVC):  </a:t>
            </a:r>
            <a:br>
              <a:rPr lang="en-US" sz="3100" dirty="0">
                <a:solidFill>
                  <a:schemeClr val="tx1"/>
                </a:solidFill>
              </a:rPr>
            </a:br>
            <a:endParaRPr lang="en-US" sz="2700" dirty="0">
              <a:solidFill>
                <a:schemeClr val="tx1"/>
              </a:solidFill>
            </a:endParaRPr>
          </a:p>
        </p:txBody>
      </p:sp>
      <p:sp>
        <p:nvSpPr>
          <p:cNvPr id="9236" name="Slide Number Placeholder 3"/>
          <p:cNvSpPr>
            <a:spLocks noGrp="1"/>
          </p:cNvSpPr>
          <p:nvPr>
            <p:ph type="sldNum" sz="quarter" idx="4294967295"/>
          </p:nvPr>
        </p:nvSpPr>
        <p:spPr>
          <a:xfrm>
            <a:off x="68580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98157B28-C325-49AA-A06A-E6DCD7EDB4CA}" type="slidenum">
              <a:rPr lang="en-US" sz="1200" smtClean="0"/>
              <a:pPr/>
              <a:t>23</a:t>
            </a:fld>
            <a:endParaRPr lang="en-US" sz="1200"/>
          </a:p>
        </p:txBody>
      </p:sp>
      <p:sp>
        <p:nvSpPr>
          <p:cNvPr id="6" name="TextBox 5"/>
          <p:cNvSpPr txBox="1"/>
          <p:nvPr/>
        </p:nvSpPr>
        <p:spPr>
          <a:xfrm>
            <a:off x="373442" y="6245423"/>
            <a:ext cx="3169457" cy="307777"/>
          </a:xfrm>
          <a:prstGeom prst="rect">
            <a:avLst/>
          </a:prstGeom>
          <a:noFill/>
        </p:spPr>
        <p:txBody>
          <a:bodyPr wrap="none" rtlCol="0">
            <a:spAutoFit/>
          </a:bodyPr>
          <a:lstStyle/>
          <a:p>
            <a:r>
              <a:rPr lang="en-029" dirty="0"/>
              <a:t>Detailed Description slide 34 of this deck</a:t>
            </a:r>
            <a:endParaRPr lang="en-US" dirty="0"/>
          </a:p>
        </p:txBody>
      </p:sp>
      <p:sp>
        <p:nvSpPr>
          <p:cNvPr id="7" name="Right Arrow 6">
            <a:hlinkClick r:id="" action="ppaction://noaction"/>
          </p:cNvPr>
          <p:cNvSpPr/>
          <p:nvPr/>
        </p:nvSpPr>
        <p:spPr bwMode="auto">
          <a:xfrm>
            <a:off x="79169" y="6287100"/>
            <a:ext cx="304800" cy="15388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31" name="Picture 30">
            <a:extLst>
              <a:ext uri="{FF2B5EF4-FFF2-40B4-BE49-F238E27FC236}">
                <a16:creationId xmlns:a16="http://schemas.microsoft.com/office/drawing/2014/main" id="{1A387999-AEF7-4C6F-A30B-253B9EC0D828}"/>
              </a:ext>
            </a:extLst>
          </p:cNvPr>
          <p:cNvPicPr>
            <a:picLocks noChangeAspect="1"/>
          </p:cNvPicPr>
          <p:nvPr/>
        </p:nvPicPr>
        <p:blipFill rotWithShape="1">
          <a:blip r:embed="rId4">
            <a:extLst>
              <a:ext uri="{28A0092B-C50C-407E-A947-70E740481C1C}">
                <a14:useLocalDpi xmlns:a14="http://schemas.microsoft.com/office/drawing/2010/main" val="0"/>
              </a:ext>
            </a:extLst>
          </a:blip>
          <a:srcRect r="8443" b="8035"/>
          <a:stretch/>
        </p:blipFill>
        <p:spPr>
          <a:xfrm>
            <a:off x="3657600" y="1395525"/>
            <a:ext cx="4495800" cy="4368773"/>
          </a:xfrm>
          <a:prstGeom prst="rect">
            <a:avLst/>
          </a:prstGeom>
        </p:spPr>
      </p:pic>
      <p:sp>
        <p:nvSpPr>
          <p:cNvPr id="4" name="TextBox 3">
            <a:extLst>
              <a:ext uri="{FF2B5EF4-FFF2-40B4-BE49-F238E27FC236}">
                <a16:creationId xmlns:a16="http://schemas.microsoft.com/office/drawing/2014/main" id="{F002DE88-73F0-41BB-B5EA-DD7257D5F71C}"/>
              </a:ext>
            </a:extLst>
          </p:cNvPr>
          <p:cNvSpPr txBox="1"/>
          <p:nvPr/>
        </p:nvSpPr>
        <p:spPr>
          <a:xfrm>
            <a:off x="237569" y="1363725"/>
            <a:ext cx="3089307" cy="2677656"/>
          </a:xfrm>
          <a:prstGeom prst="rect">
            <a:avLst/>
          </a:prstGeom>
          <a:noFill/>
          <a:ln w="19050">
            <a:solidFill>
              <a:srgbClr val="52A6E9"/>
            </a:solidFill>
          </a:ln>
        </p:spPr>
        <p:txBody>
          <a:bodyPr wrap="none" rtlCol="0">
            <a:spAutoFit/>
          </a:bodyPr>
          <a:lstStyle/>
          <a:p>
            <a:r>
              <a:rPr lang="en-US" b="1" dirty="0"/>
              <a:t>Collaborators</a:t>
            </a:r>
            <a:r>
              <a:rPr lang="en-US" dirty="0"/>
              <a:t> to your business include:</a:t>
            </a:r>
          </a:p>
          <a:p>
            <a:pPr marL="285750" indent="-285750">
              <a:buFont typeface="Arial" panose="020B0604020202020204" pitchFamily="34" charset="0"/>
              <a:buChar char="•"/>
            </a:pPr>
            <a:r>
              <a:rPr lang="en-US" dirty="0"/>
              <a:t>Suppliers</a:t>
            </a:r>
          </a:p>
          <a:p>
            <a:pPr marL="285750" indent="-285750">
              <a:buFont typeface="Arial" panose="020B0604020202020204" pitchFamily="34" charset="0"/>
              <a:buChar char="•"/>
            </a:pPr>
            <a:r>
              <a:rPr lang="en-US" dirty="0"/>
              <a:t>Distributors</a:t>
            </a:r>
          </a:p>
          <a:p>
            <a:pPr marL="742950" lvl="1" indent="-285750">
              <a:buFont typeface="Arial" panose="020B0604020202020204" pitchFamily="34" charset="0"/>
              <a:buChar char="•"/>
            </a:pPr>
            <a:r>
              <a:rPr lang="en-US" dirty="0"/>
              <a:t>Shippers</a:t>
            </a:r>
          </a:p>
          <a:p>
            <a:pPr marL="742950" lvl="1" indent="-285750">
              <a:buFont typeface="Arial" panose="020B0604020202020204" pitchFamily="34" charset="0"/>
              <a:buChar char="•"/>
            </a:pPr>
            <a:r>
              <a:rPr lang="en-US" dirty="0"/>
              <a:t>Stores that sell your product</a:t>
            </a:r>
          </a:p>
          <a:p>
            <a:pPr marL="742950" lvl="1" indent="-285750">
              <a:buFont typeface="Arial" panose="020B0604020202020204" pitchFamily="34" charset="0"/>
              <a:buChar char="•"/>
            </a:pPr>
            <a:r>
              <a:rPr lang="en-US" dirty="0"/>
              <a:t>Etc.</a:t>
            </a:r>
          </a:p>
          <a:p>
            <a:pPr marL="285750" indent="-285750">
              <a:buFont typeface="Arial" panose="020B0604020202020204" pitchFamily="34" charset="0"/>
              <a:buChar char="•"/>
            </a:pPr>
            <a:r>
              <a:rPr lang="en-US" dirty="0"/>
              <a:t>Service Providers</a:t>
            </a:r>
          </a:p>
          <a:p>
            <a:pPr marL="742950" lvl="1" indent="-285750">
              <a:buFont typeface="Arial" panose="020B0604020202020204" pitchFamily="34" charset="0"/>
              <a:buChar char="•"/>
            </a:pPr>
            <a:r>
              <a:rPr lang="en-US" dirty="0"/>
              <a:t>Attorney</a:t>
            </a:r>
          </a:p>
          <a:p>
            <a:pPr marL="742950" lvl="1" indent="-285750">
              <a:buFont typeface="Arial" panose="020B0604020202020204" pitchFamily="34" charset="0"/>
              <a:buChar char="•"/>
            </a:pPr>
            <a:r>
              <a:rPr lang="en-US" dirty="0"/>
              <a:t>Advertiser</a:t>
            </a:r>
          </a:p>
          <a:p>
            <a:pPr marL="742950" lvl="1" indent="-285750">
              <a:buFont typeface="Arial" panose="020B0604020202020204" pitchFamily="34" charset="0"/>
              <a:buChar char="•"/>
            </a:pPr>
            <a:r>
              <a:rPr lang="en-US" dirty="0"/>
              <a:t>Tax Preparer</a:t>
            </a:r>
          </a:p>
          <a:p>
            <a:pPr marL="742950" lvl="1" indent="-285750">
              <a:buFont typeface="Arial" panose="020B0604020202020204" pitchFamily="34" charset="0"/>
              <a:buChar char="•"/>
            </a:pPr>
            <a:r>
              <a:rPr lang="en-US" dirty="0"/>
              <a:t>Etc.</a:t>
            </a:r>
          </a:p>
          <a:p>
            <a:pPr marL="285750" indent="-285750">
              <a:buFont typeface="Arial" panose="020B0604020202020204" pitchFamily="34" charset="0"/>
              <a:buChar char="•"/>
            </a:pPr>
            <a:endParaRPr lang="en-US" dirty="0"/>
          </a:p>
        </p:txBody>
      </p:sp>
      <p:pic>
        <p:nvPicPr>
          <p:cNvPr id="3" name="Audio 2">
            <a:hlinkClick r:id="" action="ppaction://media"/>
            <a:extLst>
              <a:ext uri="{FF2B5EF4-FFF2-40B4-BE49-F238E27FC236}">
                <a16:creationId xmlns:a16="http://schemas.microsoft.com/office/drawing/2014/main" id="{55A3342D-B78E-46C8-AE6E-916A709A3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068029585"/>
      </p:ext>
    </p:extLst>
  </p:cSld>
  <p:clrMapOvr>
    <a:masterClrMapping/>
  </p:clrMapOvr>
  <mc:AlternateContent xmlns:mc="http://schemas.openxmlformats.org/markup-compatibility/2006">
    <mc:Choice xmlns:p14="http://schemas.microsoft.com/office/powerpoint/2010/main" Requires="p14">
      <p:transition spd="slow" p14:dur="2000" advTm="228506"/>
    </mc:Choice>
    <mc:Fallback>
      <p:transition spd="slow" advTm="228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Business Discovery Steps</a:t>
            </a:r>
          </a:p>
        </p:txBody>
      </p:sp>
      <p:sp>
        <p:nvSpPr>
          <p:cNvPr id="4" name="Slide Number Placeholder 3"/>
          <p:cNvSpPr>
            <a:spLocks noGrp="1"/>
          </p:cNvSpPr>
          <p:nvPr>
            <p:ph type="sldNum" sz="quarter" idx="4294967295"/>
          </p:nvPr>
        </p:nvSpPr>
        <p:spPr>
          <a:xfrm>
            <a:off x="7086600" y="6396136"/>
            <a:ext cx="1905000" cy="457200"/>
          </a:xfrm>
          <a:prstGeom prst="rect">
            <a:avLst/>
          </a:prstGeom>
        </p:spPr>
        <p:txBody>
          <a:bodyPr/>
          <a:lstStyle/>
          <a:p>
            <a:pPr algn="r">
              <a:defRPr/>
            </a:pPr>
            <a:fld id="{072E959D-2489-4B65-87AF-9B306C5B1EFE}" type="slidenum">
              <a:rPr lang="en-US" smtClean="0"/>
              <a:pPr algn="r">
                <a:defRPr/>
              </a:pPr>
              <a:t>24</a:t>
            </a:fld>
            <a:endParaRPr lang="en-US" dirty="0"/>
          </a:p>
        </p:txBody>
      </p:sp>
      <p:sp>
        <p:nvSpPr>
          <p:cNvPr id="7" name="Content Placeholder 2"/>
          <p:cNvSpPr>
            <a:spLocks noGrp="1"/>
          </p:cNvSpPr>
          <p:nvPr>
            <p:ph idx="1"/>
          </p:nvPr>
        </p:nvSpPr>
        <p:spPr/>
        <p:txBody>
          <a:bodyPr/>
          <a:lstStyle/>
          <a:p>
            <a:r>
              <a:rPr lang="en-US" dirty="0"/>
              <a:t>Opening</a:t>
            </a:r>
          </a:p>
          <a:p>
            <a:pPr lvl="1"/>
            <a:r>
              <a:rPr lang="en-US" dirty="0"/>
              <a:t>7 Sources of Innovation</a:t>
            </a:r>
          </a:p>
          <a:p>
            <a:r>
              <a:rPr lang="en-US" dirty="0"/>
              <a:t>Potential for you to create value</a:t>
            </a:r>
          </a:p>
          <a:p>
            <a:pPr lvl="1"/>
            <a:r>
              <a:rPr lang="en-US" dirty="0"/>
              <a:t>Opening and alignment with your capabilities</a:t>
            </a:r>
          </a:p>
          <a:p>
            <a:pPr lvl="1"/>
            <a:r>
              <a:rPr lang="en-029" dirty="0"/>
              <a:t>Is this a high-value problem ?</a:t>
            </a:r>
          </a:p>
          <a:p>
            <a:pPr lvl="2"/>
            <a:r>
              <a:rPr lang="en-029" dirty="0"/>
              <a:t>Industry Analysis</a:t>
            </a:r>
            <a:endParaRPr lang="en-US" dirty="0"/>
          </a:p>
          <a:p>
            <a:r>
              <a:rPr lang="en-US" dirty="0"/>
              <a:t>Potential to capture value</a:t>
            </a:r>
          </a:p>
          <a:p>
            <a:pPr lvl="1"/>
            <a:r>
              <a:rPr lang="en-US" dirty="0"/>
              <a:t>Strategy, Position for Value Capture (PVC)</a:t>
            </a:r>
          </a:p>
          <a:p>
            <a:r>
              <a:rPr lang="en-US" b="1" dirty="0"/>
              <a:t>Investable </a:t>
            </a:r>
            <a:r>
              <a:rPr lang="en-US" dirty="0"/>
              <a:t>(this is assessment; more on this later)</a:t>
            </a:r>
            <a:endParaRPr lang="en-US" b="1" dirty="0"/>
          </a:p>
          <a:p>
            <a:pPr lvl="1"/>
            <a:r>
              <a:rPr lang="en-US" dirty="0"/>
              <a:t>Will it be worth more than it costs to build?</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683789321"/>
      </p:ext>
    </p:extLst>
  </p:cSld>
  <p:clrMapOvr>
    <a:masterClrMapping/>
  </p:clrMapOvr>
  <mc:AlternateContent xmlns:mc="http://schemas.openxmlformats.org/markup-compatibility/2006" xmlns:p14="http://schemas.microsoft.com/office/powerpoint/2010/main">
    <mc:Choice Requires="p14">
      <p:transition spd="slow" p14:dur="2000" advTm="48206"/>
    </mc:Choice>
    <mc:Fallback xmlns="">
      <p:transition spd="slow" advTm="4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26894" y="304800"/>
            <a:ext cx="8153400" cy="609600"/>
          </a:xfrm>
        </p:spPr>
        <p:txBody>
          <a:bodyPr/>
          <a:lstStyle/>
          <a:p>
            <a:pPr eaLnBrk="1" hangingPunct="1"/>
            <a:r>
              <a:rPr lang="en-US" sz="3200" dirty="0"/>
              <a:t>Four Points-of-View of a New Business</a:t>
            </a:r>
            <a:endParaRPr lang="en-US" sz="3200" b="1" dirty="0"/>
          </a:p>
        </p:txBody>
      </p:sp>
      <p:sp>
        <p:nvSpPr>
          <p:cNvPr id="14" name="Slide Number Placeholder 3"/>
          <p:cNvSpPr>
            <a:spLocks noGrp="1"/>
          </p:cNvSpPr>
          <p:nvPr>
            <p:ph type="sldNum" sz="quarter" idx="4294967295"/>
          </p:nvPr>
        </p:nvSpPr>
        <p:spPr>
          <a:xfrm>
            <a:off x="8534400" y="6477000"/>
            <a:ext cx="609600" cy="304800"/>
          </a:xfrm>
          <a:prstGeom prst="rect">
            <a:avLst/>
          </a:prstGeom>
        </p:spPr>
        <p:txBody>
          <a:bodyPr/>
          <a:lstStyle/>
          <a:p>
            <a:pPr eaLnBrk="1" hangingPunct="1">
              <a:defRPr/>
            </a:pPr>
            <a:fld id="{1961CA80-5175-4925-A9EB-F79BE3401ADB}" type="slidenum">
              <a:rPr lang="en-US" sz="1200" smtClean="0">
                <a:solidFill>
                  <a:schemeClr val="tx2"/>
                </a:solidFill>
              </a:rPr>
              <a:pPr eaLnBrk="1" hangingPunct="1">
                <a:defRPr/>
              </a:pPr>
              <a:t>25</a:t>
            </a:fld>
            <a:endParaRPr lang="en-US" sz="1200" dirty="0">
              <a:solidFill>
                <a:schemeClr val="tx2"/>
              </a:solidFill>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1296579"/>
            <a:ext cx="6724759" cy="4745295"/>
          </a:xfrm>
          <a:prstGeom prst="rect">
            <a:avLst/>
          </a:prstGeom>
        </p:spPr>
      </p:pic>
      <p:sp>
        <p:nvSpPr>
          <p:cNvPr id="15" name="Oval 14"/>
          <p:cNvSpPr/>
          <p:nvPr/>
        </p:nvSpPr>
        <p:spPr bwMode="auto">
          <a:xfrm>
            <a:off x="5791200" y="2974152"/>
            <a:ext cx="3198081" cy="139015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 name="TextBox 1"/>
          <p:cNvSpPr txBox="1"/>
          <p:nvPr/>
        </p:nvSpPr>
        <p:spPr>
          <a:xfrm>
            <a:off x="6845490" y="4495800"/>
            <a:ext cx="1447800" cy="1323439"/>
          </a:xfrm>
          <a:prstGeom prst="rect">
            <a:avLst/>
          </a:prstGeom>
          <a:noFill/>
        </p:spPr>
        <p:txBody>
          <a:bodyPr wrap="square" rtlCol="0">
            <a:spAutoFit/>
          </a:bodyPr>
          <a:lstStyle/>
          <a:p>
            <a:pPr algn="ctr"/>
            <a:r>
              <a:rPr lang="en-029" sz="1600" b="1" dirty="0">
                <a:solidFill>
                  <a:srgbClr val="FF0000"/>
                </a:solidFill>
              </a:rPr>
              <a:t>What is the firm’s investment return potential?</a:t>
            </a:r>
            <a:endParaRPr lang="en-US" sz="1600" b="1"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103455784"/>
      </p:ext>
    </p:extLst>
  </p:cSld>
  <p:clrMapOvr>
    <a:masterClrMapping/>
  </p:clrMapOvr>
  <mc:AlternateContent xmlns:mc="http://schemas.openxmlformats.org/markup-compatibility/2006" xmlns:p14="http://schemas.microsoft.com/office/powerpoint/2010/main">
    <mc:Choice Requires="p14">
      <p:transition spd="slow" p14:dur="2000" advTm="36284"/>
    </mc:Choice>
    <mc:Fallback xmlns="">
      <p:transition spd="slow" advTm="36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Business Discovery Steps</a:t>
            </a:r>
          </a:p>
        </p:txBody>
      </p:sp>
      <p:sp>
        <p:nvSpPr>
          <p:cNvPr id="4" name="Slide Number Placeholder 3"/>
          <p:cNvSpPr>
            <a:spLocks noGrp="1"/>
          </p:cNvSpPr>
          <p:nvPr>
            <p:ph type="sldNum" sz="quarter" idx="4294967295"/>
          </p:nvPr>
        </p:nvSpPr>
        <p:spPr>
          <a:xfrm>
            <a:off x="7086600" y="6396136"/>
            <a:ext cx="1905000" cy="457200"/>
          </a:xfrm>
          <a:prstGeom prst="rect">
            <a:avLst/>
          </a:prstGeom>
        </p:spPr>
        <p:txBody>
          <a:bodyPr/>
          <a:lstStyle/>
          <a:p>
            <a:pPr algn="r">
              <a:defRPr/>
            </a:pPr>
            <a:fld id="{072E959D-2489-4B65-87AF-9B306C5B1EFE}" type="slidenum">
              <a:rPr lang="en-US" smtClean="0"/>
              <a:pPr algn="r">
                <a:defRPr/>
              </a:pPr>
              <a:t>26</a:t>
            </a:fld>
            <a:endParaRPr lang="en-US" dirty="0"/>
          </a:p>
        </p:txBody>
      </p:sp>
      <p:sp>
        <p:nvSpPr>
          <p:cNvPr id="7" name="Content Placeholder 2"/>
          <p:cNvSpPr>
            <a:spLocks noGrp="1"/>
          </p:cNvSpPr>
          <p:nvPr>
            <p:ph idx="1"/>
          </p:nvPr>
        </p:nvSpPr>
        <p:spPr/>
        <p:txBody>
          <a:bodyPr/>
          <a:lstStyle/>
          <a:p>
            <a:r>
              <a:rPr lang="en-US" dirty="0"/>
              <a:t>Opening</a:t>
            </a:r>
          </a:p>
          <a:p>
            <a:pPr lvl="1"/>
            <a:r>
              <a:rPr lang="en-US" dirty="0"/>
              <a:t>7 Sources of Innovation</a:t>
            </a:r>
          </a:p>
          <a:p>
            <a:r>
              <a:rPr lang="en-US" dirty="0"/>
              <a:t>Potential for you to create value</a:t>
            </a:r>
          </a:p>
          <a:p>
            <a:pPr lvl="1"/>
            <a:r>
              <a:rPr lang="en-US" dirty="0"/>
              <a:t>Opening and alignment with your capabilities</a:t>
            </a:r>
          </a:p>
          <a:p>
            <a:pPr lvl="1"/>
            <a:r>
              <a:rPr lang="en-029" dirty="0"/>
              <a:t>Is this a high-value problem ?</a:t>
            </a:r>
          </a:p>
          <a:p>
            <a:pPr lvl="2"/>
            <a:r>
              <a:rPr lang="en-029" dirty="0"/>
              <a:t>Industry Analysis</a:t>
            </a:r>
            <a:endParaRPr lang="en-US" dirty="0"/>
          </a:p>
          <a:p>
            <a:r>
              <a:rPr lang="en-US" dirty="0"/>
              <a:t>Potential to capture value</a:t>
            </a:r>
          </a:p>
          <a:p>
            <a:pPr lvl="1"/>
            <a:r>
              <a:rPr lang="en-US" dirty="0"/>
              <a:t>Strategy, Position for Value Capture (PVC)</a:t>
            </a:r>
          </a:p>
          <a:p>
            <a:r>
              <a:rPr lang="en-US" b="1" dirty="0"/>
              <a:t>Investable </a:t>
            </a:r>
            <a:r>
              <a:rPr lang="en-US" dirty="0"/>
              <a:t>(this is assessment; more on this later)</a:t>
            </a:r>
            <a:endParaRPr lang="en-US" b="1" dirty="0"/>
          </a:p>
          <a:p>
            <a:pPr lvl="1"/>
            <a:r>
              <a:rPr lang="en-US" dirty="0"/>
              <a:t>Will it be worth more than it costs to build?</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38104524"/>
      </p:ext>
    </p:extLst>
  </p:cSld>
  <p:clrMapOvr>
    <a:masterClrMapping/>
  </p:clrMapOvr>
  <mc:AlternateContent xmlns:mc="http://schemas.openxmlformats.org/markup-compatibility/2006" xmlns:p14="http://schemas.microsoft.com/office/powerpoint/2010/main">
    <mc:Choice Requires="p14">
      <p:transition spd="slow" p14:dur="2000" advTm="15466"/>
    </mc:Choice>
    <mc:Fallback xmlns="">
      <p:transition spd="slow" advTm="1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11"/>
          <p:cNvSpPr txBox="1">
            <a:spLocks noChangeArrowheads="1"/>
          </p:cNvSpPr>
          <p:nvPr/>
        </p:nvSpPr>
        <p:spPr bwMode="auto">
          <a:xfrm>
            <a:off x="3810000" y="6444572"/>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chemeClr val="tx2"/>
                </a:solidFill>
              </a:rPr>
              <a:t>Copyright © 2014 by Timothy L. Faley</a:t>
            </a:r>
          </a:p>
        </p:txBody>
      </p:sp>
      <p:sp>
        <p:nvSpPr>
          <p:cNvPr id="2" name="Title 1"/>
          <p:cNvSpPr>
            <a:spLocks noGrp="1"/>
          </p:cNvSpPr>
          <p:nvPr>
            <p:ph type="title"/>
          </p:nvPr>
        </p:nvSpPr>
        <p:spPr>
          <a:xfrm>
            <a:off x="0" y="30678"/>
            <a:ext cx="9144000" cy="700088"/>
          </a:xfrm>
        </p:spPr>
        <p:txBody>
          <a:bodyPr/>
          <a:lstStyle/>
          <a:p>
            <a:r>
              <a:rPr lang="en-US" sz="3200" dirty="0">
                <a:solidFill>
                  <a:srgbClr val="0C1C8C"/>
                </a:solidFill>
              </a:rPr>
              <a:t>Investment Potential – Deal with this in Assessment</a:t>
            </a:r>
          </a:p>
        </p:txBody>
      </p:sp>
      <p:sp>
        <p:nvSpPr>
          <p:cNvPr id="6" name="Slide Number Placeholder 2"/>
          <p:cNvSpPr>
            <a:spLocks noGrp="1"/>
          </p:cNvSpPr>
          <p:nvPr>
            <p:ph type="sldNum" sz="quarter" idx="10"/>
          </p:nvPr>
        </p:nvSpPr>
        <p:spPr>
          <a:xfrm>
            <a:off x="8686800" y="6400800"/>
            <a:ext cx="381000" cy="323850"/>
          </a:xfrm>
        </p:spPr>
        <p:txBody>
          <a:bodyPr/>
          <a:lstStyle/>
          <a:p>
            <a:pPr>
              <a:defRPr/>
            </a:pPr>
            <a:fld id="{AA51B343-CD90-4598-A9C3-904FFF07CD23}" type="slidenum">
              <a:rPr lang="en-US" sz="1100"/>
              <a:pPr>
                <a:defRPr/>
              </a:pPr>
              <a:t>27</a:t>
            </a:fld>
            <a:endParaRPr lang="en-US" sz="1100" dirty="0"/>
          </a:p>
        </p:txBody>
      </p:sp>
      <p:pic>
        <p:nvPicPr>
          <p:cNvPr id="8"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52600" y="838200"/>
            <a:ext cx="6004626" cy="5684707"/>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74283078"/>
      </p:ext>
    </p:extLst>
  </p:cSld>
  <p:clrMapOvr>
    <a:masterClrMapping/>
  </p:clrMapOvr>
  <mc:AlternateContent xmlns:mc="http://schemas.openxmlformats.org/markup-compatibility/2006" xmlns:p14="http://schemas.microsoft.com/office/powerpoint/2010/main">
    <mc:Choice Requires="p14">
      <p:transition spd="slow" p14:dur="2000" advTm="29238"/>
    </mc:Choice>
    <mc:Fallback xmlns="">
      <p:transition spd="slow" advTm="29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84" y="990588"/>
            <a:ext cx="7620016" cy="5715012"/>
          </a:xfrm>
          <a:prstGeom prst="rect">
            <a:avLst/>
          </a:prstGeom>
        </p:spPr>
      </p:pic>
      <p:sp>
        <p:nvSpPr>
          <p:cNvPr id="14340" name="TextBox 11"/>
          <p:cNvSpPr txBox="1">
            <a:spLocks noChangeArrowheads="1"/>
          </p:cNvSpPr>
          <p:nvPr/>
        </p:nvSpPr>
        <p:spPr bwMode="auto">
          <a:xfrm>
            <a:off x="6296025" y="5257800"/>
            <a:ext cx="261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dirty="0">
                <a:solidFill>
                  <a:schemeClr val="bg1"/>
                </a:solidFill>
                <a:latin typeface="Times New Roman" pitchFamily="18" charset="0"/>
                <a:cs typeface="Times New Roman" pitchFamily="18" charset="0"/>
              </a:rPr>
              <a:t>Copyright © 2012 by Timothy L. Faley</a:t>
            </a:r>
          </a:p>
        </p:txBody>
      </p:sp>
      <p:sp>
        <p:nvSpPr>
          <p:cNvPr id="14341" name="TextBox 10"/>
          <p:cNvSpPr txBox="1">
            <a:spLocks noChangeArrowheads="1"/>
          </p:cNvSpPr>
          <p:nvPr/>
        </p:nvSpPr>
        <p:spPr bwMode="auto">
          <a:xfrm>
            <a:off x="6324600" y="4818063"/>
            <a:ext cx="938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Business</a:t>
            </a:r>
          </a:p>
        </p:txBody>
      </p:sp>
      <p:sp>
        <p:nvSpPr>
          <p:cNvPr id="14342" name="TextBox 11"/>
          <p:cNvSpPr txBox="1">
            <a:spLocks noChangeArrowheads="1"/>
          </p:cNvSpPr>
          <p:nvPr/>
        </p:nvSpPr>
        <p:spPr bwMode="auto">
          <a:xfrm>
            <a:off x="381000" y="5170488"/>
            <a:ext cx="28289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1600" dirty="0">
                <a:latin typeface="Times New Roman" pitchFamily="18" charset="0"/>
                <a:cs typeface="Times New Roman" pitchFamily="18" charset="0"/>
              </a:rPr>
              <a:t>Skills/Talents</a:t>
            </a:r>
          </a:p>
          <a:p>
            <a:pPr eaLnBrk="1" hangingPunct="1">
              <a:buFont typeface="Arial" charset="0"/>
              <a:buChar char="•"/>
            </a:pPr>
            <a:r>
              <a:rPr lang="en-US" sz="1600" dirty="0">
                <a:latin typeface="Times New Roman" pitchFamily="18" charset="0"/>
                <a:cs typeface="Times New Roman" pitchFamily="18" charset="0"/>
              </a:rPr>
              <a:t>Assets (physical/Intellectual)</a:t>
            </a:r>
          </a:p>
          <a:p>
            <a:pPr eaLnBrk="1" hangingPunct="1">
              <a:buFont typeface="Arial" charset="0"/>
              <a:buChar char="•"/>
            </a:pPr>
            <a:r>
              <a:rPr lang="en-US" sz="1600" dirty="0">
                <a:latin typeface="Times New Roman" pitchFamily="18" charset="0"/>
                <a:cs typeface="Times New Roman" pitchFamily="18" charset="0"/>
              </a:rPr>
              <a:t>Networks/Relationships</a:t>
            </a:r>
          </a:p>
          <a:p>
            <a:pPr eaLnBrk="1" hangingPunct="1">
              <a:buFont typeface="Arial" charset="0"/>
              <a:buChar char="•"/>
            </a:pPr>
            <a:r>
              <a:rPr lang="en-US" sz="1600" dirty="0">
                <a:latin typeface="Times New Roman" pitchFamily="18" charset="0"/>
                <a:cs typeface="Times New Roman" pitchFamily="18" charset="0"/>
              </a:rPr>
              <a:t>Interests/Passions/Aspirations</a:t>
            </a:r>
          </a:p>
        </p:txBody>
      </p:sp>
      <p:sp>
        <p:nvSpPr>
          <p:cNvPr id="14343" name="TextBox 39"/>
          <p:cNvSpPr txBox="1">
            <a:spLocks noChangeArrowheads="1"/>
          </p:cNvSpPr>
          <p:nvPr/>
        </p:nvSpPr>
        <p:spPr bwMode="auto">
          <a:xfrm>
            <a:off x="5011738" y="1929825"/>
            <a:ext cx="1693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Operationalize Business</a:t>
            </a:r>
          </a:p>
        </p:txBody>
      </p:sp>
      <p:sp>
        <p:nvSpPr>
          <p:cNvPr id="14344" name="TextBox 40"/>
          <p:cNvSpPr txBox="1">
            <a:spLocks noChangeArrowheads="1"/>
          </p:cNvSpPr>
          <p:nvPr/>
        </p:nvSpPr>
        <p:spPr bwMode="auto">
          <a:xfrm>
            <a:off x="6443663" y="2805113"/>
            <a:ext cx="1785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Resource / </a:t>
            </a:r>
          </a:p>
          <a:p>
            <a:pPr eaLnBrk="1" hangingPunct="1"/>
            <a:r>
              <a:rPr lang="en-US" sz="1600" b="1" dirty="0">
                <a:latin typeface="Times New Roman" pitchFamily="18" charset="0"/>
                <a:cs typeface="Times New Roman" pitchFamily="18" charset="0"/>
              </a:rPr>
              <a:t>   Due Diligence </a:t>
            </a:r>
          </a:p>
        </p:txBody>
      </p:sp>
      <p:sp>
        <p:nvSpPr>
          <p:cNvPr id="14345" name="TextBox 41"/>
          <p:cNvSpPr txBox="1">
            <a:spLocks noChangeArrowheads="1"/>
          </p:cNvSpPr>
          <p:nvPr/>
        </p:nvSpPr>
        <p:spPr bwMode="auto">
          <a:xfrm>
            <a:off x="6915150" y="4030663"/>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Manage Growth </a:t>
            </a:r>
          </a:p>
        </p:txBody>
      </p:sp>
      <p:sp>
        <p:nvSpPr>
          <p:cNvPr id="14346" name="TextBox 43"/>
          <p:cNvSpPr txBox="1">
            <a:spLocks noChangeArrowheads="1"/>
          </p:cNvSpPr>
          <p:nvPr/>
        </p:nvSpPr>
        <p:spPr bwMode="auto">
          <a:xfrm>
            <a:off x="3111500" y="1974850"/>
            <a:ext cx="1216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Business</a:t>
            </a:r>
          </a:p>
          <a:p>
            <a:pPr eaLnBrk="1" hangingPunct="1"/>
            <a:r>
              <a:rPr lang="en-US" sz="1600" b="1" dirty="0">
                <a:latin typeface="Times New Roman" pitchFamily="18" charset="0"/>
                <a:cs typeface="Times New Roman" pitchFamily="18" charset="0"/>
              </a:rPr>
              <a:t>Assessment </a:t>
            </a:r>
          </a:p>
        </p:txBody>
      </p:sp>
      <p:sp>
        <p:nvSpPr>
          <p:cNvPr id="14347" name="TextBox 57"/>
          <p:cNvSpPr txBox="1">
            <a:spLocks noChangeArrowheads="1"/>
          </p:cNvSpPr>
          <p:nvPr/>
        </p:nvSpPr>
        <p:spPr bwMode="auto">
          <a:xfrm>
            <a:off x="1774825" y="2782888"/>
            <a:ext cx="10017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a:latin typeface="Times New Roman" pitchFamily="18" charset="0"/>
                <a:cs typeface="Times New Roman" pitchFamily="18" charset="0"/>
              </a:rPr>
              <a:t>Business Design </a:t>
            </a:r>
          </a:p>
        </p:txBody>
      </p:sp>
      <p:sp>
        <p:nvSpPr>
          <p:cNvPr id="14348" name="TextBox 17"/>
          <p:cNvSpPr txBox="1">
            <a:spLocks noChangeArrowheads="1"/>
          </p:cNvSpPr>
          <p:nvPr/>
        </p:nvSpPr>
        <p:spPr bwMode="auto">
          <a:xfrm>
            <a:off x="1828800" y="4818063"/>
            <a:ext cx="1236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latin typeface="Times New Roman" pitchFamily="18" charset="0"/>
                <a:cs typeface="Times New Roman" pitchFamily="18" charset="0"/>
              </a:rPr>
              <a:t>Capabilities</a:t>
            </a:r>
          </a:p>
        </p:txBody>
      </p:sp>
      <p:sp>
        <p:nvSpPr>
          <p:cNvPr id="14349" name="TextBox 58"/>
          <p:cNvSpPr txBox="1">
            <a:spLocks noChangeArrowheads="1"/>
          </p:cNvSpPr>
          <p:nvPr/>
        </p:nvSpPr>
        <p:spPr bwMode="auto">
          <a:xfrm>
            <a:off x="833438" y="3922713"/>
            <a:ext cx="14430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Opportunity</a:t>
            </a:r>
          </a:p>
          <a:p>
            <a:pPr algn="ctr" eaLnBrk="1" hangingPunct="1"/>
            <a:r>
              <a:rPr lang="en-US" sz="1600" b="1" dirty="0">
                <a:latin typeface="Times New Roman" pitchFamily="18" charset="0"/>
                <a:cs typeface="Times New Roman" pitchFamily="18" charset="0"/>
              </a:rPr>
              <a:t>Identification</a:t>
            </a:r>
          </a:p>
        </p:txBody>
      </p:sp>
      <p:sp>
        <p:nvSpPr>
          <p:cNvPr id="14350" name="TextBox 58"/>
          <p:cNvSpPr txBox="1">
            <a:spLocks noChangeArrowheads="1"/>
          </p:cNvSpPr>
          <p:nvPr/>
        </p:nvSpPr>
        <p:spPr bwMode="auto">
          <a:xfrm>
            <a:off x="3543300" y="3556000"/>
            <a:ext cx="205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latin typeface="Times New Roman" pitchFamily="18" charset="0"/>
                <a:cs typeface="Times New Roman" pitchFamily="18" charset="0"/>
              </a:rPr>
              <a:t>The</a:t>
            </a:r>
          </a:p>
          <a:p>
            <a:pPr algn="ctr" eaLnBrk="1" hangingPunct="1"/>
            <a:r>
              <a:rPr lang="en-US" sz="2000" b="1" dirty="0">
                <a:latin typeface="Times New Roman" pitchFamily="18" charset="0"/>
                <a:cs typeface="Times New Roman" pitchFamily="18" charset="0"/>
              </a:rPr>
              <a:t>Entrepreneurial</a:t>
            </a:r>
          </a:p>
          <a:p>
            <a:pPr algn="ctr" eaLnBrk="1" hangingPunct="1"/>
            <a:r>
              <a:rPr lang="en-US" sz="2000" b="1" dirty="0">
                <a:latin typeface="Times New Roman" pitchFamily="18" charset="0"/>
                <a:cs typeface="Times New Roman" pitchFamily="18" charset="0"/>
              </a:rPr>
              <a:t>Arch</a:t>
            </a:r>
          </a:p>
        </p:txBody>
      </p:sp>
      <p:sp>
        <p:nvSpPr>
          <p:cNvPr id="14338" name="Title 1"/>
          <p:cNvSpPr>
            <a:spLocks noGrp="1"/>
          </p:cNvSpPr>
          <p:nvPr>
            <p:ph type="title"/>
          </p:nvPr>
        </p:nvSpPr>
        <p:spPr>
          <a:xfrm>
            <a:off x="950119" y="0"/>
            <a:ext cx="7386638" cy="838200"/>
          </a:xfrm>
        </p:spPr>
        <p:txBody>
          <a:bodyPr/>
          <a:lstStyle/>
          <a:p>
            <a:pPr eaLnBrk="1" hangingPunct="1"/>
            <a:r>
              <a:rPr lang="en-US" dirty="0"/>
              <a:t>Two halves</a:t>
            </a:r>
            <a:r>
              <a:rPr lang="en-US" sz="3200" dirty="0"/>
              <a:t>:  Discovery and Execution</a:t>
            </a:r>
            <a:endParaRPr lang="en-US" sz="3200" dirty="0">
              <a:solidFill>
                <a:srgbClr val="0C1C8C"/>
              </a:solidFill>
            </a:endParaRPr>
          </a:p>
        </p:txBody>
      </p:sp>
      <p:sp>
        <p:nvSpPr>
          <p:cNvPr id="21"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28</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90400354"/>
      </p:ext>
    </p:extLst>
  </p:cSld>
  <p:clrMapOvr>
    <a:masterClrMapping/>
  </p:clrMapOvr>
  <mc:AlternateContent xmlns:mc="http://schemas.openxmlformats.org/markup-compatibility/2006" xmlns:p14="http://schemas.microsoft.com/office/powerpoint/2010/main">
    <mc:Choice Requires="p14">
      <p:transition spd="slow" p14:dur="2000" advTm="18939"/>
    </mc:Choice>
    <mc:Fallback xmlns="">
      <p:transition spd="slow" advTm="18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3048000"/>
            <a:ext cx="914400" cy="9144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440" y="5181600"/>
            <a:ext cx="1737360" cy="168249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1905000"/>
            <a:ext cx="2177858" cy="1905000"/>
          </a:xfrm>
          <a:prstGeom prst="rect">
            <a:avLst/>
          </a:prstGeom>
        </p:spPr>
      </p:pic>
      <p:sp>
        <p:nvSpPr>
          <p:cNvPr id="9218" name="Title 1"/>
          <p:cNvSpPr>
            <a:spLocks noGrp="1"/>
          </p:cNvSpPr>
          <p:nvPr>
            <p:ph type="title"/>
          </p:nvPr>
        </p:nvSpPr>
        <p:spPr>
          <a:xfrm>
            <a:off x="1150938" y="76200"/>
            <a:ext cx="7793037" cy="700087"/>
          </a:xfrm>
        </p:spPr>
        <p:txBody>
          <a:bodyPr/>
          <a:lstStyle/>
          <a:p>
            <a:r>
              <a:rPr lang="en-US" dirty="0"/>
              <a:t>Business Discovery Steps</a:t>
            </a:r>
          </a:p>
        </p:txBody>
      </p:sp>
      <p:sp>
        <p:nvSpPr>
          <p:cNvPr id="9219" name="Content Placeholder 2"/>
          <p:cNvSpPr>
            <a:spLocks noGrp="1"/>
          </p:cNvSpPr>
          <p:nvPr>
            <p:ph idx="1"/>
          </p:nvPr>
        </p:nvSpPr>
        <p:spPr>
          <a:xfrm>
            <a:off x="152400" y="1600200"/>
            <a:ext cx="7772400" cy="4876800"/>
          </a:xfrm>
        </p:spPr>
        <p:txBody>
          <a:bodyPr/>
          <a:lstStyle/>
          <a:p>
            <a:r>
              <a:rPr lang="en-US" dirty="0"/>
              <a:t>Opening </a:t>
            </a:r>
            <a:r>
              <a:rPr lang="en-US" sz="2400" dirty="0"/>
              <a:t>(why now?)</a:t>
            </a:r>
          </a:p>
          <a:p>
            <a:pPr lvl="1"/>
            <a:r>
              <a:rPr lang="en-US" sz="2000" dirty="0"/>
              <a:t>Timing Right?:  Check 7 Sources of Innovation</a:t>
            </a:r>
          </a:p>
          <a:p>
            <a:r>
              <a:rPr lang="en-US" dirty="0"/>
              <a:t>Potential for you to create value</a:t>
            </a:r>
          </a:p>
          <a:p>
            <a:pPr lvl="1"/>
            <a:r>
              <a:rPr lang="en-US" sz="2000" dirty="0"/>
              <a:t>Opening and alignment with your capabilities?</a:t>
            </a:r>
          </a:p>
          <a:p>
            <a:pPr lvl="1"/>
            <a:r>
              <a:rPr lang="en-029" sz="2000" dirty="0"/>
              <a:t>Is this a problem worth solving? </a:t>
            </a:r>
          </a:p>
          <a:p>
            <a:pPr marL="457200" lvl="1" indent="0">
              <a:buNone/>
            </a:pPr>
            <a:r>
              <a:rPr lang="en-029" sz="2000" dirty="0"/>
              <a:t>	(BATNO – Best </a:t>
            </a:r>
            <a:r>
              <a:rPr lang="en-029" sz="2000" u="sng" dirty="0"/>
              <a:t>A</a:t>
            </a:r>
            <a:r>
              <a:rPr lang="en-029" sz="2000" dirty="0"/>
              <a:t>lternative to </a:t>
            </a:r>
            <a:r>
              <a:rPr lang="en-029" sz="2000" u="sng" dirty="0"/>
              <a:t>N</a:t>
            </a:r>
            <a:r>
              <a:rPr lang="en-029" sz="2000" dirty="0"/>
              <a:t>ew </a:t>
            </a:r>
            <a:r>
              <a:rPr lang="en-029" sz="2000" u="sng" dirty="0"/>
              <a:t>O</a:t>
            </a:r>
            <a:r>
              <a:rPr lang="en-029" sz="2000" dirty="0"/>
              <a:t>ption)</a:t>
            </a:r>
            <a:endParaRPr lang="en-US" sz="2000" dirty="0"/>
          </a:p>
          <a:p>
            <a:r>
              <a:rPr lang="en-US" dirty="0"/>
              <a:t>Potential to capture value </a:t>
            </a:r>
            <a:r>
              <a:rPr lang="en-US" sz="2000" dirty="0"/>
              <a:t>(specific to an approach)</a:t>
            </a:r>
          </a:p>
          <a:p>
            <a:pPr lvl="1"/>
            <a:r>
              <a:rPr lang="en-US" sz="2000" dirty="0"/>
              <a:t>Strategy, Industry Analysis, Position for Value Capture (PVC)</a:t>
            </a:r>
          </a:p>
          <a:p>
            <a:r>
              <a:rPr lang="en-US" dirty="0"/>
              <a:t>Investable </a:t>
            </a:r>
            <a:r>
              <a:rPr lang="en-US" sz="2000" dirty="0"/>
              <a:t>(addressed in Feasibility Study)</a:t>
            </a:r>
          </a:p>
          <a:p>
            <a:pPr lvl="1"/>
            <a:r>
              <a:rPr lang="en-US" sz="2000" dirty="0"/>
              <a:t>Will it be worth more than it costs to build?</a:t>
            </a:r>
          </a:p>
          <a:p>
            <a:endParaRPr lang="en-US" dirty="0"/>
          </a:p>
        </p:txBody>
      </p:sp>
      <p:sp>
        <p:nvSpPr>
          <p:cNvPr id="4" name="Slide Number Placeholder 3"/>
          <p:cNvSpPr>
            <a:spLocks noGrp="1"/>
          </p:cNvSpPr>
          <p:nvPr>
            <p:ph type="sldNum" sz="quarter" idx="4294967295"/>
          </p:nvPr>
        </p:nvSpPr>
        <p:spPr>
          <a:xfrm>
            <a:off x="7086600" y="6396136"/>
            <a:ext cx="1905000" cy="457200"/>
          </a:xfrm>
          <a:prstGeom prst="rect">
            <a:avLst/>
          </a:prstGeom>
        </p:spPr>
        <p:txBody>
          <a:bodyPr/>
          <a:lstStyle/>
          <a:p>
            <a:pPr algn="r">
              <a:defRPr/>
            </a:pPr>
            <a:fld id="{072E959D-2489-4B65-87AF-9B306C5B1EFE}" type="slidenum">
              <a:rPr lang="en-US" smtClean="0"/>
              <a:pPr algn="r">
                <a:defRPr/>
              </a:pPr>
              <a:t>29</a:t>
            </a:fld>
            <a:endParaRPr lang="en-US" dirty="0"/>
          </a:p>
        </p:txBody>
      </p:sp>
      <p:sp>
        <p:nvSpPr>
          <p:cNvPr id="9" name="TextBox 8"/>
          <p:cNvSpPr txBox="1"/>
          <p:nvPr/>
        </p:nvSpPr>
        <p:spPr>
          <a:xfrm>
            <a:off x="5355265" y="901005"/>
            <a:ext cx="2036135" cy="1384995"/>
          </a:xfrm>
          <a:prstGeom prst="rect">
            <a:avLst/>
          </a:prstGeom>
          <a:noFill/>
        </p:spPr>
        <p:txBody>
          <a:bodyPr wrap="none">
            <a:spAutoFit/>
          </a:bodyPr>
          <a:lstStyle/>
          <a:p>
            <a:pPr>
              <a:defRPr/>
            </a:pPr>
            <a:r>
              <a:rPr lang="en-US" sz="1050" b="1" u="sng" dirty="0">
                <a:solidFill>
                  <a:schemeClr val="tx1"/>
                </a:solidFill>
              </a:rPr>
              <a:t>Innovation Sources:</a:t>
            </a:r>
          </a:p>
          <a:p>
            <a:pPr marL="342900" indent="-342900">
              <a:buFontTx/>
              <a:buAutoNum type="arabicPeriod"/>
              <a:defRPr/>
            </a:pPr>
            <a:r>
              <a:rPr lang="en-US" sz="1050" dirty="0">
                <a:solidFill>
                  <a:schemeClr val="tx1"/>
                </a:solidFill>
              </a:rPr>
              <a:t>Unexpected Occurrences</a:t>
            </a:r>
          </a:p>
          <a:p>
            <a:pPr marL="342900" indent="-342900">
              <a:buFontTx/>
              <a:buAutoNum type="arabicPeriod"/>
              <a:defRPr/>
            </a:pPr>
            <a:r>
              <a:rPr lang="en-US" sz="1050" dirty="0">
                <a:solidFill>
                  <a:schemeClr val="tx1"/>
                </a:solidFill>
              </a:rPr>
              <a:t>Incongruities</a:t>
            </a:r>
          </a:p>
          <a:p>
            <a:pPr marL="342900" indent="-342900">
              <a:buFontTx/>
              <a:buAutoNum type="arabicPeriod"/>
              <a:defRPr/>
            </a:pPr>
            <a:r>
              <a:rPr lang="en-US" sz="1050" dirty="0">
                <a:solidFill>
                  <a:schemeClr val="tx1"/>
                </a:solidFill>
              </a:rPr>
              <a:t>Process Needs</a:t>
            </a:r>
          </a:p>
          <a:p>
            <a:pPr marL="342900" indent="-342900">
              <a:buFontTx/>
              <a:buAutoNum type="arabicPeriod"/>
              <a:defRPr/>
            </a:pPr>
            <a:r>
              <a:rPr lang="en-US" sz="1050" dirty="0">
                <a:solidFill>
                  <a:schemeClr val="tx1"/>
                </a:solidFill>
              </a:rPr>
              <a:t>Industry &amp; Market Changes</a:t>
            </a:r>
          </a:p>
          <a:p>
            <a:pPr marL="342900" indent="-342900">
              <a:buFontTx/>
              <a:buAutoNum type="arabicPeriod"/>
              <a:defRPr/>
            </a:pPr>
            <a:r>
              <a:rPr lang="en-US" sz="1050" dirty="0">
                <a:solidFill>
                  <a:schemeClr val="tx1"/>
                </a:solidFill>
              </a:rPr>
              <a:t>Demographic Changes</a:t>
            </a:r>
          </a:p>
          <a:p>
            <a:pPr marL="342900" indent="-342900">
              <a:buFontTx/>
              <a:buAutoNum type="arabicPeriod"/>
              <a:defRPr/>
            </a:pPr>
            <a:r>
              <a:rPr lang="en-US" sz="1050" dirty="0">
                <a:solidFill>
                  <a:schemeClr val="tx1"/>
                </a:solidFill>
              </a:rPr>
              <a:t>Changes in Perception</a:t>
            </a:r>
          </a:p>
          <a:p>
            <a:pPr marL="342900" indent="-342900">
              <a:buFontTx/>
              <a:buAutoNum type="arabicPeriod"/>
              <a:defRPr/>
            </a:pPr>
            <a:r>
              <a:rPr lang="en-US" sz="1050" dirty="0"/>
              <a:t>New Knowledge</a:t>
            </a:r>
            <a:endParaRPr lang="en-US" sz="1050" dirty="0">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pic>
        <p:nvPicPr>
          <p:cNvPr id="12" name="Picture 11">
            <a:extLst>
              <a:ext uri="{FF2B5EF4-FFF2-40B4-BE49-F238E27FC236}">
                <a16:creationId xmlns:a16="http://schemas.microsoft.com/office/drawing/2014/main" id="{846F2353-E23F-414C-97D4-86DE736381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443" b="8035"/>
          <a:stretch/>
        </p:blipFill>
        <p:spPr>
          <a:xfrm>
            <a:off x="7371371" y="4037592"/>
            <a:ext cx="1335457" cy="1297725"/>
          </a:xfrm>
          <a:prstGeom prst="rect">
            <a:avLst/>
          </a:prstGeom>
        </p:spPr>
      </p:pic>
    </p:spTree>
    <p:extLst>
      <p:ext uri="{BB962C8B-B14F-4D97-AF65-F5344CB8AC3E}">
        <p14:creationId xmlns:p14="http://schemas.microsoft.com/office/powerpoint/2010/main" val="1934390621"/>
      </p:ext>
    </p:extLst>
  </p:cSld>
  <p:clrMapOvr>
    <a:masterClrMapping/>
  </p:clrMapOvr>
  <mc:AlternateContent xmlns:mc="http://schemas.openxmlformats.org/markup-compatibility/2006" xmlns:p14="http://schemas.microsoft.com/office/powerpoint/2010/main">
    <mc:Choice Requires="p14">
      <p:transition spd="slow" p14:dur="2000" advTm="67436"/>
    </mc:Choice>
    <mc:Fallback xmlns="">
      <p:transition spd="slow" advTm="67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Is this progress?</a:t>
            </a:r>
            <a:endParaRPr lang="en-US" dirty="0"/>
          </a:p>
        </p:txBody>
      </p:sp>
      <p:sp>
        <p:nvSpPr>
          <p:cNvPr id="3" name="Content Placeholder 2"/>
          <p:cNvSpPr>
            <a:spLocks noGrp="1"/>
          </p:cNvSpPr>
          <p:nvPr>
            <p:ph idx="1"/>
          </p:nvPr>
        </p:nvSpPr>
        <p:spPr/>
        <p:txBody>
          <a:bodyPr/>
          <a:lstStyle/>
          <a:p>
            <a:r>
              <a:rPr lang="en-029" dirty="0"/>
              <a:t>Now you have LOTS of ideas, not just one…</a:t>
            </a:r>
          </a:p>
          <a:p>
            <a:endParaRPr lang="en-029" dirty="0"/>
          </a:p>
          <a:p>
            <a:r>
              <a:rPr lang="en-029" dirty="0"/>
              <a:t>Need to screen those that are not viable…</a:t>
            </a:r>
          </a:p>
          <a:p>
            <a:pPr lvl="1"/>
            <a:r>
              <a:rPr lang="en-029" dirty="0"/>
              <a:t>This is the CONVERGENT thinking part</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a:t>
            </a:fld>
            <a:endParaRPr lang="en-US" dirty="0"/>
          </a:p>
        </p:txBody>
      </p:sp>
      <p:sp>
        <p:nvSpPr>
          <p:cNvPr id="6" name="TextBox 5"/>
          <p:cNvSpPr txBox="1"/>
          <p:nvPr/>
        </p:nvSpPr>
        <p:spPr>
          <a:xfrm>
            <a:off x="2075263" y="3810000"/>
            <a:ext cx="4698722" cy="830997"/>
          </a:xfrm>
          <a:prstGeom prst="rect">
            <a:avLst/>
          </a:prstGeom>
          <a:noFill/>
          <a:ln w="28575">
            <a:solidFill>
              <a:srgbClr val="FF0000"/>
            </a:solidFill>
          </a:ln>
        </p:spPr>
        <p:txBody>
          <a:bodyPr wrap="none" rtlCol="0">
            <a:spAutoFit/>
          </a:bodyPr>
          <a:lstStyle/>
          <a:p>
            <a:pPr algn="ctr"/>
            <a:r>
              <a:rPr lang="en-US" sz="1600" dirty="0"/>
              <a:t>In this part we will talk about how to do the </a:t>
            </a:r>
          </a:p>
          <a:p>
            <a:pPr algn="ctr"/>
            <a:r>
              <a:rPr lang="en-US" sz="1600" dirty="0"/>
              <a:t>CONERGENT</a:t>
            </a:r>
          </a:p>
          <a:p>
            <a:pPr algn="ctr"/>
            <a:r>
              <a:rPr lang="en-US" sz="1600" dirty="0"/>
              <a:t>Thinking Steps in Business Opportunity Identification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25759852"/>
      </p:ext>
    </p:extLst>
  </p:cSld>
  <p:clrMapOvr>
    <a:masterClrMapping/>
  </p:clrMapOvr>
  <mc:AlternateContent xmlns:mc="http://schemas.openxmlformats.org/markup-compatibility/2006" xmlns:p14="http://schemas.microsoft.com/office/powerpoint/2010/main">
    <mc:Choice Requires="p14">
      <p:transition spd="slow" p14:dur="2000" advTm="37443"/>
    </mc:Choice>
    <mc:Fallback xmlns="">
      <p:transition spd="slow" advTm="37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At the End of Opportunity Identification</a:t>
            </a:r>
          </a:p>
        </p:txBody>
      </p:sp>
      <p:sp>
        <p:nvSpPr>
          <p:cNvPr id="6" name="Subtitle 5"/>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30</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709061811"/>
      </p:ext>
    </p:extLst>
  </p:cSld>
  <p:clrMapOvr>
    <a:masterClrMapping/>
  </p:clrMapOvr>
  <mc:AlternateContent xmlns:mc="http://schemas.openxmlformats.org/markup-compatibility/2006" xmlns:p14="http://schemas.microsoft.com/office/powerpoint/2010/main">
    <mc:Choice Requires="p14">
      <p:transition spd="slow" p14:dur="2000" advTm="6384"/>
    </mc:Choice>
    <mc:Fallback xmlns="">
      <p:transition spd="slow" advTm="6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799"/>
            <a:ext cx="8686800" cy="5651941"/>
          </a:xfrm>
        </p:spPr>
        <p:txBody>
          <a:bodyPr/>
          <a:lstStyle/>
          <a:p>
            <a:pPr marL="0" indent="0">
              <a:buFont typeface="Wingdings" pitchFamily="2" charset="2"/>
              <a:buNone/>
              <a:defRPr/>
            </a:pPr>
            <a:r>
              <a:rPr lang="en-US" sz="2000" u="sng" dirty="0"/>
              <a:t>Business Concept</a:t>
            </a:r>
            <a:endParaRPr lang="en-US" sz="1800" dirty="0"/>
          </a:p>
          <a:p>
            <a:pPr>
              <a:defRPr/>
            </a:pPr>
            <a:r>
              <a:rPr lang="en-US" sz="2000" b="1" strike="sngStrike" dirty="0"/>
              <a:t>Owner (of the problem) </a:t>
            </a:r>
            <a:r>
              <a:rPr lang="en-US" sz="2000" b="1" dirty="0"/>
              <a:t>Person or Group your business SERVES</a:t>
            </a:r>
          </a:p>
          <a:p>
            <a:pPr lvl="1">
              <a:defRPr/>
            </a:pPr>
            <a:r>
              <a:rPr lang="en-US" sz="1800" dirty="0"/>
              <a:t>In what </a:t>
            </a:r>
            <a:r>
              <a:rPr lang="en-US" sz="1800" u="sng" dirty="0"/>
              <a:t>segment</a:t>
            </a:r>
            <a:r>
              <a:rPr lang="en-US" sz="1800" dirty="0"/>
              <a:t> of what </a:t>
            </a:r>
            <a:r>
              <a:rPr lang="en-US" sz="1800" u="sng" dirty="0"/>
              <a:t>industry</a:t>
            </a:r>
            <a:r>
              <a:rPr lang="en-US" sz="1800" dirty="0"/>
              <a:t> (or addressable market) is this an issue? </a:t>
            </a:r>
          </a:p>
          <a:p>
            <a:pPr lvl="1">
              <a:defRPr/>
            </a:pPr>
            <a:endParaRPr lang="en-US" sz="1800" dirty="0"/>
          </a:p>
          <a:p>
            <a:pPr>
              <a:defRPr/>
            </a:pPr>
            <a:r>
              <a:rPr lang="en-US" sz="2000" b="1" dirty="0"/>
              <a:t>Motive (of the problem-owner to change)</a:t>
            </a:r>
          </a:p>
          <a:p>
            <a:pPr lvl="1">
              <a:defRPr/>
            </a:pPr>
            <a:r>
              <a:rPr lang="en-US" sz="1800" dirty="0"/>
              <a:t>What is the specific </a:t>
            </a:r>
            <a:r>
              <a:rPr lang="en-US" sz="1800" u="sng" dirty="0"/>
              <a:t>issue</a:t>
            </a:r>
            <a:r>
              <a:rPr lang="en-US" sz="1800" dirty="0"/>
              <a:t> you are trying to address?</a:t>
            </a:r>
            <a:endParaRPr lang="en-US" sz="2200" dirty="0"/>
          </a:p>
          <a:p>
            <a:pPr lvl="1">
              <a:defRPr/>
            </a:pPr>
            <a:endParaRPr lang="en-US" sz="1400" dirty="0"/>
          </a:p>
          <a:p>
            <a:pPr>
              <a:defRPr/>
            </a:pPr>
            <a:r>
              <a:rPr lang="en-US" sz="2000" b="1" dirty="0"/>
              <a:t>Activity (by business)</a:t>
            </a:r>
          </a:p>
          <a:p>
            <a:pPr lvl="1">
              <a:defRPr/>
            </a:pPr>
            <a:r>
              <a:rPr lang="en-US" sz="1800" dirty="0"/>
              <a:t>What is your </a:t>
            </a:r>
            <a:r>
              <a:rPr lang="en-US" sz="1800" u="sng" dirty="0"/>
              <a:t>approach</a:t>
            </a:r>
            <a:r>
              <a:rPr lang="en-US" sz="1800" dirty="0"/>
              <a:t> to addressing this issue?</a:t>
            </a:r>
          </a:p>
          <a:p>
            <a:pPr lvl="1">
              <a:defRPr/>
            </a:pPr>
            <a:r>
              <a:rPr lang="en-US" sz="1800" dirty="0"/>
              <a:t>Which (or what combination) of the 5 ways to create value are you exploiting?</a:t>
            </a:r>
          </a:p>
          <a:p>
            <a:pPr lvl="1">
              <a:defRPr/>
            </a:pPr>
            <a:endParaRPr lang="en-US" sz="1400" dirty="0"/>
          </a:p>
          <a:p>
            <a:pPr>
              <a:defRPr/>
            </a:pPr>
            <a:r>
              <a:rPr lang="en-US" sz="2000" b="1" dirty="0"/>
              <a:t>Monetization (by the business)</a:t>
            </a:r>
            <a:endParaRPr lang="en-US" sz="2000" dirty="0"/>
          </a:p>
          <a:p>
            <a:pPr lvl="1">
              <a:defRPr/>
            </a:pPr>
            <a:r>
              <a:rPr lang="en-US" sz="1800" dirty="0"/>
              <a:t>How do you know this is a </a:t>
            </a:r>
            <a:r>
              <a:rPr lang="en-US" sz="1800" u="sng" dirty="0"/>
              <a:t>high-value</a:t>
            </a:r>
            <a:r>
              <a:rPr lang="en-US" sz="1800" dirty="0"/>
              <a:t> problem?</a:t>
            </a:r>
          </a:p>
          <a:p>
            <a:pPr lvl="1">
              <a:defRPr/>
            </a:pPr>
            <a:r>
              <a:rPr lang="en-US" sz="1800" dirty="0"/>
              <a:t>Given the approach, are you in a position to </a:t>
            </a:r>
            <a:r>
              <a:rPr lang="en-US" sz="1800" u="sng" dirty="0"/>
              <a:t>capture</a:t>
            </a:r>
            <a:r>
              <a:rPr lang="en-US" sz="1800" dirty="0"/>
              <a:t> any of the created value? (PVC)</a:t>
            </a:r>
          </a:p>
        </p:txBody>
      </p:sp>
      <p:sp>
        <p:nvSpPr>
          <p:cNvPr id="8" name="Slide Number Placeholder 3"/>
          <p:cNvSpPr>
            <a:spLocks noGrp="1"/>
          </p:cNvSpPr>
          <p:nvPr>
            <p:ph type="sldNum" sz="quarter" idx="10"/>
          </p:nvPr>
        </p:nvSpPr>
        <p:spPr>
          <a:xfrm>
            <a:off x="7086600" y="6248400"/>
            <a:ext cx="1905000" cy="457200"/>
          </a:xfrm>
        </p:spPr>
        <p:txBody>
          <a:bodyPr/>
          <a:lstStyle/>
          <a:p>
            <a:pPr algn="r">
              <a:defRPr/>
            </a:pPr>
            <a:fld id="{FCDF6C1F-3F1C-4213-B9BF-B551DBAB487C}" type="slidenum">
              <a:rPr lang="en-US" smtClean="0"/>
              <a:pPr algn="r">
                <a:defRPr/>
              </a:pPr>
              <a:t>31</a:t>
            </a:fld>
            <a:endParaRPr lang="en-US" dirty="0"/>
          </a:p>
        </p:txBody>
      </p:sp>
      <p:sp>
        <p:nvSpPr>
          <p:cNvPr id="9" name="Title 1"/>
          <p:cNvSpPr>
            <a:spLocks noGrp="1"/>
          </p:cNvSpPr>
          <p:nvPr>
            <p:ph type="title"/>
          </p:nvPr>
        </p:nvSpPr>
        <p:spPr>
          <a:xfrm>
            <a:off x="914400" y="341312"/>
            <a:ext cx="8163719" cy="700088"/>
          </a:xfrm>
        </p:spPr>
        <p:txBody>
          <a:bodyPr/>
          <a:lstStyle/>
          <a:p>
            <a:r>
              <a:rPr lang="en-US" dirty="0">
                <a:solidFill>
                  <a:schemeClr val="tx1"/>
                </a:solidFill>
              </a:rPr>
              <a:t>Opportunity Identification Output:  </a:t>
            </a:r>
            <a:br>
              <a:rPr lang="en-US" dirty="0">
                <a:solidFill>
                  <a:schemeClr val="tx1"/>
                </a:solidFill>
              </a:rPr>
            </a:br>
            <a:r>
              <a:rPr lang="en-US" dirty="0">
                <a:solidFill>
                  <a:schemeClr val="tx1"/>
                </a:solidFill>
              </a:rPr>
              <a:t>  		</a:t>
            </a:r>
            <a:r>
              <a:rPr lang="en-US" sz="2800" dirty="0">
                <a:solidFill>
                  <a:schemeClr val="tx1"/>
                </a:solidFill>
              </a:rPr>
              <a:t>Qualitative aspects of the Business Model</a:t>
            </a:r>
            <a:endParaRPr lang="en-US" sz="2400" dirty="0">
              <a:solidFill>
                <a:schemeClr val="tx1"/>
              </a:solidFill>
            </a:endParaRPr>
          </a:p>
        </p:txBody>
      </p:sp>
      <p:pic>
        <p:nvPicPr>
          <p:cNvPr id="4" name="Audio 3">
            <a:hlinkClick r:id="" action="ppaction://media"/>
            <a:extLst>
              <a:ext uri="{FF2B5EF4-FFF2-40B4-BE49-F238E27FC236}">
                <a16:creationId xmlns:a16="http://schemas.microsoft.com/office/drawing/2014/main" id="{5367824B-92FF-48E5-A362-00D680C6EB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789458240"/>
      </p:ext>
    </p:extLst>
  </p:cSld>
  <p:clrMapOvr>
    <a:masterClrMapping/>
  </p:clrMapOvr>
  <mc:AlternateContent xmlns:mc="http://schemas.openxmlformats.org/markup-compatibility/2006">
    <mc:Choice xmlns:p14="http://schemas.microsoft.com/office/powerpoint/2010/main" Requires="p14">
      <p:transition spd="slow" p14:dur="2000" advTm="120552"/>
    </mc:Choice>
    <mc:Fallback>
      <p:transition spd="slow" advTm="120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804" b="2815"/>
          <a:stretch/>
        </p:blipFill>
        <p:spPr>
          <a:xfrm>
            <a:off x="344424" y="1393372"/>
            <a:ext cx="8455152" cy="4855028"/>
          </a:xfrm>
          <a:prstGeom prst="rect">
            <a:avLst/>
          </a:prstGeom>
        </p:spPr>
      </p:pic>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32</a:t>
            </a:fld>
            <a:endParaRPr lang="en-US" dirty="0"/>
          </a:p>
        </p:txBody>
      </p:sp>
      <p:sp>
        <p:nvSpPr>
          <p:cNvPr id="3" name="Title 2"/>
          <p:cNvSpPr>
            <a:spLocks noGrp="1"/>
          </p:cNvSpPr>
          <p:nvPr>
            <p:ph type="title"/>
          </p:nvPr>
        </p:nvSpPr>
        <p:spPr>
          <a:xfrm>
            <a:off x="980280" y="109537"/>
            <a:ext cx="8163719" cy="700088"/>
          </a:xfrm>
        </p:spPr>
        <p:txBody>
          <a:bodyPr/>
          <a:lstStyle/>
          <a:p>
            <a:r>
              <a:rPr lang="en-US" sz="2800" dirty="0">
                <a:solidFill>
                  <a:schemeClr val="tx1"/>
                </a:solidFill>
              </a:rPr>
              <a:t>At the end of Opportunity Identification you know</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25668032"/>
      </p:ext>
    </p:extLst>
  </p:cSld>
  <p:clrMapOvr>
    <a:masterClrMapping/>
  </p:clrMapOvr>
  <mc:AlternateContent xmlns:mc="http://schemas.openxmlformats.org/markup-compatibility/2006" xmlns:p14="http://schemas.microsoft.com/office/powerpoint/2010/main">
    <mc:Choice Requires="p14">
      <p:transition spd="slow" p14:dur="2000" advTm="14075"/>
    </mc:Choice>
    <mc:Fallback xmlns="">
      <p:transition spd="slow" advTm="14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For Session 08</a:t>
            </a:r>
          </a:p>
        </p:txBody>
      </p:sp>
      <p:sp>
        <p:nvSpPr>
          <p:cNvPr id="3" name="Content Placeholder 2"/>
          <p:cNvSpPr>
            <a:spLocks noGrp="1"/>
          </p:cNvSpPr>
          <p:nvPr>
            <p:ph idx="1"/>
          </p:nvPr>
        </p:nvSpPr>
        <p:spPr/>
        <p:txBody>
          <a:bodyPr/>
          <a:lstStyle/>
          <a:p>
            <a:r>
              <a:rPr lang="en-US" dirty="0"/>
              <a:t>Take Quiz 4</a:t>
            </a:r>
          </a:p>
          <a:p>
            <a:pPr lvl="1"/>
            <a:r>
              <a:rPr lang="en-US" dirty="0"/>
              <a:t>See syllabus for details</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33</a:t>
            </a:fld>
            <a:endParaRPr lang="en-US" dirty="0"/>
          </a:p>
        </p:txBody>
      </p:sp>
      <p:pic>
        <p:nvPicPr>
          <p:cNvPr id="6" name="Audio 5">
            <a:hlinkClick r:id="" action="ppaction://media"/>
            <a:extLst>
              <a:ext uri="{FF2B5EF4-FFF2-40B4-BE49-F238E27FC236}">
                <a16:creationId xmlns:a16="http://schemas.microsoft.com/office/drawing/2014/main" id="{106665F0-62E0-4C08-BAFC-8C7A68B8F0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03002309"/>
      </p:ext>
    </p:extLst>
  </p:cSld>
  <p:clrMapOvr>
    <a:masterClrMapping/>
  </p:clrMapOvr>
  <mc:AlternateContent xmlns:mc="http://schemas.openxmlformats.org/markup-compatibility/2006">
    <mc:Choice xmlns:p14="http://schemas.microsoft.com/office/powerpoint/2010/main" Requires="p14">
      <p:transition spd="slow" p14:dur="2000" advTm="33766"/>
    </mc:Choice>
    <mc:Fallback>
      <p:transition spd="slow" advTm="33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PVC Details</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6858000" y="6248400"/>
            <a:ext cx="1905000" cy="457200"/>
          </a:xfrm>
          <a:prstGeom prst="rect">
            <a:avLst/>
          </a:prstGeom>
        </p:spPr>
        <p:txBody>
          <a:bodyPr/>
          <a:lstStyle/>
          <a:p>
            <a:pPr>
              <a:defRPr/>
            </a:pPr>
            <a:fld id="{4D6F8EAF-F09C-4ABC-A386-EB508159BD24}" type="slidenum">
              <a:rPr lang="en-US" smtClean="0"/>
              <a:pPr>
                <a:defRPr/>
              </a:pPr>
              <a:t>34</a:t>
            </a:fld>
            <a:endParaRPr lang="en-US"/>
          </a:p>
        </p:txBody>
      </p:sp>
      <p:pic>
        <p:nvPicPr>
          <p:cNvPr id="3" name="Audio 2">
            <a:hlinkClick r:id="" action="ppaction://media"/>
            <a:extLst>
              <a:ext uri="{FF2B5EF4-FFF2-40B4-BE49-F238E27FC236}">
                <a16:creationId xmlns:a16="http://schemas.microsoft.com/office/drawing/2014/main" id="{0921F8AA-CF49-492C-8D18-7FCB5F1AB4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839787556"/>
      </p:ext>
    </p:extLst>
  </p:cSld>
  <p:clrMapOvr>
    <a:masterClrMapping/>
  </p:clrMapOvr>
  <mc:AlternateContent xmlns:mc="http://schemas.openxmlformats.org/markup-compatibility/2006">
    <mc:Choice xmlns:p14="http://schemas.microsoft.com/office/powerpoint/2010/main" Requires="p14">
      <p:transition spd="slow" p14:dur="2000" advTm="7803"/>
    </mc:Choice>
    <mc:Fallback>
      <p:transition spd="slow" advTm="7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 of </a:t>
            </a:r>
            <a:r>
              <a:rPr lang="en-US" b="1" dirty="0"/>
              <a:t>PVC Analysis</a:t>
            </a:r>
          </a:p>
        </p:txBody>
      </p:sp>
      <p:sp>
        <p:nvSpPr>
          <p:cNvPr id="3" name="Content Placeholder 2"/>
          <p:cNvSpPr>
            <a:spLocks noGrp="1"/>
          </p:cNvSpPr>
          <p:nvPr>
            <p:ph idx="1"/>
          </p:nvPr>
        </p:nvSpPr>
        <p:spPr>
          <a:xfrm>
            <a:off x="669925" y="1163838"/>
            <a:ext cx="8077200" cy="4876800"/>
          </a:xfrm>
        </p:spPr>
        <p:txBody>
          <a:bodyPr/>
          <a:lstStyle/>
          <a:p>
            <a:r>
              <a:rPr lang="en-US" dirty="0"/>
              <a:t>Understand Ability to Capture Value that business creates for the customer</a:t>
            </a:r>
          </a:p>
          <a:p>
            <a:r>
              <a:rPr lang="en-US" dirty="0"/>
              <a:t>Every business has “collaborators”</a:t>
            </a:r>
          </a:p>
          <a:p>
            <a:r>
              <a:rPr lang="en-US" dirty="0"/>
              <a:t>Yes, the customer $$ come in the “front door” to our business, but do they simply pass through the “back door” to our “collaborators”?</a:t>
            </a:r>
          </a:p>
          <a:p>
            <a:pPr lvl="1"/>
            <a:r>
              <a:rPr lang="en-US" dirty="0"/>
              <a:t>We do not want to create a business that enriches our collaborators, we want to </a:t>
            </a:r>
            <a:r>
              <a:rPr lang="en-US" b="1" dirty="0"/>
              <a:t>retain</a:t>
            </a:r>
            <a:r>
              <a:rPr lang="en-US" dirty="0"/>
              <a:t> a significant portion of the value we create </a:t>
            </a:r>
          </a:p>
          <a:p>
            <a:r>
              <a:rPr lang="en-US" dirty="0"/>
              <a:t>The PVC gives us a qualitative means to assess whether or not we can capture value</a:t>
            </a:r>
          </a:p>
        </p:txBody>
      </p:sp>
      <p:sp>
        <p:nvSpPr>
          <p:cNvPr id="4" name="Slide Number Placeholder 3"/>
          <p:cNvSpPr>
            <a:spLocks noGrp="1"/>
          </p:cNvSpPr>
          <p:nvPr>
            <p:ph type="sldNum" sz="quarter" idx="10"/>
          </p:nvPr>
        </p:nvSpPr>
        <p:spPr/>
        <p:txBody>
          <a:bodyPr/>
          <a:lstStyle/>
          <a:p>
            <a:pPr>
              <a:defRPr/>
            </a:pPr>
            <a:fld id="{FCDF6C1F-3F1C-4213-B9BF-B551DBAB487C}" type="slidenum">
              <a:rPr lang="en-US" smtClean="0"/>
              <a:pPr>
                <a:defRPr/>
              </a:pPr>
              <a:t>35</a:t>
            </a:fld>
            <a:endParaRPr lang="en-US" dirty="0"/>
          </a:p>
        </p:txBody>
      </p:sp>
      <p:pic>
        <p:nvPicPr>
          <p:cNvPr id="6" name="Audio 5">
            <a:hlinkClick r:id="" action="ppaction://media"/>
            <a:extLst>
              <a:ext uri="{FF2B5EF4-FFF2-40B4-BE49-F238E27FC236}">
                <a16:creationId xmlns:a16="http://schemas.microsoft.com/office/drawing/2014/main" id="{E53F797D-E0DB-4C49-84A8-250F728EC0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759361883"/>
      </p:ext>
    </p:extLst>
  </p:cSld>
  <p:clrMapOvr>
    <a:masterClrMapping/>
  </p:clrMapOvr>
  <mc:AlternateContent xmlns:mc="http://schemas.openxmlformats.org/markup-compatibility/2006">
    <mc:Choice xmlns:p14="http://schemas.microsoft.com/office/powerpoint/2010/main" Requires="p14">
      <p:transition spd="slow" p14:dur="2000" advTm="167362"/>
    </mc:Choice>
    <mc:Fallback>
      <p:transition spd="slow" advTm="167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839200" cy="914400"/>
          </a:xfrm>
        </p:spPr>
        <p:txBody>
          <a:bodyPr>
            <a:normAutofit/>
          </a:bodyPr>
          <a:lstStyle/>
          <a:p>
            <a:pPr>
              <a:defRPr/>
            </a:pPr>
            <a:r>
              <a:rPr lang="en-US" sz="3100" dirty="0">
                <a:solidFill>
                  <a:schemeClr val="tx1"/>
                </a:solidFill>
              </a:rPr>
              <a:t>Potential for Value Capture (PVC):  </a:t>
            </a:r>
            <a:br>
              <a:rPr lang="en-US" sz="3100" dirty="0">
                <a:solidFill>
                  <a:schemeClr val="tx1"/>
                </a:solidFill>
              </a:rPr>
            </a:br>
            <a:r>
              <a:rPr lang="en-US" sz="2200" dirty="0">
                <a:solidFill>
                  <a:schemeClr val="tx1"/>
                </a:solidFill>
              </a:rPr>
              <a:t>Can your business capture most of the value it creates?</a:t>
            </a:r>
            <a:endParaRPr lang="en-US" sz="2700" dirty="0">
              <a:solidFill>
                <a:schemeClr val="tx1"/>
              </a:solidFill>
            </a:endParaRPr>
          </a:p>
        </p:txBody>
      </p:sp>
      <p:sp>
        <p:nvSpPr>
          <p:cNvPr id="9235" name="TextBox 19"/>
          <p:cNvSpPr txBox="1">
            <a:spLocks noChangeArrowheads="1"/>
          </p:cNvSpPr>
          <p:nvPr/>
        </p:nvSpPr>
        <p:spPr bwMode="auto">
          <a:xfrm>
            <a:off x="3276600" y="6519863"/>
            <a:ext cx="40814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600" dirty="0"/>
              <a:t>Ref:  Based on David </a:t>
            </a:r>
            <a:r>
              <a:rPr lang="en-US" sz="1600" dirty="0" err="1"/>
              <a:t>Teece’s</a:t>
            </a:r>
            <a:r>
              <a:rPr lang="en-US" sz="1600" dirty="0"/>
              <a:t> framework, 1986</a:t>
            </a:r>
          </a:p>
        </p:txBody>
      </p:sp>
      <p:sp>
        <p:nvSpPr>
          <p:cNvPr id="9236" name="Slide Number Placeholder 3"/>
          <p:cNvSpPr>
            <a:spLocks noGrp="1"/>
          </p:cNvSpPr>
          <p:nvPr>
            <p:ph type="sldNum" sz="quarter" idx="4294967295"/>
          </p:nvPr>
        </p:nvSpPr>
        <p:spPr>
          <a:xfrm>
            <a:off x="68580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98157B28-C325-49AA-A06A-E6DCD7EDB4CA}" type="slidenum">
              <a:rPr lang="en-US" sz="1200" smtClean="0"/>
              <a:pPr/>
              <a:t>36</a:t>
            </a:fld>
            <a:endParaRPr lang="en-US" sz="1200"/>
          </a:p>
        </p:txBody>
      </p:sp>
      <p:pic>
        <p:nvPicPr>
          <p:cNvPr id="23" name="Picture 22">
            <a:extLst>
              <a:ext uri="{FF2B5EF4-FFF2-40B4-BE49-F238E27FC236}">
                <a16:creationId xmlns:a16="http://schemas.microsoft.com/office/drawing/2014/main" id="{A5521B1E-26E1-468E-862F-CF751A9BED13}"/>
              </a:ext>
            </a:extLst>
          </p:cNvPr>
          <p:cNvPicPr>
            <a:picLocks noChangeAspect="1"/>
          </p:cNvPicPr>
          <p:nvPr/>
        </p:nvPicPr>
        <p:blipFill rotWithShape="1">
          <a:blip r:embed="rId4">
            <a:extLst>
              <a:ext uri="{28A0092B-C50C-407E-A947-70E740481C1C}">
                <a14:useLocalDpi xmlns:a14="http://schemas.microsoft.com/office/drawing/2010/main" val="0"/>
              </a:ext>
            </a:extLst>
          </a:blip>
          <a:srcRect r="8443" b="8035"/>
          <a:stretch/>
        </p:blipFill>
        <p:spPr>
          <a:xfrm>
            <a:off x="3657600" y="1395525"/>
            <a:ext cx="4495800" cy="4368773"/>
          </a:xfrm>
          <a:prstGeom prst="rect">
            <a:avLst/>
          </a:prstGeom>
        </p:spPr>
      </p:pic>
      <p:sp>
        <p:nvSpPr>
          <p:cNvPr id="24" name="TextBox 23">
            <a:extLst>
              <a:ext uri="{FF2B5EF4-FFF2-40B4-BE49-F238E27FC236}">
                <a16:creationId xmlns:a16="http://schemas.microsoft.com/office/drawing/2014/main" id="{58C3A147-8906-4575-8CD8-F8BF61050969}"/>
              </a:ext>
            </a:extLst>
          </p:cNvPr>
          <p:cNvSpPr txBox="1"/>
          <p:nvPr/>
        </p:nvSpPr>
        <p:spPr>
          <a:xfrm>
            <a:off x="237569" y="1363725"/>
            <a:ext cx="3089307" cy="2677656"/>
          </a:xfrm>
          <a:prstGeom prst="rect">
            <a:avLst/>
          </a:prstGeom>
          <a:noFill/>
          <a:ln w="19050">
            <a:solidFill>
              <a:srgbClr val="52A6E9"/>
            </a:solidFill>
          </a:ln>
        </p:spPr>
        <p:txBody>
          <a:bodyPr wrap="none" rtlCol="0">
            <a:spAutoFit/>
          </a:bodyPr>
          <a:lstStyle/>
          <a:p>
            <a:r>
              <a:rPr lang="en-US" b="1" dirty="0"/>
              <a:t>Collaborators</a:t>
            </a:r>
            <a:r>
              <a:rPr lang="en-US" dirty="0"/>
              <a:t> to your business include:</a:t>
            </a:r>
          </a:p>
          <a:p>
            <a:pPr marL="285750" indent="-285750">
              <a:buFont typeface="Arial" panose="020B0604020202020204" pitchFamily="34" charset="0"/>
              <a:buChar char="•"/>
            </a:pPr>
            <a:r>
              <a:rPr lang="en-US" dirty="0"/>
              <a:t>Suppliers</a:t>
            </a:r>
          </a:p>
          <a:p>
            <a:pPr marL="285750" indent="-285750">
              <a:buFont typeface="Arial" panose="020B0604020202020204" pitchFamily="34" charset="0"/>
              <a:buChar char="•"/>
            </a:pPr>
            <a:r>
              <a:rPr lang="en-US" dirty="0"/>
              <a:t>Distributors</a:t>
            </a:r>
          </a:p>
          <a:p>
            <a:pPr marL="742950" lvl="1" indent="-285750">
              <a:buFont typeface="Arial" panose="020B0604020202020204" pitchFamily="34" charset="0"/>
              <a:buChar char="•"/>
            </a:pPr>
            <a:r>
              <a:rPr lang="en-US" dirty="0"/>
              <a:t>Shippers</a:t>
            </a:r>
          </a:p>
          <a:p>
            <a:pPr marL="742950" lvl="1" indent="-285750">
              <a:buFont typeface="Arial" panose="020B0604020202020204" pitchFamily="34" charset="0"/>
              <a:buChar char="•"/>
            </a:pPr>
            <a:r>
              <a:rPr lang="en-US" dirty="0"/>
              <a:t>Stores that sell your product</a:t>
            </a:r>
          </a:p>
          <a:p>
            <a:pPr marL="742950" lvl="1" indent="-285750">
              <a:buFont typeface="Arial" panose="020B0604020202020204" pitchFamily="34" charset="0"/>
              <a:buChar char="•"/>
            </a:pPr>
            <a:r>
              <a:rPr lang="en-US" dirty="0"/>
              <a:t>Etc.</a:t>
            </a:r>
          </a:p>
          <a:p>
            <a:pPr marL="285750" indent="-285750">
              <a:buFont typeface="Arial" panose="020B0604020202020204" pitchFamily="34" charset="0"/>
              <a:buChar char="•"/>
            </a:pPr>
            <a:r>
              <a:rPr lang="en-US" dirty="0"/>
              <a:t>Service Providers</a:t>
            </a:r>
          </a:p>
          <a:p>
            <a:pPr marL="742950" lvl="1" indent="-285750">
              <a:buFont typeface="Arial" panose="020B0604020202020204" pitchFamily="34" charset="0"/>
              <a:buChar char="•"/>
            </a:pPr>
            <a:r>
              <a:rPr lang="en-US" dirty="0"/>
              <a:t>Attorney</a:t>
            </a:r>
          </a:p>
          <a:p>
            <a:pPr marL="742950" lvl="1" indent="-285750">
              <a:buFont typeface="Arial" panose="020B0604020202020204" pitchFamily="34" charset="0"/>
              <a:buChar char="•"/>
            </a:pPr>
            <a:r>
              <a:rPr lang="en-US" dirty="0"/>
              <a:t>Advertiser</a:t>
            </a:r>
          </a:p>
          <a:p>
            <a:pPr marL="742950" lvl="1" indent="-285750">
              <a:buFont typeface="Arial" panose="020B0604020202020204" pitchFamily="34" charset="0"/>
              <a:buChar char="•"/>
            </a:pPr>
            <a:r>
              <a:rPr lang="en-US" dirty="0"/>
              <a:t>Tax Preparer</a:t>
            </a:r>
          </a:p>
          <a:p>
            <a:pPr marL="742950" lvl="1" indent="-285750">
              <a:buFont typeface="Arial" panose="020B0604020202020204" pitchFamily="34" charset="0"/>
              <a:buChar char="•"/>
            </a:pPr>
            <a:r>
              <a:rPr lang="en-US" dirty="0"/>
              <a:t>Etc.</a:t>
            </a:r>
          </a:p>
          <a:p>
            <a:pPr marL="285750" indent="-285750">
              <a:buFont typeface="Arial" panose="020B0604020202020204" pitchFamily="34" charset="0"/>
              <a:buChar char="•"/>
            </a:pPr>
            <a:endParaRPr lang="en-US" dirty="0"/>
          </a:p>
        </p:txBody>
      </p:sp>
      <p:pic>
        <p:nvPicPr>
          <p:cNvPr id="11" name="Audio 10">
            <a:hlinkClick r:id="" action="ppaction://media"/>
            <a:extLst>
              <a:ext uri="{FF2B5EF4-FFF2-40B4-BE49-F238E27FC236}">
                <a16:creationId xmlns:a16="http://schemas.microsoft.com/office/drawing/2014/main" id="{32BF9144-9CC6-40AE-8FC6-CDA822BBF6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238731901"/>
      </p:ext>
    </p:extLst>
  </p:cSld>
  <p:clrMapOvr>
    <a:masterClrMapping/>
  </p:clrMapOvr>
  <mc:AlternateContent xmlns:mc="http://schemas.openxmlformats.org/markup-compatibility/2006">
    <mc:Choice xmlns:p14="http://schemas.microsoft.com/office/powerpoint/2010/main" Requires="p14">
      <p:transition spd="slow" p14:dur="2000" advTm="65569"/>
    </mc:Choice>
    <mc:Fallback>
      <p:transition spd="slow" advTm="6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D13D383-0CEA-4EC0-AB77-D1B11A5E1C11}"/>
              </a:ext>
            </a:extLst>
          </p:cNvPr>
          <p:cNvPicPr>
            <a:picLocks noChangeAspect="1"/>
          </p:cNvPicPr>
          <p:nvPr/>
        </p:nvPicPr>
        <p:blipFill rotWithShape="1">
          <a:blip r:embed="rId6">
            <a:extLst>
              <a:ext uri="{28A0092B-C50C-407E-A947-70E740481C1C}">
                <a14:useLocalDpi xmlns:a14="http://schemas.microsoft.com/office/drawing/2010/main" val="0"/>
              </a:ext>
            </a:extLst>
          </a:blip>
          <a:srcRect r="8443" b="8035"/>
          <a:stretch/>
        </p:blipFill>
        <p:spPr>
          <a:xfrm>
            <a:off x="3015275" y="1374197"/>
            <a:ext cx="4495800" cy="4368773"/>
          </a:xfrm>
          <a:prstGeom prst="rect">
            <a:avLst/>
          </a:prstGeom>
        </p:spPr>
      </p:pic>
      <p:sp>
        <p:nvSpPr>
          <p:cNvPr id="5"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37</a:t>
            </a:fld>
            <a:endParaRPr lang="en-US" dirty="0"/>
          </a:p>
        </p:txBody>
      </p:sp>
      <p:grpSp>
        <p:nvGrpSpPr>
          <p:cNvPr id="16" name="Group 15"/>
          <p:cNvGrpSpPr/>
          <p:nvPr/>
        </p:nvGrpSpPr>
        <p:grpSpPr>
          <a:xfrm>
            <a:off x="131070" y="1893332"/>
            <a:ext cx="2990068" cy="4387969"/>
            <a:chOff x="131070" y="1893332"/>
            <a:chExt cx="2990068" cy="4387969"/>
          </a:xfrm>
        </p:grpSpPr>
        <p:sp>
          <p:nvSpPr>
            <p:cNvPr id="10" name="TextBox 9"/>
            <p:cNvSpPr txBox="1"/>
            <p:nvPr/>
          </p:nvSpPr>
          <p:spPr>
            <a:xfrm>
              <a:off x="131070" y="1893332"/>
              <a:ext cx="2558714" cy="738664"/>
            </a:xfrm>
            <a:prstGeom prst="rect">
              <a:avLst/>
            </a:prstGeom>
            <a:noFill/>
          </p:spPr>
          <p:txBody>
            <a:bodyPr wrap="none" rtlCol="0">
              <a:spAutoFit/>
            </a:bodyPr>
            <a:lstStyle/>
            <a:p>
              <a:r>
                <a:rPr lang="en-US" dirty="0"/>
                <a:t>Would take a long time or </a:t>
              </a:r>
            </a:p>
            <a:p>
              <a:r>
                <a:rPr lang="en-US" dirty="0"/>
                <a:t>Lots of money for someone else</a:t>
              </a:r>
            </a:p>
            <a:p>
              <a:r>
                <a:rPr lang="en-US" dirty="0"/>
                <a:t> to replicate your product/service</a:t>
              </a:r>
            </a:p>
          </p:txBody>
        </p:sp>
        <p:sp>
          <p:nvSpPr>
            <p:cNvPr id="11" name="TextBox 10"/>
            <p:cNvSpPr txBox="1"/>
            <p:nvPr/>
          </p:nvSpPr>
          <p:spPr>
            <a:xfrm>
              <a:off x="228600" y="4680863"/>
              <a:ext cx="2042618" cy="1600438"/>
            </a:xfrm>
            <a:prstGeom prst="rect">
              <a:avLst/>
            </a:prstGeom>
            <a:noFill/>
          </p:spPr>
          <p:txBody>
            <a:bodyPr wrap="square" rtlCol="0">
              <a:spAutoFit/>
            </a:bodyPr>
            <a:lstStyle/>
            <a:p>
              <a:r>
                <a:rPr lang="en-US" dirty="0"/>
                <a:t>Others could replicate your product/service fairly easily in a relative short amount of time</a:t>
              </a:r>
            </a:p>
            <a:p>
              <a:r>
                <a:rPr lang="en-US" dirty="0"/>
                <a:t>May or may not be difficult LOCALLY, but possible GLOBALLY</a:t>
              </a:r>
            </a:p>
          </p:txBody>
        </p:sp>
        <p:cxnSp>
          <p:nvCxnSpPr>
            <p:cNvPr id="13" name="Straight Arrow Connector 12"/>
            <p:cNvCxnSpPr>
              <a:cxnSpLocks/>
            </p:cNvCxnSpPr>
            <p:nvPr/>
          </p:nvCxnSpPr>
          <p:spPr bwMode="auto">
            <a:xfrm>
              <a:off x="2092428" y="2636254"/>
              <a:ext cx="879372" cy="30866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p:cNvCxnSpPr>
              <a:cxnSpLocks/>
            </p:cNvCxnSpPr>
            <p:nvPr/>
          </p:nvCxnSpPr>
          <p:spPr bwMode="auto">
            <a:xfrm flipV="1">
              <a:off x="2054338" y="4993781"/>
              <a:ext cx="1066800" cy="51641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3" name="Rounded Rectangle 3">
            <a:extLst>
              <a:ext uri="{FF2B5EF4-FFF2-40B4-BE49-F238E27FC236}">
                <a16:creationId xmlns:a16="http://schemas.microsoft.com/office/drawing/2014/main" id="{D27C1B1D-F525-48CC-B8E6-17BCCEE1A771}"/>
              </a:ext>
            </a:extLst>
          </p:cNvPr>
          <p:cNvSpPr/>
          <p:nvPr/>
        </p:nvSpPr>
        <p:spPr bwMode="auto">
          <a:xfrm>
            <a:off x="3126292" y="2362200"/>
            <a:ext cx="4557486" cy="1573649"/>
          </a:xfrm>
          <a:prstGeom prst="roundRect">
            <a:avLst/>
          </a:prstGeom>
          <a:noFill/>
          <a:ln w="38100"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4" name="Rounded Rectangle 3">
            <a:extLst>
              <a:ext uri="{FF2B5EF4-FFF2-40B4-BE49-F238E27FC236}">
                <a16:creationId xmlns:a16="http://schemas.microsoft.com/office/drawing/2014/main" id="{65A170CC-5E37-4F94-9E46-9C7753394CEE}"/>
              </a:ext>
            </a:extLst>
          </p:cNvPr>
          <p:cNvSpPr/>
          <p:nvPr/>
        </p:nvSpPr>
        <p:spPr bwMode="auto">
          <a:xfrm>
            <a:off x="3126292" y="4177843"/>
            <a:ext cx="4557486" cy="1573649"/>
          </a:xfrm>
          <a:prstGeom prst="roundRect">
            <a:avLst/>
          </a:prstGeom>
          <a:noFill/>
          <a:ln w="38100"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4" name="Title 3">
            <a:extLst>
              <a:ext uri="{FF2B5EF4-FFF2-40B4-BE49-F238E27FC236}">
                <a16:creationId xmlns:a16="http://schemas.microsoft.com/office/drawing/2014/main" id="{55CF614A-0D83-42C3-BC64-3F88FDEE675A}"/>
              </a:ext>
            </a:extLst>
          </p:cNvPr>
          <p:cNvSpPr>
            <a:spLocks noGrp="1"/>
          </p:cNvSpPr>
          <p:nvPr>
            <p:ph type="title"/>
          </p:nvPr>
        </p:nvSpPr>
        <p:spPr>
          <a:xfrm>
            <a:off x="980280" y="109537"/>
            <a:ext cx="8087519" cy="700088"/>
          </a:xfrm>
        </p:spPr>
        <p:txBody>
          <a:bodyPr/>
          <a:lstStyle/>
          <a:p>
            <a:r>
              <a:rPr lang="en-US" sz="3200" dirty="0"/>
              <a:t>Assess which Row your business would be in</a:t>
            </a:r>
          </a:p>
        </p:txBody>
      </p:sp>
      <p:pic>
        <p:nvPicPr>
          <p:cNvPr id="2" name="Audio 1">
            <a:hlinkClick r:id="" action="ppaction://media"/>
            <a:extLst>
              <a:ext uri="{FF2B5EF4-FFF2-40B4-BE49-F238E27FC236}">
                <a16:creationId xmlns:a16="http://schemas.microsoft.com/office/drawing/2014/main" id="{184082C9-6E4B-4F44-BD01-7A25924E8C9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252040816"/>
      </p:ext>
    </p:extLst>
  </p:cSld>
  <p:clrMapOvr>
    <a:masterClrMapping/>
  </p:clrMapOvr>
  <mc:AlternateContent xmlns:mc="http://schemas.openxmlformats.org/markup-compatibility/2006">
    <mc:Choice xmlns:p14="http://schemas.microsoft.com/office/powerpoint/2010/main" Requires="p14">
      <p:transition spd="slow" p14:dur="2000" advTm="48542"/>
    </mc:Choice>
    <mc:Fallback>
      <p:transition spd="slow" advTm="48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124A-4A9F-4346-BE11-D987B232AD1A}"/>
              </a:ext>
            </a:extLst>
          </p:cNvPr>
          <p:cNvSpPr>
            <a:spLocks noGrp="1"/>
          </p:cNvSpPr>
          <p:nvPr>
            <p:ph type="title"/>
          </p:nvPr>
        </p:nvSpPr>
        <p:spPr/>
        <p:txBody>
          <a:bodyPr/>
          <a:lstStyle/>
          <a:p>
            <a:r>
              <a:rPr lang="en-US" dirty="0"/>
              <a:t>List your collaborators</a:t>
            </a:r>
          </a:p>
        </p:txBody>
      </p:sp>
      <p:sp>
        <p:nvSpPr>
          <p:cNvPr id="3" name="Content Placeholder 2">
            <a:extLst>
              <a:ext uri="{FF2B5EF4-FFF2-40B4-BE49-F238E27FC236}">
                <a16:creationId xmlns:a16="http://schemas.microsoft.com/office/drawing/2014/main" id="{85C9675C-3FBF-494B-88E6-17B0389D448C}"/>
              </a:ext>
            </a:extLst>
          </p:cNvPr>
          <p:cNvSpPr>
            <a:spLocks noGrp="1"/>
          </p:cNvSpPr>
          <p:nvPr>
            <p:ph idx="1"/>
          </p:nvPr>
        </p:nvSpPr>
        <p:spPr>
          <a:xfrm>
            <a:off x="304800" y="990600"/>
            <a:ext cx="8839200" cy="4800600"/>
          </a:xfrm>
        </p:spPr>
        <p:txBody>
          <a:bodyPr/>
          <a:lstStyle/>
          <a:p>
            <a:r>
              <a:rPr lang="en-US" dirty="0"/>
              <a:t>What are all the things that your businesses needs to do to create and deliver your product/</a:t>
            </a:r>
            <a:r>
              <a:rPr lang="en-US" dirty="0" err="1"/>
              <a:t>serice</a:t>
            </a:r>
            <a:r>
              <a:rPr lang="en-US" dirty="0"/>
              <a:t> to your customer?</a:t>
            </a:r>
          </a:p>
          <a:p>
            <a:endParaRPr lang="en-US" dirty="0"/>
          </a:p>
          <a:p>
            <a:r>
              <a:rPr lang="en-US" dirty="0"/>
              <a:t>Categorize these things (These are your Key Collaborators):</a:t>
            </a:r>
          </a:p>
          <a:p>
            <a:pPr lvl="1"/>
            <a:r>
              <a:rPr lang="en-US" dirty="0"/>
              <a:t>Advertise</a:t>
            </a:r>
          </a:p>
          <a:p>
            <a:pPr lvl="1"/>
            <a:r>
              <a:rPr lang="en-US" dirty="0"/>
              <a:t>Make the product</a:t>
            </a:r>
          </a:p>
          <a:p>
            <a:pPr lvl="2"/>
            <a:r>
              <a:rPr lang="en-US" dirty="0"/>
              <a:t>Obtain raw materials</a:t>
            </a:r>
          </a:p>
          <a:p>
            <a:pPr lvl="1"/>
            <a:r>
              <a:rPr lang="en-US" dirty="0"/>
              <a:t>Ship the product</a:t>
            </a:r>
          </a:p>
          <a:p>
            <a:pPr lvl="1"/>
            <a:endParaRPr lang="en-US" dirty="0"/>
          </a:p>
          <a:p>
            <a:r>
              <a:rPr lang="en-US" dirty="0"/>
              <a:t>How may potential companies can do each  category for you? Many or just One?</a:t>
            </a:r>
          </a:p>
        </p:txBody>
      </p:sp>
      <p:sp>
        <p:nvSpPr>
          <p:cNvPr id="4" name="Slide Number Placeholder 3">
            <a:extLst>
              <a:ext uri="{FF2B5EF4-FFF2-40B4-BE49-F238E27FC236}">
                <a16:creationId xmlns:a16="http://schemas.microsoft.com/office/drawing/2014/main" id="{DF44442F-FEAC-4246-9548-6460A4633A5A}"/>
              </a:ext>
            </a:extLst>
          </p:cNvPr>
          <p:cNvSpPr>
            <a:spLocks noGrp="1"/>
          </p:cNvSpPr>
          <p:nvPr>
            <p:ph type="sldNum" sz="quarter" idx="10"/>
          </p:nvPr>
        </p:nvSpPr>
        <p:spPr/>
        <p:txBody>
          <a:bodyPr/>
          <a:lstStyle/>
          <a:p>
            <a:pPr>
              <a:defRPr/>
            </a:pPr>
            <a:fld id="{9E1D4DFB-05A4-4E49-8C5F-DBB9BC109519}" type="slidenum">
              <a:rPr lang="en-US" smtClean="0"/>
              <a:pPr>
                <a:defRPr/>
              </a:pPr>
              <a:t>38</a:t>
            </a:fld>
            <a:endParaRPr lang="en-US" dirty="0"/>
          </a:p>
        </p:txBody>
      </p:sp>
      <p:pic>
        <p:nvPicPr>
          <p:cNvPr id="5" name="Audio 4">
            <a:hlinkClick r:id="" action="ppaction://media"/>
            <a:extLst>
              <a:ext uri="{FF2B5EF4-FFF2-40B4-BE49-F238E27FC236}">
                <a16:creationId xmlns:a16="http://schemas.microsoft.com/office/drawing/2014/main" id="{AEDB5C58-AA08-40FF-916D-C8B1EC9804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26532667"/>
      </p:ext>
    </p:extLst>
  </p:cSld>
  <p:clrMapOvr>
    <a:masterClrMapping/>
  </p:clrMapOvr>
  <mc:AlternateContent xmlns:mc="http://schemas.openxmlformats.org/markup-compatibility/2006">
    <mc:Choice xmlns:p14="http://schemas.microsoft.com/office/powerpoint/2010/main" Requires="p14">
      <p:transition spd="slow" p14:dur="2000" advTm="115268"/>
    </mc:Choice>
    <mc:Fallback>
      <p:transition spd="slow" advTm="11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31563C3-4B7E-4A0A-AE19-B0BB4A2C129C}"/>
              </a:ext>
            </a:extLst>
          </p:cNvPr>
          <p:cNvPicPr>
            <a:picLocks noChangeAspect="1"/>
          </p:cNvPicPr>
          <p:nvPr/>
        </p:nvPicPr>
        <p:blipFill rotWithShape="1">
          <a:blip r:embed="rId6">
            <a:extLst>
              <a:ext uri="{28A0092B-C50C-407E-A947-70E740481C1C}">
                <a14:useLocalDpi xmlns:a14="http://schemas.microsoft.com/office/drawing/2010/main" val="0"/>
              </a:ext>
            </a:extLst>
          </a:blip>
          <a:srcRect r="8443" b="8035"/>
          <a:stretch/>
        </p:blipFill>
        <p:spPr>
          <a:xfrm>
            <a:off x="2354036" y="1462415"/>
            <a:ext cx="4495800" cy="4368773"/>
          </a:xfrm>
          <a:prstGeom prst="rect">
            <a:avLst/>
          </a:prstGeom>
        </p:spPr>
      </p:pic>
      <p:sp>
        <p:nvSpPr>
          <p:cNvPr id="5"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39</a:t>
            </a:fld>
            <a:endParaRPr lang="en-US" dirty="0"/>
          </a:p>
        </p:txBody>
      </p:sp>
      <p:sp>
        <p:nvSpPr>
          <p:cNvPr id="7" name="Rounded Rectangle 6"/>
          <p:cNvSpPr/>
          <p:nvPr/>
        </p:nvSpPr>
        <p:spPr bwMode="auto">
          <a:xfrm>
            <a:off x="3200400" y="1905000"/>
            <a:ext cx="1676400" cy="4222668"/>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8" name="Rounded Rectangle 7"/>
          <p:cNvSpPr/>
          <p:nvPr/>
        </p:nvSpPr>
        <p:spPr bwMode="auto">
          <a:xfrm>
            <a:off x="5105400" y="1905000"/>
            <a:ext cx="1676400" cy="4222668"/>
          </a:xfrm>
          <a:prstGeom prst="round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nvGrpSpPr>
          <p:cNvPr id="16" name="Group 15"/>
          <p:cNvGrpSpPr/>
          <p:nvPr/>
        </p:nvGrpSpPr>
        <p:grpSpPr>
          <a:xfrm>
            <a:off x="331031" y="1038629"/>
            <a:ext cx="2596212" cy="866371"/>
            <a:chOff x="516819" y="1597185"/>
            <a:chExt cx="2596212" cy="866371"/>
          </a:xfrm>
        </p:grpSpPr>
        <p:sp>
          <p:nvSpPr>
            <p:cNvPr id="10" name="TextBox 9"/>
            <p:cNvSpPr txBox="1"/>
            <p:nvPr/>
          </p:nvSpPr>
          <p:spPr>
            <a:xfrm>
              <a:off x="516819" y="1597185"/>
              <a:ext cx="2577950" cy="523220"/>
            </a:xfrm>
            <a:prstGeom prst="rect">
              <a:avLst/>
            </a:prstGeom>
            <a:noFill/>
          </p:spPr>
          <p:txBody>
            <a:bodyPr wrap="none" rtlCol="0">
              <a:spAutoFit/>
            </a:bodyPr>
            <a:lstStyle/>
            <a:p>
              <a:r>
                <a:rPr lang="en-US" dirty="0"/>
                <a:t>Few or Limited suppliers</a:t>
              </a:r>
            </a:p>
            <a:p>
              <a:r>
                <a:rPr lang="en-US" dirty="0"/>
                <a:t>For each category of collaborator</a:t>
              </a:r>
            </a:p>
          </p:txBody>
        </p:sp>
        <p:cxnSp>
          <p:nvCxnSpPr>
            <p:cNvPr id="13" name="Straight Arrow Connector 12"/>
            <p:cNvCxnSpPr>
              <a:cxnSpLocks/>
            </p:cNvCxnSpPr>
            <p:nvPr/>
          </p:nvCxnSpPr>
          <p:spPr bwMode="auto">
            <a:xfrm>
              <a:off x="2395588" y="2222103"/>
              <a:ext cx="717443" cy="24145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17" name="Group 16">
            <a:extLst>
              <a:ext uri="{FF2B5EF4-FFF2-40B4-BE49-F238E27FC236}">
                <a16:creationId xmlns:a16="http://schemas.microsoft.com/office/drawing/2014/main" id="{03D9ED8B-2FF8-4740-8B61-EEE5B014A6C5}"/>
              </a:ext>
            </a:extLst>
          </p:cNvPr>
          <p:cNvGrpSpPr/>
          <p:nvPr/>
        </p:nvGrpSpPr>
        <p:grpSpPr>
          <a:xfrm>
            <a:off x="6842618" y="1201844"/>
            <a:ext cx="2111954" cy="849162"/>
            <a:chOff x="-401080" y="1793057"/>
            <a:chExt cx="2111954" cy="849162"/>
          </a:xfrm>
        </p:grpSpPr>
        <p:sp>
          <p:nvSpPr>
            <p:cNvPr id="18" name="TextBox 17">
              <a:extLst>
                <a:ext uri="{FF2B5EF4-FFF2-40B4-BE49-F238E27FC236}">
                  <a16:creationId xmlns:a16="http://schemas.microsoft.com/office/drawing/2014/main" id="{5DAEE860-0752-49FB-AEFB-04DB9C6F94B0}"/>
                </a:ext>
              </a:extLst>
            </p:cNvPr>
            <p:cNvSpPr txBox="1"/>
            <p:nvPr/>
          </p:nvSpPr>
          <p:spPr>
            <a:xfrm>
              <a:off x="-102443" y="1793057"/>
              <a:ext cx="1813317" cy="307777"/>
            </a:xfrm>
            <a:prstGeom prst="rect">
              <a:avLst/>
            </a:prstGeom>
            <a:noFill/>
          </p:spPr>
          <p:txBody>
            <a:bodyPr wrap="none" rtlCol="0">
              <a:spAutoFit/>
            </a:bodyPr>
            <a:lstStyle/>
            <a:p>
              <a:r>
                <a:rPr lang="en-US" dirty="0"/>
                <a:t>Many supplier choices</a:t>
              </a:r>
            </a:p>
          </p:txBody>
        </p:sp>
        <p:cxnSp>
          <p:nvCxnSpPr>
            <p:cNvPr id="20" name="Straight Arrow Connector 19">
              <a:extLst>
                <a:ext uri="{FF2B5EF4-FFF2-40B4-BE49-F238E27FC236}">
                  <a16:creationId xmlns:a16="http://schemas.microsoft.com/office/drawing/2014/main" id="{A074C4C1-E2D6-46DD-B6D3-620E73E89F21}"/>
                </a:ext>
              </a:extLst>
            </p:cNvPr>
            <p:cNvCxnSpPr>
              <a:cxnSpLocks/>
            </p:cNvCxnSpPr>
            <p:nvPr/>
          </p:nvCxnSpPr>
          <p:spPr bwMode="auto">
            <a:xfrm flipH="1">
              <a:off x="-401080" y="2254760"/>
              <a:ext cx="727451" cy="38745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4" name="Title 3">
            <a:extLst>
              <a:ext uri="{FF2B5EF4-FFF2-40B4-BE49-F238E27FC236}">
                <a16:creationId xmlns:a16="http://schemas.microsoft.com/office/drawing/2014/main" id="{91898CE8-8B87-4BC6-BF25-10D9DA4BC5FD}"/>
              </a:ext>
            </a:extLst>
          </p:cNvPr>
          <p:cNvSpPr>
            <a:spLocks noGrp="1"/>
          </p:cNvSpPr>
          <p:nvPr>
            <p:ph type="title"/>
          </p:nvPr>
        </p:nvSpPr>
        <p:spPr>
          <a:xfrm>
            <a:off x="980280" y="109537"/>
            <a:ext cx="8163719" cy="700088"/>
          </a:xfrm>
        </p:spPr>
        <p:txBody>
          <a:bodyPr/>
          <a:lstStyle/>
          <a:p>
            <a:r>
              <a:rPr lang="en-US" sz="3200" dirty="0"/>
              <a:t>Assess which Column your business would be in</a:t>
            </a:r>
          </a:p>
        </p:txBody>
      </p:sp>
      <p:pic>
        <p:nvPicPr>
          <p:cNvPr id="2" name="Audio 1">
            <a:hlinkClick r:id="" action="ppaction://media"/>
            <a:extLst>
              <a:ext uri="{FF2B5EF4-FFF2-40B4-BE49-F238E27FC236}">
                <a16:creationId xmlns:a16="http://schemas.microsoft.com/office/drawing/2014/main" id="{84CD956E-E00F-408F-A3B6-7BA87C5B82D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1705773553"/>
      </p:ext>
    </p:extLst>
  </p:cSld>
  <p:clrMapOvr>
    <a:masterClrMapping/>
  </p:clrMapOvr>
  <mc:AlternateContent xmlns:mc="http://schemas.openxmlformats.org/markup-compatibility/2006">
    <mc:Choice xmlns:p14="http://schemas.microsoft.com/office/powerpoint/2010/main" Requires="p14">
      <p:transition spd="slow" p14:dur="2000" advTm="55998"/>
    </mc:Choice>
    <mc:Fallback>
      <p:transition spd="slow" advTm="55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80" y="109537"/>
            <a:ext cx="8163719" cy="700088"/>
          </a:xfrm>
        </p:spPr>
        <p:txBody>
          <a:bodyPr/>
          <a:lstStyle/>
          <a:p>
            <a:r>
              <a:rPr lang="en-US" sz="3200" dirty="0"/>
              <a:t>CONVERGE on the Solution Space</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4</a:t>
            </a:fld>
            <a:endParaRPr lang="en-US" dirty="0"/>
          </a:p>
        </p:txBody>
      </p:sp>
      <p:pic>
        <p:nvPicPr>
          <p:cNvPr id="26" name="Content Placeholder 5">
            <a:extLst>
              <a:ext uri="{FF2B5EF4-FFF2-40B4-BE49-F238E27FC236}">
                <a16:creationId xmlns:a16="http://schemas.microsoft.com/office/drawing/2014/main" id="{7AF0A709-E8D0-406F-836F-F55433D4407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3400" y="1751102"/>
            <a:ext cx="7966002" cy="3733800"/>
          </a:xfrm>
        </p:spPr>
      </p:pic>
      <p:sp>
        <p:nvSpPr>
          <p:cNvPr id="27" name="TextBox 26">
            <a:extLst>
              <a:ext uri="{FF2B5EF4-FFF2-40B4-BE49-F238E27FC236}">
                <a16:creationId xmlns:a16="http://schemas.microsoft.com/office/drawing/2014/main" id="{D3946EFB-D3CE-4F7D-B8AB-F56DF118EB5E}"/>
              </a:ext>
            </a:extLst>
          </p:cNvPr>
          <p:cNvSpPr txBox="1"/>
          <p:nvPr/>
        </p:nvSpPr>
        <p:spPr>
          <a:xfrm>
            <a:off x="2743200" y="977788"/>
            <a:ext cx="3341364" cy="400110"/>
          </a:xfrm>
          <a:prstGeom prst="rect">
            <a:avLst/>
          </a:prstGeom>
          <a:noFill/>
        </p:spPr>
        <p:txBody>
          <a:bodyPr wrap="none" rtlCol="0">
            <a:spAutoFit/>
          </a:bodyPr>
          <a:lstStyle/>
          <a:p>
            <a:r>
              <a:rPr lang="en-US" sz="2000" dirty="0">
                <a:solidFill>
                  <a:srgbClr val="FF0000"/>
                </a:solidFill>
              </a:rPr>
              <a:t>First Organize, then Converge.</a:t>
            </a:r>
          </a:p>
        </p:txBody>
      </p:sp>
      <p:pic>
        <p:nvPicPr>
          <p:cNvPr id="3" name="Audio 2">
            <a:hlinkClick r:id="" action="ppaction://media"/>
            <a:extLst>
              <a:ext uri="{FF2B5EF4-FFF2-40B4-BE49-F238E27FC236}">
                <a16:creationId xmlns:a16="http://schemas.microsoft.com/office/drawing/2014/main" id="{5CF8BCE4-45A9-473F-AD9C-0577BDBA27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50578783"/>
      </p:ext>
    </p:extLst>
  </p:cSld>
  <p:clrMapOvr>
    <a:masterClrMapping/>
  </p:clrMapOvr>
  <mc:AlternateContent xmlns:mc="http://schemas.openxmlformats.org/markup-compatibility/2006">
    <mc:Choice xmlns:p14="http://schemas.microsoft.com/office/powerpoint/2010/main" Requires="p14">
      <p:transition spd="slow" p14:dur="2000" advTm="202305"/>
    </mc:Choice>
    <mc:Fallback>
      <p:transition spd="slow" advTm="202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B4F2A9-6785-4BF0-B9A0-0EFC6D047F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1376918"/>
            <a:ext cx="4876800" cy="4717949"/>
          </a:xfrm>
          <a:prstGeom prst="rect">
            <a:avLst/>
          </a:prstGeom>
        </p:spPr>
      </p:pic>
      <p:sp>
        <p:nvSpPr>
          <p:cNvPr id="5"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40</a:t>
            </a:fld>
            <a:endParaRPr lang="en-US" dirty="0"/>
          </a:p>
        </p:txBody>
      </p:sp>
      <p:sp>
        <p:nvSpPr>
          <p:cNvPr id="15" name="Rounded Rectangle 7">
            <a:extLst>
              <a:ext uri="{FF2B5EF4-FFF2-40B4-BE49-F238E27FC236}">
                <a16:creationId xmlns:a16="http://schemas.microsoft.com/office/drawing/2014/main" id="{2473B994-E8BF-4244-9DEF-692B7534E7DB}"/>
              </a:ext>
            </a:extLst>
          </p:cNvPr>
          <p:cNvSpPr/>
          <p:nvPr/>
        </p:nvSpPr>
        <p:spPr bwMode="auto">
          <a:xfrm>
            <a:off x="5715000" y="1854038"/>
            <a:ext cx="1676400" cy="4222668"/>
          </a:xfrm>
          <a:prstGeom prst="round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4" name="Title 3">
            <a:extLst>
              <a:ext uri="{FF2B5EF4-FFF2-40B4-BE49-F238E27FC236}">
                <a16:creationId xmlns:a16="http://schemas.microsoft.com/office/drawing/2014/main" id="{93120E0A-3B4E-43E7-B695-26848BAFA394}"/>
              </a:ext>
            </a:extLst>
          </p:cNvPr>
          <p:cNvSpPr>
            <a:spLocks noGrp="1"/>
          </p:cNvSpPr>
          <p:nvPr>
            <p:ph type="title"/>
          </p:nvPr>
        </p:nvSpPr>
        <p:spPr/>
        <p:txBody>
          <a:bodyPr/>
          <a:lstStyle/>
          <a:p>
            <a:r>
              <a:rPr lang="en-US" u="sng" dirty="0"/>
              <a:t>Conclusion</a:t>
            </a:r>
            <a:r>
              <a:rPr lang="en-US" dirty="0"/>
              <a:t> is a specific quadrant</a:t>
            </a:r>
          </a:p>
        </p:txBody>
      </p:sp>
      <p:sp>
        <p:nvSpPr>
          <p:cNvPr id="13" name="TextBox 12">
            <a:extLst>
              <a:ext uri="{FF2B5EF4-FFF2-40B4-BE49-F238E27FC236}">
                <a16:creationId xmlns:a16="http://schemas.microsoft.com/office/drawing/2014/main" id="{E9F51D38-8536-4A8E-82C4-801016F9E2D0}"/>
              </a:ext>
            </a:extLst>
          </p:cNvPr>
          <p:cNvSpPr txBox="1"/>
          <p:nvPr/>
        </p:nvSpPr>
        <p:spPr>
          <a:xfrm>
            <a:off x="6319157" y="4896246"/>
            <a:ext cx="591829" cy="769441"/>
          </a:xfrm>
          <a:prstGeom prst="rect">
            <a:avLst/>
          </a:prstGeom>
          <a:noFill/>
        </p:spPr>
        <p:txBody>
          <a:bodyPr wrap="none" rtlCol="0">
            <a:spAutoFit/>
          </a:bodyPr>
          <a:lstStyle/>
          <a:p>
            <a:r>
              <a:rPr lang="en-US" sz="4400" b="1" dirty="0">
                <a:solidFill>
                  <a:srgbClr val="FF0000"/>
                </a:solidFill>
              </a:rPr>
              <a:t>X</a:t>
            </a:r>
          </a:p>
        </p:txBody>
      </p:sp>
      <p:sp>
        <p:nvSpPr>
          <p:cNvPr id="10" name="TextBox 9">
            <a:extLst>
              <a:ext uri="{FF2B5EF4-FFF2-40B4-BE49-F238E27FC236}">
                <a16:creationId xmlns:a16="http://schemas.microsoft.com/office/drawing/2014/main" id="{2B425A8B-1827-4184-8C8D-41DA4DC5C69F}"/>
              </a:ext>
            </a:extLst>
          </p:cNvPr>
          <p:cNvSpPr txBox="1"/>
          <p:nvPr/>
        </p:nvSpPr>
        <p:spPr>
          <a:xfrm>
            <a:off x="7722104" y="4332871"/>
            <a:ext cx="1421896" cy="1600438"/>
          </a:xfrm>
          <a:prstGeom prst="rect">
            <a:avLst/>
          </a:prstGeom>
          <a:noFill/>
        </p:spPr>
        <p:txBody>
          <a:bodyPr wrap="square" rtlCol="0">
            <a:spAutoFit/>
          </a:bodyPr>
          <a:lstStyle/>
          <a:p>
            <a:r>
              <a:rPr lang="en-US" dirty="0"/>
              <a:t>This business has the potential to be </a:t>
            </a:r>
          </a:p>
          <a:p>
            <a:r>
              <a:rPr lang="en-US" dirty="0"/>
              <a:t>LOCALLY COMPETITIVE</a:t>
            </a:r>
          </a:p>
          <a:p>
            <a:r>
              <a:rPr lang="en-US" dirty="0"/>
              <a:t>(i.e. good small business)</a:t>
            </a:r>
          </a:p>
        </p:txBody>
      </p:sp>
      <p:sp>
        <p:nvSpPr>
          <p:cNvPr id="14" name="Rounded Rectangle 3">
            <a:extLst>
              <a:ext uri="{FF2B5EF4-FFF2-40B4-BE49-F238E27FC236}">
                <a16:creationId xmlns:a16="http://schemas.microsoft.com/office/drawing/2014/main" id="{A5B61792-BB04-4CC7-8FB0-1045EEF30646}"/>
              </a:ext>
            </a:extLst>
          </p:cNvPr>
          <p:cNvSpPr/>
          <p:nvPr/>
        </p:nvSpPr>
        <p:spPr bwMode="auto">
          <a:xfrm>
            <a:off x="3126292" y="4177843"/>
            <a:ext cx="4557486" cy="1573649"/>
          </a:xfrm>
          <a:prstGeom prst="roundRect">
            <a:avLst/>
          </a:prstGeom>
          <a:noFill/>
          <a:ln w="38100"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nvGrpSpPr>
          <p:cNvPr id="6" name="Group 5">
            <a:extLst>
              <a:ext uri="{FF2B5EF4-FFF2-40B4-BE49-F238E27FC236}">
                <a16:creationId xmlns:a16="http://schemas.microsoft.com/office/drawing/2014/main" id="{6B82AC59-E460-41D9-8885-1E9A2FCE891A}"/>
              </a:ext>
            </a:extLst>
          </p:cNvPr>
          <p:cNvGrpSpPr/>
          <p:nvPr/>
        </p:nvGrpSpPr>
        <p:grpSpPr>
          <a:xfrm>
            <a:off x="6705600" y="2505332"/>
            <a:ext cx="2438400" cy="1169551"/>
            <a:chOff x="6705600" y="2505332"/>
            <a:chExt cx="2438400" cy="1169551"/>
          </a:xfrm>
        </p:grpSpPr>
        <p:sp>
          <p:nvSpPr>
            <p:cNvPr id="11" name="TextBox 10"/>
            <p:cNvSpPr txBox="1"/>
            <p:nvPr/>
          </p:nvSpPr>
          <p:spPr>
            <a:xfrm>
              <a:off x="7722104" y="2505332"/>
              <a:ext cx="1421896" cy="1169551"/>
            </a:xfrm>
            <a:prstGeom prst="rect">
              <a:avLst/>
            </a:prstGeom>
            <a:noFill/>
          </p:spPr>
          <p:txBody>
            <a:bodyPr wrap="square" rtlCol="0">
              <a:spAutoFit/>
            </a:bodyPr>
            <a:lstStyle/>
            <a:p>
              <a:r>
                <a:rPr lang="en-US" dirty="0"/>
                <a:t>Business in this quadrant has potential to be GLOBALLY COMPETITIVE</a:t>
              </a:r>
            </a:p>
          </p:txBody>
        </p:sp>
        <p:cxnSp>
          <p:nvCxnSpPr>
            <p:cNvPr id="3" name="Straight Arrow Connector 2">
              <a:extLst>
                <a:ext uri="{FF2B5EF4-FFF2-40B4-BE49-F238E27FC236}">
                  <a16:creationId xmlns:a16="http://schemas.microsoft.com/office/drawing/2014/main" id="{C3B93DB0-D73F-4F9D-914E-A7A95B48D804}"/>
                </a:ext>
              </a:extLst>
            </p:cNvPr>
            <p:cNvCxnSpPr/>
            <p:nvPr/>
          </p:nvCxnSpPr>
          <p:spPr bwMode="auto">
            <a:xfrm flipH="1">
              <a:off x="6705600" y="2971800"/>
              <a:ext cx="978178" cy="609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pic>
        <p:nvPicPr>
          <p:cNvPr id="2" name="Audio 1">
            <a:hlinkClick r:id="" action="ppaction://media"/>
            <a:extLst>
              <a:ext uri="{FF2B5EF4-FFF2-40B4-BE49-F238E27FC236}">
                <a16:creationId xmlns:a16="http://schemas.microsoft.com/office/drawing/2014/main" id="{C5E17D42-61CC-437D-9234-8372C5903EF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2889600985"/>
      </p:ext>
    </p:extLst>
  </p:cSld>
  <p:clrMapOvr>
    <a:masterClrMapping/>
  </p:clrMapOvr>
  <mc:AlternateContent xmlns:mc="http://schemas.openxmlformats.org/markup-compatibility/2006">
    <mc:Choice xmlns:p14="http://schemas.microsoft.com/office/powerpoint/2010/main" Requires="p14">
      <p:transition spd="slow" p14:dur="2000" advTm="89722"/>
    </mc:Choice>
    <mc:Fallback>
      <p:transition spd="slow" advTm="89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5" grpId="0" animBg="1"/>
      <p:bldP spid="13" grpId="0"/>
      <p:bldP spid="10"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For Session 08</a:t>
            </a:r>
          </a:p>
        </p:txBody>
      </p:sp>
      <p:sp>
        <p:nvSpPr>
          <p:cNvPr id="3" name="Content Placeholder 2"/>
          <p:cNvSpPr>
            <a:spLocks noGrp="1"/>
          </p:cNvSpPr>
          <p:nvPr>
            <p:ph idx="1"/>
          </p:nvPr>
        </p:nvSpPr>
        <p:spPr/>
        <p:txBody>
          <a:bodyPr/>
          <a:lstStyle/>
          <a:p>
            <a:r>
              <a:rPr lang="en-US" dirty="0"/>
              <a:t>Take Quiz 4</a:t>
            </a:r>
          </a:p>
          <a:p>
            <a:pPr lvl="1"/>
            <a:r>
              <a:rPr lang="en-US" dirty="0"/>
              <a:t>See syllabus for details of timing</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41</a:t>
            </a:fld>
            <a:endParaRPr lang="en-US" dirty="0"/>
          </a:p>
        </p:txBody>
      </p:sp>
      <p:pic>
        <p:nvPicPr>
          <p:cNvPr id="5" name="Audio 4">
            <a:hlinkClick r:id="" action="ppaction://media"/>
            <a:extLst>
              <a:ext uri="{FF2B5EF4-FFF2-40B4-BE49-F238E27FC236}">
                <a16:creationId xmlns:a16="http://schemas.microsoft.com/office/drawing/2014/main" id="{74AFC29B-801B-4BB4-9927-5478C4A90D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098173703"/>
      </p:ext>
    </p:extLst>
  </p:cSld>
  <p:clrMapOvr>
    <a:masterClrMapping/>
  </p:clrMapOvr>
  <mc:AlternateContent xmlns:mc="http://schemas.openxmlformats.org/markup-compatibility/2006">
    <mc:Choice xmlns:p14="http://schemas.microsoft.com/office/powerpoint/2010/main" Requires="p14">
      <p:transition spd="slow" p14:dur="2000" advTm="68159"/>
    </mc:Choice>
    <mc:Fallback>
      <p:transition spd="slow" advTm="6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Business Discovery Steps</a:t>
            </a:r>
          </a:p>
        </p:txBody>
      </p:sp>
      <p:sp>
        <p:nvSpPr>
          <p:cNvPr id="4" name="Slide Number Placeholder 3"/>
          <p:cNvSpPr>
            <a:spLocks noGrp="1"/>
          </p:cNvSpPr>
          <p:nvPr>
            <p:ph type="sldNum" sz="quarter" idx="4294967295"/>
          </p:nvPr>
        </p:nvSpPr>
        <p:spPr>
          <a:xfrm>
            <a:off x="7086600" y="6396136"/>
            <a:ext cx="1905000" cy="457200"/>
          </a:xfrm>
          <a:prstGeom prst="rect">
            <a:avLst/>
          </a:prstGeom>
        </p:spPr>
        <p:txBody>
          <a:bodyPr/>
          <a:lstStyle/>
          <a:p>
            <a:pPr algn="r">
              <a:defRPr/>
            </a:pPr>
            <a:fld id="{072E959D-2489-4B65-87AF-9B306C5B1EFE}" type="slidenum">
              <a:rPr lang="en-US" smtClean="0"/>
              <a:pPr algn="r">
                <a:defRPr/>
              </a:pPr>
              <a:t>5</a:t>
            </a:fld>
            <a:endParaRPr lang="en-US" dirty="0"/>
          </a:p>
        </p:txBody>
      </p:sp>
      <p:sp>
        <p:nvSpPr>
          <p:cNvPr id="7" name="Content Placeholder 2"/>
          <p:cNvSpPr>
            <a:spLocks noGrp="1"/>
          </p:cNvSpPr>
          <p:nvPr>
            <p:ph idx="1"/>
          </p:nvPr>
        </p:nvSpPr>
        <p:spPr>
          <a:xfrm>
            <a:off x="609600" y="1143000"/>
            <a:ext cx="8458200" cy="4876800"/>
          </a:xfrm>
        </p:spPr>
        <p:txBody>
          <a:bodyPr/>
          <a:lstStyle/>
          <a:p>
            <a:r>
              <a:rPr lang="en-US" dirty="0"/>
              <a:t>Opening (why now?)</a:t>
            </a:r>
          </a:p>
          <a:p>
            <a:pPr lvl="1"/>
            <a:r>
              <a:rPr lang="en-US" dirty="0"/>
              <a:t>7 Sources of Innovation</a:t>
            </a:r>
          </a:p>
          <a:p>
            <a:r>
              <a:rPr lang="en-US" dirty="0"/>
              <a:t>Potential for you to create value</a:t>
            </a:r>
          </a:p>
          <a:p>
            <a:pPr lvl="1"/>
            <a:r>
              <a:rPr lang="en-US" dirty="0"/>
              <a:t>Opening and alignment with your capabilities</a:t>
            </a:r>
          </a:p>
          <a:p>
            <a:pPr lvl="1"/>
            <a:r>
              <a:rPr lang="en-029" dirty="0"/>
              <a:t>Is this a high-value problem ?</a:t>
            </a:r>
          </a:p>
          <a:p>
            <a:pPr lvl="2"/>
            <a:r>
              <a:rPr lang="en-029" dirty="0"/>
              <a:t>Industry Analysis</a:t>
            </a:r>
            <a:endParaRPr lang="en-US" dirty="0"/>
          </a:p>
          <a:p>
            <a:r>
              <a:rPr lang="en-US" dirty="0"/>
              <a:t>Potential to capture value </a:t>
            </a:r>
            <a:r>
              <a:rPr lang="en-US" sz="2000" dirty="0"/>
              <a:t>(for the solution approach you’re taking)</a:t>
            </a:r>
            <a:endParaRPr lang="en-US" dirty="0"/>
          </a:p>
          <a:p>
            <a:pPr lvl="1"/>
            <a:r>
              <a:rPr lang="en-US" dirty="0"/>
              <a:t>Strategy, Position for Value Capture (PVC)</a:t>
            </a:r>
          </a:p>
          <a:p>
            <a:r>
              <a:rPr lang="en-US" dirty="0"/>
              <a:t>Investable</a:t>
            </a:r>
          </a:p>
          <a:p>
            <a:pPr lvl="1"/>
            <a:r>
              <a:rPr lang="en-US" dirty="0"/>
              <a:t>Will it be worth more than it costs to build?</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810874585"/>
      </p:ext>
    </p:extLst>
  </p:cSld>
  <p:clrMapOvr>
    <a:masterClrMapping/>
  </p:clrMapOvr>
  <mc:AlternateContent xmlns:mc="http://schemas.openxmlformats.org/markup-compatibility/2006" xmlns:p14="http://schemas.microsoft.com/office/powerpoint/2010/main">
    <mc:Choice Requires="p14">
      <p:transition spd="slow" p14:dur="2000" advTm="109624"/>
    </mc:Choice>
    <mc:Fallback xmlns="">
      <p:transition spd="slow" advTm="109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Business Discovery Steps</a:t>
            </a:r>
          </a:p>
        </p:txBody>
      </p:sp>
      <p:sp>
        <p:nvSpPr>
          <p:cNvPr id="4" name="Slide Number Placeholder 3"/>
          <p:cNvSpPr>
            <a:spLocks noGrp="1"/>
          </p:cNvSpPr>
          <p:nvPr>
            <p:ph type="sldNum" sz="quarter" idx="4294967295"/>
          </p:nvPr>
        </p:nvSpPr>
        <p:spPr>
          <a:xfrm>
            <a:off x="7086600" y="6396136"/>
            <a:ext cx="1905000" cy="457200"/>
          </a:xfrm>
          <a:prstGeom prst="rect">
            <a:avLst/>
          </a:prstGeom>
        </p:spPr>
        <p:txBody>
          <a:bodyPr/>
          <a:lstStyle/>
          <a:p>
            <a:pPr algn="r">
              <a:defRPr/>
            </a:pPr>
            <a:fld id="{072E959D-2489-4B65-87AF-9B306C5B1EFE}" type="slidenum">
              <a:rPr lang="en-US" smtClean="0"/>
              <a:pPr algn="r">
                <a:defRPr/>
              </a:pPr>
              <a:t>6</a:t>
            </a:fld>
            <a:endParaRPr lang="en-US" dirty="0"/>
          </a:p>
        </p:txBody>
      </p:sp>
      <p:sp>
        <p:nvSpPr>
          <p:cNvPr id="7" name="Content Placeholder 2"/>
          <p:cNvSpPr>
            <a:spLocks noGrp="1"/>
          </p:cNvSpPr>
          <p:nvPr>
            <p:ph idx="1"/>
          </p:nvPr>
        </p:nvSpPr>
        <p:spPr>
          <a:xfrm>
            <a:off x="609600" y="1143000"/>
            <a:ext cx="8458200" cy="4876800"/>
          </a:xfrm>
        </p:spPr>
        <p:txBody>
          <a:bodyPr/>
          <a:lstStyle/>
          <a:p>
            <a:r>
              <a:rPr lang="en-US" b="1" dirty="0"/>
              <a:t>Opening (why now?)</a:t>
            </a:r>
          </a:p>
          <a:p>
            <a:pPr lvl="1"/>
            <a:r>
              <a:rPr lang="en-US" dirty="0"/>
              <a:t>7 Sources of Innovation</a:t>
            </a:r>
          </a:p>
          <a:p>
            <a:r>
              <a:rPr lang="en-US" dirty="0"/>
              <a:t>Potential for you to create value</a:t>
            </a:r>
          </a:p>
          <a:p>
            <a:pPr lvl="1"/>
            <a:r>
              <a:rPr lang="en-US" dirty="0"/>
              <a:t>Opening and alignment with your capabilities</a:t>
            </a:r>
          </a:p>
          <a:p>
            <a:pPr lvl="1"/>
            <a:r>
              <a:rPr lang="en-029" dirty="0"/>
              <a:t>Is this a high-value problem ?</a:t>
            </a:r>
          </a:p>
          <a:p>
            <a:pPr lvl="2"/>
            <a:r>
              <a:rPr lang="en-029" dirty="0"/>
              <a:t>Industry Analysis</a:t>
            </a:r>
            <a:endParaRPr lang="en-US" dirty="0"/>
          </a:p>
          <a:p>
            <a:r>
              <a:rPr lang="en-US" dirty="0"/>
              <a:t>Potential to capture value </a:t>
            </a:r>
            <a:r>
              <a:rPr lang="en-US" sz="2000" dirty="0"/>
              <a:t>(for the solution approach you’re taking)</a:t>
            </a:r>
            <a:endParaRPr lang="en-US" dirty="0"/>
          </a:p>
          <a:p>
            <a:pPr lvl="1"/>
            <a:r>
              <a:rPr lang="en-US" dirty="0"/>
              <a:t>Strategy, Position for Value Capture (PVC)</a:t>
            </a:r>
          </a:p>
          <a:p>
            <a:r>
              <a:rPr lang="en-US" dirty="0"/>
              <a:t>Investable</a:t>
            </a:r>
          </a:p>
          <a:p>
            <a:pPr lvl="1"/>
            <a:r>
              <a:rPr lang="en-US" dirty="0"/>
              <a:t>Will it be worth more than it costs to build?</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565309842"/>
      </p:ext>
    </p:extLst>
  </p:cSld>
  <p:clrMapOvr>
    <a:masterClrMapping/>
  </p:clrMapOvr>
  <mc:AlternateContent xmlns:mc="http://schemas.openxmlformats.org/markup-compatibility/2006" xmlns:p14="http://schemas.microsoft.com/office/powerpoint/2010/main">
    <mc:Choice Requires="p14">
      <p:transition spd="slow" p14:dur="2000" advTm="6035"/>
    </mc:Choice>
    <mc:Fallback xmlns="">
      <p:transition spd="slow" advTm="6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Slide Number Placeholder 5"/>
          <p:cNvSpPr>
            <a:spLocks noGrp="1"/>
          </p:cNvSpPr>
          <p:nvPr>
            <p:ph type="sldNum" sz="quarter" idx="4294967295"/>
          </p:nvPr>
        </p:nvSpPr>
        <p:spPr>
          <a:xfrm>
            <a:off x="7239000" y="6400800"/>
            <a:ext cx="1905000" cy="457200"/>
          </a:xfrm>
          <a:prstGeom prst="rect">
            <a:avLst/>
          </a:prstGeom>
          <a:noFill/>
        </p:spPr>
        <p:txBody>
          <a:bodyPr/>
          <a:lstStyle/>
          <a:p>
            <a:pPr algn="r"/>
            <a:fld id="{0E3517E4-FE1C-4E02-A865-6719BBFB0DEE}" type="slidenum">
              <a:rPr lang="en-US" smtClean="0"/>
              <a:pPr algn="r"/>
              <a:t>7</a:t>
            </a:fld>
            <a:endParaRPr lang="en-US" dirty="0"/>
          </a:p>
        </p:txBody>
      </p:sp>
      <p:sp>
        <p:nvSpPr>
          <p:cNvPr id="12291" name="Rectangle 2"/>
          <p:cNvSpPr>
            <a:spLocks noGrp="1" noChangeArrowheads="1"/>
          </p:cNvSpPr>
          <p:nvPr>
            <p:ph type="title"/>
          </p:nvPr>
        </p:nvSpPr>
        <p:spPr>
          <a:xfrm>
            <a:off x="1022350" y="0"/>
            <a:ext cx="8426450" cy="811213"/>
          </a:xfrm>
        </p:spPr>
        <p:txBody>
          <a:bodyPr/>
          <a:lstStyle/>
          <a:p>
            <a:r>
              <a:rPr lang="en-US" sz="2800" dirty="0"/>
              <a:t>Disruption Drivers:  </a:t>
            </a:r>
            <a:r>
              <a:rPr lang="en-US" sz="2800" dirty="0" err="1"/>
              <a:t>Drucker’s</a:t>
            </a:r>
            <a:r>
              <a:rPr lang="en-US" sz="2800" dirty="0"/>
              <a:t> 7 Sources on Innovation</a:t>
            </a:r>
          </a:p>
        </p:txBody>
      </p:sp>
      <p:sp>
        <p:nvSpPr>
          <p:cNvPr id="12292" name="Rectangle 3"/>
          <p:cNvSpPr>
            <a:spLocks noGrp="1" noChangeArrowheads="1"/>
          </p:cNvSpPr>
          <p:nvPr>
            <p:ph type="body" idx="1"/>
          </p:nvPr>
        </p:nvSpPr>
        <p:spPr>
          <a:xfrm>
            <a:off x="1066800" y="914400"/>
            <a:ext cx="7772400" cy="4876800"/>
          </a:xfrm>
        </p:spPr>
        <p:txBody>
          <a:bodyPr/>
          <a:lstStyle/>
          <a:p>
            <a:pPr marL="533400" indent="-533400">
              <a:buFontTx/>
              <a:buAutoNum type="arabicPeriod"/>
            </a:pPr>
            <a:r>
              <a:rPr lang="en-US" sz="2400" dirty="0"/>
              <a:t>Unexpected Occurrences</a:t>
            </a:r>
          </a:p>
          <a:p>
            <a:pPr marL="933450" lvl="1" indent="-533400"/>
            <a:r>
              <a:rPr lang="en-US" sz="1800" dirty="0"/>
              <a:t>Believed the drug would reduce blood pressure, and it grew hair!</a:t>
            </a:r>
          </a:p>
          <a:p>
            <a:pPr marL="533400" indent="-533400">
              <a:buFontTx/>
              <a:buAutoNum type="arabicPeriod"/>
            </a:pPr>
            <a:r>
              <a:rPr lang="en-US" sz="2400" dirty="0"/>
              <a:t>Incongruities</a:t>
            </a:r>
          </a:p>
          <a:p>
            <a:pPr marL="933450" lvl="1" indent="-533400"/>
            <a:r>
              <a:rPr lang="en-US" sz="1800" dirty="0"/>
              <a:t>“Health care” is really about disease mitigation</a:t>
            </a:r>
          </a:p>
          <a:p>
            <a:pPr marL="533400" indent="-533400">
              <a:buFontTx/>
              <a:buAutoNum type="arabicPeriod"/>
            </a:pPr>
            <a:r>
              <a:rPr lang="en-US" sz="2400" dirty="0"/>
              <a:t>Process Needs</a:t>
            </a:r>
          </a:p>
          <a:p>
            <a:pPr marL="533400" indent="-533400">
              <a:buFontTx/>
              <a:buAutoNum type="arabicPeriod"/>
            </a:pPr>
            <a:r>
              <a:rPr lang="en-US" sz="2400" dirty="0"/>
              <a:t>Industry and Market Changes</a:t>
            </a:r>
          </a:p>
          <a:p>
            <a:pPr marL="933450" lvl="1" indent="-533400"/>
            <a:r>
              <a:rPr lang="en-US" sz="1800" dirty="0"/>
              <a:t>Internet businesses changing the traditional retail landscape</a:t>
            </a:r>
          </a:p>
          <a:p>
            <a:pPr marL="533400" indent="-533400">
              <a:buFontTx/>
              <a:buAutoNum type="arabicPeriod"/>
            </a:pPr>
            <a:r>
              <a:rPr lang="en-US" sz="2400" dirty="0"/>
              <a:t>Demographic Changes</a:t>
            </a:r>
          </a:p>
          <a:p>
            <a:pPr marL="933450" lvl="1" indent="-533400"/>
            <a:r>
              <a:rPr lang="en-US" sz="1800" dirty="0"/>
              <a:t>Aging Baby Boomers are driving many healthcare/product changes</a:t>
            </a:r>
          </a:p>
          <a:p>
            <a:pPr marL="533400" indent="-533400">
              <a:buFontTx/>
              <a:buAutoNum type="arabicPeriod"/>
            </a:pPr>
            <a:r>
              <a:rPr lang="en-US" sz="2400" dirty="0"/>
              <a:t>Changes in Perception</a:t>
            </a:r>
          </a:p>
          <a:p>
            <a:pPr marL="933450" lvl="1" indent="-533400"/>
            <a:r>
              <a:rPr lang="en-US" sz="2000" dirty="0"/>
              <a:t>Attitude shifts, such as earth’s resources may not be infinite, influencing the “green” products revolution</a:t>
            </a:r>
          </a:p>
          <a:p>
            <a:pPr marL="533400" indent="-533400">
              <a:buFontTx/>
              <a:buAutoNum type="arabicPeriod"/>
            </a:pPr>
            <a:r>
              <a:rPr lang="en-US" sz="2400" dirty="0"/>
              <a:t>New Knowledge</a:t>
            </a:r>
          </a:p>
          <a:p>
            <a:pPr marL="933450" lvl="1" indent="-533400"/>
            <a:r>
              <a:rPr lang="en-US" sz="2000" dirty="0"/>
              <a:t>New technology enable new products (</a:t>
            </a:r>
            <a:r>
              <a:rPr lang="en-US" sz="2000" dirty="0" err="1"/>
              <a:t>iPad</a:t>
            </a:r>
            <a:r>
              <a:rPr lang="en-US" sz="2000" dirty="0"/>
              <a:t>)</a:t>
            </a:r>
          </a:p>
          <a:p>
            <a:pPr marL="533400" indent="-533400">
              <a:buFontTx/>
              <a:buAutoNum type="arabicPeriod"/>
            </a:pPr>
            <a:endParaRPr lang="en-US" dirty="0"/>
          </a:p>
        </p:txBody>
      </p:sp>
      <p:sp>
        <p:nvSpPr>
          <p:cNvPr id="5" name="TextBox 4"/>
          <p:cNvSpPr txBox="1"/>
          <p:nvPr/>
        </p:nvSpPr>
        <p:spPr>
          <a:xfrm>
            <a:off x="3352800" y="6550222"/>
            <a:ext cx="4520020" cy="307777"/>
          </a:xfrm>
          <a:prstGeom prst="rect">
            <a:avLst/>
          </a:prstGeom>
          <a:noFill/>
        </p:spPr>
        <p:txBody>
          <a:bodyPr wrap="none" rtlCol="0">
            <a:spAutoFit/>
          </a:bodyPr>
          <a:lstStyle/>
          <a:p>
            <a:r>
              <a:rPr lang="en-US" dirty="0"/>
              <a:t>Ref.  </a:t>
            </a:r>
            <a:r>
              <a:rPr lang="en-US" u="sng" dirty="0"/>
              <a:t>Innovation and Entrepreneurship</a:t>
            </a:r>
            <a:r>
              <a:rPr lang="en-US" dirty="0"/>
              <a:t>, Peter </a:t>
            </a:r>
            <a:r>
              <a:rPr lang="en-US" dirty="0" err="1"/>
              <a:t>Drucker</a:t>
            </a:r>
            <a:r>
              <a:rPr lang="en-US" dirty="0"/>
              <a:t>, 1985.</a:t>
            </a:r>
          </a:p>
        </p:txBody>
      </p:sp>
      <p:sp>
        <p:nvSpPr>
          <p:cNvPr id="6" name="TextBox 11"/>
          <p:cNvSpPr txBox="1">
            <a:spLocks noChangeArrowheads="1"/>
          </p:cNvSpPr>
          <p:nvPr/>
        </p:nvSpPr>
        <p:spPr bwMode="auto">
          <a:xfrm>
            <a:off x="0" y="6629400"/>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rgbClr val="3B4445"/>
                </a:solidFill>
              </a:rPr>
              <a:t>Copyright © 2017 by Timothy L. Faley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217426452"/>
      </p:ext>
    </p:extLst>
  </p:cSld>
  <p:clrMapOvr>
    <a:masterClrMapping/>
  </p:clrMapOvr>
  <mc:AlternateContent xmlns:mc="http://schemas.openxmlformats.org/markup-compatibility/2006" xmlns:p14="http://schemas.microsoft.com/office/powerpoint/2010/main">
    <mc:Choice Requires="p14">
      <p:transition spd="slow" p14:dur="2000" advTm="71246"/>
    </mc:Choice>
    <mc:Fallback xmlns="">
      <p:transition spd="slow" advTm="71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Business Discovery Steps</a:t>
            </a:r>
          </a:p>
        </p:txBody>
      </p:sp>
      <p:sp>
        <p:nvSpPr>
          <p:cNvPr id="4" name="Slide Number Placeholder 3"/>
          <p:cNvSpPr>
            <a:spLocks noGrp="1"/>
          </p:cNvSpPr>
          <p:nvPr>
            <p:ph type="sldNum" sz="quarter" idx="4294967295"/>
          </p:nvPr>
        </p:nvSpPr>
        <p:spPr>
          <a:xfrm>
            <a:off x="7086600" y="6396136"/>
            <a:ext cx="1905000" cy="457200"/>
          </a:xfrm>
          <a:prstGeom prst="rect">
            <a:avLst/>
          </a:prstGeom>
        </p:spPr>
        <p:txBody>
          <a:bodyPr/>
          <a:lstStyle/>
          <a:p>
            <a:pPr algn="r">
              <a:defRPr/>
            </a:pPr>
            <a:fld id="{072E959D-2489-4B65-87AF-9B306C5B1EFE}" type="slidenum">
              <a:rPr lang="en-US" smtClean="0"/>
              <a:pPr algn="r">
                <a:defRPr/>
              </a:pPr>
              <a:t>8</a:t>
            </a:fld>
            <a:endParaRPr lang="en-US" dirty="0"/>
          </a:p>
        </p:txBody>
      </p:sp>
      <p:sp>
        <p:nvSpPr>
          <p:cNvPr id="8" name="Content Placeholder 2"/>
          <p:cNvSpPr>
            <a:spLocks noGrp="1"/>
          </p:cNvSpPr>
          <p:nvPr>
            <p:ph idx="1"/>
          </p:nvPr>
        </p:nvSpPr>
        <p:spPr/>
        <p:txBody>
          <a:bodyPr/>
          <a:lstStyle/>
          <a:p>
            <a:r>
              <a:rPr lang="en-US" dirty="0"/>
              <a:t>Opening</a:t>
            </a:r>
          </a:p>
          <a:p>
            <a:pPr lvl="1"/>
            <a:r>
              <a:rPr lang="en-US" dirty="0"/>
              <a:t>7 Sources of Innovation</a:t>
            </a:r>
          </a:p>
          <a:p>
            <a:r>
              <a:rPr lang="en-US" b="1" dirty="0"/>
              <a:t>Potential for you to create value</a:t>
            </a:r>
          </a:p>
          <a:p>
            <a:pPr lvl="1"/>
            <a:r>
              <a:rPr lang="en-US" b="1" dirty="0"/>
              <a:t>Opening and alignment with your capabilities</a:t>
            </a:r>
          </a:p>
          <a:p>
            <a:pPr lvl="1"/>
            <a:r>
              <a:rPr lang="en-029" dirty="0"/>
              <a:t>Is this a high-value problem ?</a:t>
            </a:r>
          </a:p>
          <a:p>
            <a:pPr lvl="2"/>
            <a:r>
              <a:rPr lang="en-029" dirty="0"/>
              <a:t>Industry Analysis</a:t>
            </a:r>
            <a:endParaRPr lang="en-US" dirty="0"/>
          </a:p>
          <a:p>
            <a:r>
              <a:rPr lang="en-US" dirty="0"/>
              <a:t>Potential to capture value</a:t>
            </a:r>
          </a:p>
          <a:p>
            <a:pPr lvl="1"/>
            <a:r>
              <a:rPr lang="en-US" dirty="0"/>
              <a:t>Strategy, Position for Value Capture (PVC)</a:t>
            </a:r>
          </a:p>
          <a:p>
            <a:r>
              <a:rPr lang="en-US" dirty="0"/>
              <a:t>Investable</a:t>
            </a:r>
          </a:p>
          <a:p>
            <a:pPr lvl="1"/>
            <a:r>
              <a:rPr lang="en-US" dirty="0"/>
              <a:t>Will it be worth more than it costs to build?</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805511814"/>
      </p:ext>
    </p:extLst>
  </p:cSld>
  <p:clrMapOvr>
    <a:masterClrMapping/>
  </p:clrMapOvr>
  <mc:AlternateContent xmlns:mc="http://schemas.openxmlformats.org/markup-compatibility/2006" xmlns:p14="http://schemas.microsoft.com/office/powerpoint/2010/main">
    <mc:Choice Requires="p14">
      <p:transition spd="slow" p14:dur="2000" advTm="10708"/>
    </mc:Choice>
    <mc:Fallback xmlns="">
      <p:transition spd="slow" advTm="10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26894" y="152400"/>
            <a:ext cx="8153400" cy="609600"/>
          </a:xfrm>
        </p:spPr>
        <p:txBody>
          <a:bodyPr/>
          <a:lstStyle/>
          <a:p>
            <a:pPr eaLnBrk="1" hangingPunct="1"/>
            <a:r>
              <a:rPr lang="en-US" sz="3200" dirty="0"/>
              <a:t>Four Points-of-View of a New Business</a:t>
            </a:r>
            <a:endParaRPr lang="en-US" sz="3200" b="1" dirty="0"/>
          </a:p>
        </p:txBody>
      </p:sp>
      <p:sp>
        <p:nvSpPr>
          <p:cNvPr id="14" name="Slide Number Placeholder 3"/>
          <p:cNvSpPr>
            <a:spLocks noGrp="1"/>
          </p:cNvSpPr>
          <p:nvPr>
            <p:ph type="sldNum" sz="quarter" idx="4294967295"/>
          </p:nvPr>
        </p:nvSpPr>
        <p:spPr>
          <a:xfrm>
            <a:off x="8534400" y="6477000"/>
            <a:ext cx="609600" cy="304800"/>
          </a:xfrm>
          <a:prstGeom prst="rect">
            <a:avLst/>
          </a:prstGeom>
        </p:spPr>
        <p:txBody>
          <a:bodyPr/>
          <a:lstStyle/>
          <a:p>
            <a:pPr eaLnBrk="1" hangingPunct="1">
              <a:defRPr/>
            </a:pPr>
            <a:fld id="{1961CA80-5175-4925-A9EB-F79BE3401ADB}" type="slidenum">
              <a:rPr lang="en-US" sz="1200" smtClean="0">
                <a:solidFill>
                  <a:schemeClr val="tx2"/>
                </a:solidFill>
              </a:rPr>
              <a:pPr eaLnBrk="1" hangingPunct="1">
                <a:defRPr/>
              </a:pPr>
              <a:t>9</a:t>
            </a:fld>
            <a:endParaRPr lang="en-US" sz="1200" dirty="0">
              <a:solidFill>
                <a:schemeClr val="tx2"/>
              </a:solidFill>
            </a:endParaRPr>
          </a:p>
        </p:txBody>
      </p:sp>
      <p:sp>
        <p:nvSpPr>
          <p:cNvPr id="2" name="TextBox 1"/>
          <p:cNvSpPr txBox="1"/>
          <p:nvPr/>
        </p:nvSpPr>
        <p:spPr>
          <a:xfrm>
            <a:off x="5334000" y="6019800"/>
            <a:ext cx="1789657" cy="338554"/>
          </a:xfrm>
          <a:prstGeom prst="rect">
            <a:avLst/>
          </a:prstGeom>
          <a:noFill/>
        </p:spPr>
        <p:txBody>
          <a:bodyPr wrap="none" rtlCol="0">
            <a:spAutoFit/>
          </a:bodyPr>
          <a:lstStyle/>
          <a:p>
            <a:r>
              <a:rPr lang="en-029" sz="1600" b="1" dirty="0">
                <a:solidFill>
                  <a:srgbClr val="FF0000"/>
                </a:solidFill>
              </a:rPr>
              <a:t>Can YOU do this?</a:t>
            </a:r>
            <a:endParaRPr lang="en-US" sz="1600" b="1" dirty="0">
              <a:solidFill>
                <a:srgbClr val="FF0000"/>
              </a:solidFill>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241" y="1295400"/>
            <a:ext cx="6724759" cy="4745295"/>
          </a:xfrm>
          <a:prstGeom prst="rect">
            <a:avLst/>
          </a:prstGeom>
        </p:spPr>
      </p:pic>
      <p:sp>
        <p:nvSpPr>
          <p:cNvPr id="15" name="Oval 14"/>
          <p:cNvSpPr/>
          <p:nvPr/>
        </p:nvSpPr>
        <p:spPr bwMode="auto">
          <a:xfrm>
            <a:off x="2743200" y="5383614"/>
            <a:ext cx="2777816" cy="68908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4" name="Audio 3">
            <a:hlinkClick r:id="" action="ppaction://media"/>
            <a:extLst>
              <a:ext uri="{FF2B5EF4-FFF2-40B4-BE49-F238E27FC236}">
                <a16:creationId xmlns:a16="http://schemas.microsoft.com/office/drawing/2014/main" id="{EBA562B6-AFFF-43DC-B3A9-FE28A22ED1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913802265"/>
      </p:ext>
    </p:extLst>
  </p:cSld>
  <p:clrMapOvr>
    <a:masterClrMapping/>
  </p:clrMapOvr>
  <mc:AlternateContent xmlns:mc="http://schemas.openxmlformats.org/markup-compatibility/2006">
    <mc:Choice xmlns:p14="http://schemas.microsoft.com/office/powerpoint/2010/main" Requires="p14">
      <p:transition spd="slow" p14:dur="2000" advTm="91652"/>
    </mc:Choice>
    <mc:Fallback>
      <p:transition spd="slow" advTm="9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6|33.8|2.1"/>
</p:tagLst>
</file>

<file path=ppt/tags/tag2.xml><?xml version="1.0" encoding="utf-8"?>
<p:tagLst xmlns:a="http://schemas.openxmlformats.org/drawingml/2006/main" xmlns:r="http://schemas.openxmlformats.org/officeDocument/2006/relationships" xmlns:p="http://schemas.openxmlformats.org/presentationml/2006/main">
  <p:tag name="TIMING" val="|39.7|7.6"/>
</p:tagLst>
</file>

<file path=ppt/tags/tag3.xml><?xml version="1.0" encoding="utf-8"?>
<p:tagLst xmlns:a="http://schemas.openxmlformats.org/drawingml/2006/main" xmlns:r="http://schemas.openxmlformats.org/officeDocument/2006/relationships" xmlns:p="http://schemas.openxmlformats.org/presentationml/2006/main">
  <p:tag name="TIMING" val="|32.5|1.3|1.1"/>
</p:tagLst>
</file>

<file path=ppt/theme/theme1.xml><?xml version="1.0" encoding="utf-8"?>
<a:theme xmlns:a="http://schemas.openxmlformats.org/drawingml/2006/main" name="blank">
  <a:themeElements>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ank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6070</TotalTime>
  <Words>1945</Words>
  <Application>Microsoft Office PowerPoint</Application>
  <PresentationFormat>On-screen Show (4:3)</PresentationFormat>
  <Paragraphs>394</Paragraphs>
  <Slides>41</Slides>
  <Notes>10</Notes>
  <HiddenSlides>0</HiddenSlides>
  <MMClips>41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Times New Roman</vt:lpstr>
      <vt:lpstr>Wingdings</vt:lpstr>
      <vt:lpstr>blank</vt:lpstr>
      <vt:lpstr>PowerPoint Presentation</vt:lpstr>
      <vt:lpstr>Brainstorming while Zooming In</vt:lpstr>
      <vt:lpstr>Is this progress?</vt:lpstr>
      <vt:lpstr>CONVERGE on the Solution Space</vt:lpstr>
      <vt:lpstr>Business Discovery Steps</vt:lpstr>
      <vt:lpstr>Business Discovery Steps</vt:lpstr>
      <vt:lpstr>Disruption Drivers:  Drucker’s 7 Sources on Innovation</vt:lpstr>
      <vt:lpstr>Business Discovery Steps</vt:lpstr>
      <vt:lpstr>Four Points-of-View of a New Business</vt:lpstr>
      <vt:lpstr>Capability Map</vt:lpstr>
      <vt:lpstr>Business Discovery Steps</vt:lpstr>
      <vt:lpstr>High-value Problem?</vt:lpstr>
      <vt:lpstr>What is Value?  What is valuable?</vt:lpstr>
      <vt:lpstr>How do you measure value?</vt:lpstr>
      <vt:lpstr>Relativity</vt:lpstr>
      <vt:lpstr>Relativity… continued</vt:lpstr>
      <vt:lpstr>What’s the Specific Issue</vt:lpstr>
      <vt:lpstr>Business Model Discovery</vt:lpstr>
      <vt:lpstr>Uncovering relative value. Advantages / Disadvantages of Current Solutions</vt:lpstr>
      <vt:lpstr>Getting from Conjecture to Reality Which column?</vt:lpstr>
      <vt:lpstr>Business Discovery Steps</vt:lpstr>
      <vt:lpstr>Four Points-of-View of a New Business</vt:lpstr>
      <vt:lpstr>Potential for Value Capture (PVC):   </vt:lpstr>
      <vt:lpstr>Business Discovery Steps</vt:lpstr>
      <vt:lpstr>Four Points-of-View of a New Business</vt:lpstr>
      <vt:lpstr>Business Discovery Steps</vt:lpstr>
      <vt:lpstr>Investment Potential – Deal with this in Assessment</vt:lpstr>
      <vt:lpstr>Two halves:  Discovery and Execution</vt:lpstr>
      <vt:lpstr>Business Discovery Steps</vt:lpstr>
      <vt:lpstr>At the End of Opportunity Identification</vt:lpstr>
      <vt:lpstr>Opportunity Identification Output:       Qualitative aspects of the Business Model</vt:lpstr>
      <vt:lpstr>At the end of Opportunity Identification you know</vt:lpstr>
      <vt:lpstr>Quiz For Session 08</vt:lpstr>
      <vt:lpstr>PVC Details</vt:lpstr>
      <vt:lpstr>Objective of PVC Analysis</vt:lpstr>
      <vt:lpstr>Potential for Value Capture (PVC):   Can your business capture most of the value it creates?</vt:lpstr>
      <vt:lpstr>Assess which Row your business would be in</vt:lpstr>
      <vt:lpstr>List your collaborators</vt:lpstr>
      <vt:lpstr>Assess which Column your business would be in</vt:lpstr>
      <vt:lpstr>Conclusion is a specific quadrant</vt:lpstr>
      <vt:lpstr>Quiz For Session 08</vt:lpstr>
    </vt:vector>
  </TitlesOfParts>
  <Company>University of Michigan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faley</dc:creator>
  <cp:lastModifiedBy>Tim Faley</cp:lastModifiedBy>
  <cp:revision>613</cp:revision>
  <cp:lastPrinted>2014-06-09T15:08:47Z</cp:lastPrinted>
  <dcterms:created xsi:type="dcterms:W3CDTF">2003-10-03T23:08:19Z</dcterms:created>
  <dcterms:modified xsi:type="dcterms:W3CDTF">2020-01-13T18:13:30Z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