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26"/>
  </p:notesMasterIdLst>
  <p:handoutMasterIdLst>
    <p:handoutMasterId r:id="rId27"/>
  </p:handoutMasterIdLst>
  <p:sldIdLst>
    <p:sldId id="708" r:id="rId2"/>
    <p:sldId id="711" r:id="rId3"/>
    <p:sldId id="869" r:id="rId4"/>
    <p:sldId id="795" r:id="rId5"/>
    <p:sldId id="710" r:id="rId6"/>
    <p:sldId id="712" r:id="rId7"/>
    <p:sldId id="792" r:id="rId8"/>
    <p:sldId id="714" r:id="rId9"/>
    <p:sldId id="715" r:id="rId10"/>
    <p:sldId id="716" r:id="rId11"/>
    <p:sldId id="717" r:id="rId12"/>
    <p:sldId id="794" r:id="rId13"/>
    <p:sldId id="718" r:id="rId14"/>
    <p:sldId id="719" r:id="rId15"/>
    <p:sldId id="720" r:id="rId16"/>
    <p:sldId id="721" r:id="rId17"/>
    <p:sldId id="797" r:id="rId18"/>
    <p:sldId id="722" r:id="rId19"/>
    <p:sldId id="724" r:id="rId20"/>
    <p:sldId id="725" r:id="rId21"/>
    <p:sldId id="868" r:id="rId22"/>
    <p:sldId id="867" r:id="rId23"/>
    <p:sldId id="873" r:id="rId24"/>
    <p:sldId id="726" r:id="rId25"/>
  </p:sldIdLst>
  <p:sldSz cx="9144000" cy="6858000" type="screen4x3"/>
  <p:notesSz cx="7053263" cy="9309100"/>
  <p:defaultTextStyle>
    <a:defPPr>
      <a:defRPr lang="en-US"/>
    </a:defPPr>
    <a:lvl1pPr algn="l" rtl="0" fontAlgn="base">
      <a:spcBef>
        <a:spcPct val="0"/>
      </a:spcBef>
      <a:spcAft>
        <a:spcPct val="0"/>
      </a:spcAft>
      <a:defRPr sz="1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1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1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1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1400" kern="1200">
        <a:solidFill>
          <a:schemeClr val="tx1"/>
        </a:solidFill>
        <a:latin typeface="Times New Roman" pitchFamily="18" charset="0"/>
        <a:ea typeface="+mn-ea"/>
        <a:cs typeface="Arial" charset="0"/>
      </a:defRPr>
    </a:lvl5pPr>
    <a:lvl6pPr marL="2286000" algn="l" defTabSz="914400" rtl="0" eaLnBrk="1" latinLnBrk="0" hangingPunct="1">
      <a:defRPr sz="1400" kern="1200">
        <a:solidFill>
          <a:schemeClr val="tx1"/>
        </a:solidFill>
        <a:latin typeface="Times New Roman" pitchFamily="18" charset="0"/>
        <a:ea typeface="+mn-ea"/>
        <a:cs typeface="Arial" charset="0"/>
      </a:defRPr>
    </a:lvl6pPr>
    <a:lvl7pPr marL="2743200" algn="l" defTabSz="914400" rtl="0" eaLnBrk="1" latinLnBrk="0" hangingPunct="1">
      <a:defRPr sz="1400" kern="1200">
        <a:solidFill>
          <a:schemeClr val="tx1"/>
        </a:solidFill>
        <a:latin typeface="Times New Roman" pitchFamily="18" charset="0"/>
        <a:ea typeface="+mn-ea"/>
        <a:cs typeface="Arial" charset="0"/>
      </a:defRPr>
    </a:lvl7pPr>
    <a:lvl8pPr marL="3200400" algn="l" defTabSz="914400" rtl="0" eaLnBrk="1" latinLnBrk="0" hangingPunct="1">
      <a:defRPr sz="1400" kern="1200">
        <a:solidFill>
          <a:schemeClr val="tx1"/>
        </a:solidFill>
        <a:latin typeface="Times New Roman" pitchFamily="18" charset="0"/>
        <a:ea typeface="+mn-ea"/>
        <a:cs typeface="Arial" charset="0"/>
      </a:defRPr>
    </a:lvl8pPr>
    <a:lvl9pPr marL="3657600" algn="l" defTabSz="914400" rtl="0" eaLnBrk="1" latinLnBrk="0" hangingPunct="1">
      <a:defRPr sz="1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A6E9"/>
    <a:srgbClr val="D15B05"/>
    <a:srgbClr val="0C1C8C"/>
    <a:srgbClr val="0094BF"/>
    <a:srgbClr val="6BAB4D"/>
    <a:srgbClr val="3B4445"/>
    <a:srgbClr val="0000CC"/>
    <a:srgbClr val="000066"/>
    <a:srgbClr val="BDE9F9"/>
    <a:srgbClr val="E9F3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5" autoAdjust="0"/>
    <p:restoredTop sz="94646" autoAdjust="0"/>
  </p:normalViewPr>
  <p:slideViewPr>
    <p:cSldViewPr>
      <p:cViewPr varScale="1">
        <p:scale>
          <a:sx n="53" d="100"/>
          <a:sy n="53" d="100"/>
        </p:scale>
        <p:origin x="1186" y="26"/>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p:cViewPr>
        <p:scale>
          <a:sx n="100" d="100"/>
          <a:sy n="100" d="100"/>
        </p:scale>
        <p:origin x="-1992" y="-72"/>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566862" y="77896"/>
            <a:ext cx="3841281" cy="619971"/>
          </a:xfrm>
          <a:prstGeom prst="rect">
            <a:avLst/>
          </a:prstGeom>
        </p:spPr>
        <p:txBody>
          <a:bodyPr vert="horz" lIns="93465" tIns="46733" rIns="93465" bIns="46733" rtlCol="0"/>
          <a:lstStyle>
            <a:lvl1pPr algn="ctr" eaLnBrk="0" hangingPunct="0">
              <a:defRPr sz="1100" b="0" dirty="0">
                <a:cs typeface="+mn-cs"/>
              </a:defRPr>
            </a:lvl1pPr>
          </a:lstStyle>
          <a:p>
            <a:pPr>
              <a:defRPr/>
            </a:pPr>
            <a:endParaRPr lang="en-US" dirty="0"/>
          </a:p>
        </p:txBody>
      </p:sp>
      <p:sp>
        <p:nvSpPr>
          <p:cNvPr id="5" name="Slide Number Placeholder 4"/>
          <p:cNvSpPr>
            <a:spLocks noGrp="1"/>
          </p:cNvSpPr>
          <p:nvPr>
            <p:ph type="sldNum" sz="quarter" idx="3"/>
          </p:nvPr>
        </p:nvSpPr>
        <p:spPr>
          <a:xfrm>
            <a:off x="3994616" y="8841739"/>
            <a:ext cx="3057053" cy="465773"/>
          </a:xfrm>
          <a:prstGeom prst="rect">
            <a:avLst/>
          </a:prstGeom>
        </p:spPr>
        <p:txBody>
          <a:bodyPr vert="horz" lIns="93465" tIns="46733" rIns="93465" bIns="46733" rtlCol="0" anchor="b"/>
          <a:lstStyle>
            <a:lvl1pPr algn="r" eaLnBrk="0" hangingPunct="0">
              <a:defRPr sz="1000">
                <a:solidFill>
                  <a:schemeClr val="bg1">
                    <a:lumMod val="50000"/>
                  </a:schemeClr>
                </a:solidFill>
                <a:cs typeface="+mn-cs"/>
              </a:defRPr>
            </a:lvl1pPr>
          </a:lstStyle>
          <a:p>
            <a:pPr>
              <a:defRPr/>
            </a:pPr>
            <a:fld id="{2318D4C1-2921-444B-ADEB-D3D047B20D17}" type="slidenum">
              <a:rPr lang="en-US">
                <a:solidFill>
                  <a:srgbClr val="3B4445"/>
                </a:solidFill>
              </a:rPr>
              <a:pPr>
                <a:defRPr/>
              </a:pPr>
              <a:t>‹#›</a:t>
            </a:fld>
            <a:endParaRPr lang="en-US" dirty="0">
              <a:solidFill>
                <a:srgbClr val="3B4445"/>
              </a:solidFill>
            </a:endParaRPr>
          </a:p>
        </p:txBody>
      </p:sp>
      <p:sp>
        <p:nvSpPr>
          <p:cNvPr id="3" name="Date Placeholder 2"/>
          <p:cNvSpPr>
            <a:spLocks noGrp="1"/>
          </p:cNvSpPr>
          <p:nvPr>
            <p:ph type="dt" sz="quarter" idx="1"/>
          </p:nvPr>
        </p:nvSpPr>
        <p:spPr>
          <a:xfrm>
            <a:off x="0" y="8927580"/>
            <a:ext cx="3056414" cy="381520"/>
          </a:xfrm>
          <a:prstGeom prst="rect">
            <a:avLst/>
          </a:prstGeom>
        </p:spPr>
        <p:txBody>
          <a:bodyPr vert="horz" lIns="92610" tIns="46305" rIns="92610" bIns="46305" rtlCol="0"/>
          <a:lstStyle>
            <a:lvl1pPr algn="r">
              <a:defRPr sz="1200"/>
            </a:lvl1pPr>
          </a:lstStyle>
          <a:p>
            <a:pPr algn="l"/>
            <a:endParaRPr lang="en-US" sz="1000" dirty="0">
              <a:solidFill>
                <a:srgbClr val="3B4445"/>
              </a:solidFill>
            </a:endParaRPr>
          </a:p>
          <a:p>
            <a:pPr algn="l"/>
            <a:fld id="{5DF74CE1-F6C7-496D-9853-D287CAB1C8CE}" type="datetimeFigureOut">
              <a:rPr lang="en-US" sz="1000">
                <a:solidFill>
                  <a:srgbClr val="3B4445"/>
                </a:solidFill>
              </a:rPr>
              <a:pPr algn="l"/>
              <a:t>1/13/2020</a:t>
            </a:fld>
            <a:endParaRPr lang="en-US" sz="1000" dirty="0">
              <a:solidFill>
                <a:srgbClr val="3B4445"/>
              </a:solidFill>
            </a:endParaRPr>
          </a:p>
        </p:txBody>
      </p:sp>
    </p:spTree>
    <p:extLst>
      <p:ext uri="{BB962C8B-B14F-4D97-AF65-F5344CB8AC3E}">
        <p14:creationId xmlns:p14="http://schemas.microsoft.com/office/powerpoint/2010/main" val="1872220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2" y="0"/>
            <a:ext cx="3057053" cy="465773"/>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24931" name="Rectangle 3"/>
          <p:cNvSpPr>
            <a:spLocks noGrp="1" noChangeArrowheads="1"/>
          </p:cNvSpPr>
          <p:nvPr>
            <p:ph type="dt" idx="1"/>
          </p:nvPr>
        </p:nvSpPr>
        <p:spPr bwMode="auto">
          <a:xfrm>
            <a:off x="3994616" y="0"/>
            <a:ext cx="3057053" cy="465773"/>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98563" y="698500"/>
            <a:ext cx="4656137" cy="3490913"/>
          </a:xfrm>
          <a:prstGeom prst="rect">
            <a:avLst/>
          </a:prstGeom>
          <a:noFill/>
          <a:ln w="9525">
            <a:solidFill>
              <a:srgbClr val="000000"/>
            </a:solidFill>
            <a:miter lim="800000"/>
            <a:headEnd/>
            <a:tailEnd/>
          </a:ln>
        </p:spPr>
      </p:sp>
      <p:sp>
        <p:nvSpPr>
          <p:cNvPr id="124933" name="Rectangle 5"/>
          <p:cNvSpPr>
            <a:spLocks noGrp="1" noChangeArrowheads="1"/>
          </p:cNvSpPr>
          <p:nvPr>
            <p:ph type="body" sz="quarter" idx="3"/>
          </p:nvPr>
        </p:nvSpPr>
        <p:spPr bwMode="auto">
          <a:xfrm>
            <a:off x="705966" y="4422461"/>
            <a:ext cx="5641333" cy="4188778"/>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4934" name="Rectangle 6"/>
          <p:cNvSpPr>
            <a:spLocks noGrp="1" noChangeArrowheads="1"/>
          </p:cNvSpPr>
          <p:nvPr>
            <p:ph type="ftr" sz="quarter" idx="4"/>
          </p:nvPr>
        </p:nvSpPr>
        <p:spPr bwMode="auto">
          <a:xfrm>
            <a:off x="2" y="8841739"/>
            <a:ext cx="3057053" cy="465773"/>
          </a:xfrm>
          <a:prstGeom prst="rect">
            <a:avLst/>
          </a:prstGeom>
          <a:noFill/>
          <a:ln w="9525">
            <a:noFill/>
            <a:miter lim="800000"/>
            <a:headEnd/>
            <a:tailEnd/>
          </a:ln>
          <a:effectLst/>
        </p:spPr>
        <p:txBody>
          <a:bodyPr vert="horz" wrap="square" lIns="93465" tIns="46733" rIns="93465" bIns="46733"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24935" name="Rectangle 7"/>
          <p:cNvSpPr>
            <a:spLocks noGrp="1" noChangeArrowheads="1"/>
          </p:cNvSpPr>
          <p:nvPr>
            <p:ph type="sldNum" sz="quarter" idx="5"/>
          </p:nvPr>
        </p:nvSpPr>
        <p:spPr bwMode="auto">
          <a:xfrm>
            <a:off x="3994616" y="8841739"/>
            <a:ext cx="3057053" cy="465773"/>
          </a:xfrm>
          <a:prstGeom prst="rect">
            <a:avLst/>
          </a:prstGeom>
          <a:noFill/>
          <a:ln w="9525">
            <a:noFill/>
            <a:miter lim="800000"/>
            <a:headEnd/>
            <a:tailEnd/>
          </a:ln>
          <a:effectLst/>
        </p:spPr>
        <p:txBody>
          <a:bodyPr vert="horz" wrap="square" lIns="93465" tIns="46733" rIns="93465" bIns="46733" numCol="1" anchor="b" anchorCtr="0" compatLnSpc="1">
            <a:prstTxWarp prst="textNoShape">
              <a:avLst/>
            </a:prstTxWarp>
          </a:bodyPr>
          <a:lstStyle>
            <a:lvl1pPr algn="r" eaLnBrk="1" hangingPunct="1">
              <a:defRPr sz="1200">
                <a:latin typeface="Arial" charset="0"/>
                <a:cs typeface="+mn-cs"/>
              </a:defRPr>
            </a:lvl1pPr>
          </a:lstStyle>
          <a:p>
            <a:pPr>
              <a:defRPr/>
            </a:pPr>
            <a:fld id="{8B5A35EA-E869-42C4-BF75-869844ACA3B0}" type="slidenum">
              <a:rPr lang="en-US"/>
              <a:pPr>
                <a:defRPr/>
              </a:pPr>
              <a:t>‹#›</a:t>
            </a:fld>
            <a:endParaRPr lang="en-US"/>
          </a:p>
        </p:txBody>
      </p:sp>
    </p:spTree>
    <p:extLst>
      <p:ext uri="{BB962C8B-B14F-4D97-AF65-F5344CB8AC3E}">
        <p14:creationId xmlns:p14="http://schemas.microsoft.com/office/powerpoint/2010/main" val="22390421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12</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Zooming out from the qualitative</a:t>
            </a:r>
            <a:r>
              <a:rPr lang="en-US" baseline="0" dirty="0"/>
              <a:t> description of the business produces a high-level (albeit less detailed) look.  Zooming out widens the field of view while lessoning the amount of detail that can be observed.  An  approach to solving a problem is determined before a specific offering is detailed in the Business Design segment.  The customer is not known in detail, but the industry segment or addressable market that has an identifiable problem is known a the end of this level.  </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3B8F1A-39D7-4663-92AE-60B7F2C11D20}" type="slidenum">
              <a:rPr lang="en-US" smtClean="0"/>
              <a:pPr>
                <a:defRPr/>
              </a:pPr>
              <a:t>20</a:t>
            </a:fld>
            <a:endParaRPr lang="en-US"/>
          </a:p>
        </p:txBody>
      </p:sp>
    </p:spTree>
    <p:extLst>
      <p:ext uri="{BB962C8B-B14F-4D97-AF65-F5344CB8AC3E}">
        <p14:creationId xmlns:p14="http://schemas.microsoft.com/office/powerpoint/2010/main" val="2875345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3B8F1A-39D7-4663-92AE-60B7F2C11D20}" type="slidenum">
              <a:rPr lang="en-US" smtClean="0"/>
              <a:pPr>
                <a:defRPr/>
              </a:pPr>
              <a:t>23</a:t>
            </a:fld>
            <a:endParaRPr lang="en-US"/>
          </a:p>
        </p:txBody>
      </p:sp>
    </p:spTree>
    <p:extLst>
      <p:ext uri="{BB962C8B-B14F-4D97-AF65-F5344CB8AC3E}">
        <p14:creationId xmlns:p14="http://schemas.microsoft.com/office/powerpoint/2010/main" val="13093363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PP zli_title_header.jpg"/>
          <p:cNvPicPr>
            <a:picLocks noChangeAspect="1"/>
          </p:cNvPicPr>
          <p:nvPr userDrawn="1"/>
        </p:nvPicPr>
        <p:blipFill>
          <a:blip r:embed="rId2" cstate="print"/>
          <a:srcRect/>
          <a:stretch>
            <a:fillRect/>
          </a:stretch>
        </p:blipFill>
        <p:spPr bwMode="auto">
          <a:xfrm>
            <a:off x="0" y="0"/>
            <a:ext cx="9144000" cy="919163"/>
          </a:xfrm>
          <a:prstGeom prst="rect">
            <a:avLst/>
          </a:prstGeom>
          <a:noFill/>
          <a:ln w="9525">
            <a:noFill/>
            <a:miter lim="800000"/>
            <a:headEnd/>
            <a:tailEnd/>
          </a:ln>
        </p:spPr>
      </p:pic>
      <p:sp>
        <p:nvSpPr>
          <p:cNvPr id="81932" name="Rectangle 12"/>
          <p:cNvSpPr>
            <a:spLocks noGrp="1" noChangeArrowheads="1"/>
          </p:cNvSpPr>
          <p:nvPr>
            <p:ph type="ctrTitle"/>
          </p:nvPr>
        </p:nvSpPr>
        <p:spPr>
          <a:xfrm>
            <a:off x="0" y="1676400"/>
            <a:ext cx="9144000" cy="1462088"/>
          </a:xfrm>
        </p:spPr>
        <p:txBody>
          <a:bodyPr/>
          <a:lstStyle>
            <a:lvl1pPr algn="ctr">
              <a:defRPr>
                <a:solidFill>
                  <a:srgbClr val="3B4445"/>
                </a:solidFill>
              </a:defRPr>
            </a:lvl1pPr>
          </a:lstStyle>
          <a:p>
            <a:r>
              <a:rPr lang="en-US" dirty="0"/>
              <a:t>Click to edit Master title style</a:t>
            </a:r>
          </a:p>
        </p:txBody>
      </p:sp>
      <p:sp>
        <p:nvSpPr>
          <p:cNvPr id="81933" name="Rectangle 13"/>
          <p:cNvSpPr>
            <a:spLocks noGrp="1" noChangeArrowheads="1"/>
          </p:cNvSpPr>
          <p:nvPr>
            <p:ph type="subTitle" idx="1"/>
          </p:nvPr>
        </p:nvSpPr>
        <p:spPr>
          <a:xfrm>
            <a:off x="0" y="3886200"/>
            <a:ext cx="9144000" cy="1752600"/>
          </a:xfrm>
        </p:spPr>
        <p:txBody>
          <a:bodyPr/>
          <a:lstStyle>
            <a:lvl1pPr marL="0" indent="0" algn="ctr">
              <a:buFont typeface="Wingdings" pitchFamily="2" charset="2"/>
              <a:buNone/>
              <a:defRPr sz="2400">
                <a:solidFill>
                  <a:srgbClr val="3B4445"/>
                </a:solidFill>
              </a:defRPr>
            </a:lvl1pPr>
          </a:lstStyle>
          <a:p>
            <a:r>
              <a:rPr lang="en-US" dirty="0"/>
              <a:t>Click to edit Master subtitle style</a:t>
            </a:r>
          </a:p>
        </p:txBody>
      </p:sp>
      <p:sp>
        <p:nvSpPr>
          <p:cNvPr id="6" name="Rectangle 16"/>
          <p:cNvSpPr>
            <a:spLocks noGrp="1" noChangeArrowheads="1"/>
          </p:cNvSpPr>
          <p:nvPr>
            <p:ph type="sldNum" sz="quarter" idx="10"/>
          </p:nvPr>
        </p:nvSpPr>
        <p:spPr>
          <a:xfrm>
            <a:off x="7239000" y="6399213"/>
            <a:ext cx="1905000" cy="382587"/>
          </a:xfrm>
          <a:prstGeom prst="rect">
            <a:avLst/>
          </a:prstGeom>
        </p:spPr>
        <p:txBody>
          <a:bodyPr/>
          <a:lstStyle>
            <a:lvl1pPr>
              <a:defRPr>
                <a:solidFill>
                  <a:srgbClr val="3B4445"/>
                </a:solidFill>
                <a:latin typeface="+mn-lt"/>
              </a:defRPr>
            </a:lvl1pPr>
          </a:lstStyle>
          <a:p>
            <a:pPr>
              <a:defRPr/>
            </a:pPr>
            <a:fld id="{FEC29843-A9A1-4A6C-BE91-610A37F119A0}" type="slidenum">
              <a:rPr lang="en-US" smtClean="0"/>
              <a:pPr>
                <a:defRPr/>
              </a:pPr>
              <a:t>‹#›</a:t>
            </a:fld>
            <a:endParaRPr lang="en-US" dirty="0"/>
          </a:p>
        </p:txBody>
      </p:sp>
      <p:sp>
        <p:nvSpPr>
          <p:cNvPr id="2" name="Rectangle 1"/>
          <p:cNvSpPr/>
          <p:nvPr userDrawn="1"/>
        </p:nvSpPr>
        <p:spPr bwMode="auto">
          <a:xfrm>
            <a:off x="0" y="0"/>
            <a:ext cx="9144000" cy="919163"/>
          </a:xfrm>
          <a:prstGeom prst="rect">
            <a:avLst/>
          </a:prstGeom>
          <a:solidFill>
            <a:srgbClr val="52A6E9"/>
          </a:solidFill>
          <a:ln w="9525"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cxnSp>
        <p:nvCxnSpPr>
          <p:cNvPr id="7" name="Straight Connector 6"/>
          <p:cNvCxnSpPr/>
          <p:nvPr userDrawn="1"/>
        </p:nvCxnSpPr>
        <p:spPr bwMode="auto">
          <a:xfrm>
            <a:off x="0" y="6323013"/>
            <a:ext cx="9144000" cy="0"/>
          </a:xfrm>
          <a:prstGeom prst="line">
            <a:avLst/>
          </a:prstGeom>
          <a:solidFill>
            <a:schemeClr val="accent1"/>
          </a:solidFill>
          <a:ln w="28575" cap="flat" cmpd="sng" algn="ctr">
            <a:solidFill>
              <a:srgbClr val="52A6E9"/>
            </a:solidFill>
            <a:prstDash val="solid"/>
            <a:round/>
            <a:headEnd type="none" w="med" len="med"/>
            <a:tailEnd type="none" w="med" len="med"/>
          </a:ln>
          <a:effectLst/>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4DA4826B-A430-4813-BECA-CB78FB8C6A04}"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214313"/>
            <a:ext cx="1949450" cy="5805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14313"/>
            <a:ext cx="5699125" cy="5805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7086600" y="6400800"/>
            <a:ext cx="1905000" cy="457200"/>
          </a:xfrm>
          <a:prstGeom prst="rect">
            <a:avLst/>
          </a:prstGeom>
        </p:spPr>
        <p:txBody>
          <a:bodyPr/>
          <a:lstStyle>
            <a:lvl1pPr>
              <a:defRPr sz="1200">
                <a:solidFill>
                  <a:srgbClr val="3B4445"/>
                </a:solidFill>
              </a:defRPr>
            </a:lvl1pPr>
          </a:lstStyle>
          <a:p>
            <a:pPr>
              <a:defRPr/>
            </a:pPr>
            <a:fld id="{7B8523E8-F80F-48D0-AB06-EC8D46C85729}"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8" y="76200"/>
            <a:ext cx="7793037" cy="700087"/>
          </a:xfrm>
        </p:spPr>
        <p:txBody>
          <a:bodyPr/>
          <a:lstStyle/>
          <a:p>
            <a:r>
              <a:rPr lang="en-US"/>
              <a:t>Click to edit Master title style</a:t>
            </a:r>
          </a:p>
        </p:txBody>
      </p:sp>
      <p:sp>
        <p:nvSpPr>
          <p:cNvPr id="3" name="Table Placeholder 2"/>
          <p:cNvSpPr>
            <a:spLocks noGrp="1"/>
          </p:cNvSpPr>
          <p:nvPr>
            <p:ph type="tbl" idx="1"/>
          </p:nvPr>
        </p:nvSpPr>
        <p:spPr>
          <a:xfrm>
            <a:off x="1143000" y="1143000"/>
            <a:ext cx="7772400" cy="4876800"/>
          </a:xfrm>
        </p:spPr>
        <p:txBody>
          <a:bodyPr/>
          <a:lstStyle/>
          <a:p>
            <a:pPr lvl="0"/>
            <a:endParaRPr lang="en-US" noProof="0"/>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9482E6DC-B7DB-4401-A1C3-CB4CB9970FC6}"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838200" y="1143000"/>
            <a:ext cx="7772400" cy="487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7162800" y="6477000"/>
            <a:ext cx="1905000" cy="457200"/>
          </a:xfrm>
          <a:prstGeom prst="rect">
            <a:avLst/>
          </a:prstGeom>
        </p:spPr>
        <p:txBody>
          <a:bodyPr/>
          <a:lstStyle>
            <a:lvl1pPr>
              <a:defRPr sz="1200">
                <a:solidFill>
                  <a:srgbClr val="3B4445"/>
                </a:solidFill>
              </a:defRPr>
            </a:lvl1pPr>
          </a:lstStyle>
          <a:p>
            <a:pPr>
              <a:defRPr/>
            </a:pPr>
            <a:fld id="{9E1D4DFB-05A4-4E49-8C5F-DBB9BC109519}"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800" b="1" cap="all">
                <a:solidFill>
                  <a:srgbClr val="3B4445"/>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3B444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B5B1D3E2-BFC2-4E38-A138-8743C1EAB7E1}"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B4445"/>
                </a:solidFill>
              </a:defRPr>
            </a:lvl1pPr>
          </a:lstStyle>
          <a:p>
            <a:r>
              <a:rPr lang="en-US" dirty="0"/>
              <a:t>Click to edit Master title style</a:t>
            </a:r>
          </a:p>
        </p:txBody>
      </p:sp>
      <p:sp>
        <p:nvSpPr>
          <p:cNvPr id="3" name="Content Placeholder 2"/>
          <p:cNvSpPr>
            <a:spLocks noGrp="1"/>
          </p:cNvSpPr>
          <p:nvPr>
            <p:ph sz="half" idx="1"/>
          </p:nvPr>
        </p:nvSpPr>
        <p:spPr>
          <a:xfrm>
            <a:off x="7620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BC184422-105F-4206-827B-C9F8C0FAD222}"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30162"/>
            <a:ext cx="8001000" cy="808038"/>
          </a:xfrm>
        </p:spPr>
        <p:txBody>
          <a:bodyPr/>
          <a:lstStyle>
            <a:lvl1pPr>
              <a:defRPr>
                <a:solidFill>
                  <a:srgbClr val="3B4445"/>
                </a:solidFill>
              </a:defRPr>
            </a:lvl1pPr>
          </a:lstStyle>
          <a:p>
            <a:r>
              <a:rPr lang="en-US" dirty="0"/>
              <a:t>Click to edit Master title style</a:t>
            </a:r>
          </a:p>
        </p:txBody>
      </p:sp>
      <p:sp>
        <p:nvSpPr>
          <p:cNvPr id="3" name="Text Placeholder 2"/>
          <p:cNvSpPr>
            <a:spLocks noGrp="1"/>
          </p:cNvSpPr>
          <p:nvPr>
            <p:ph type="body" idx="1"/>
          </p:nvPr>
        </p:nvSpPr>
        <p:spPr>
          <a:xfrm>
            <a:off x="457200" y="12763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16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2763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16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sldNum" sz="quarter" idx="10"/>
          </p:nvPr>
        </p:nvSpPr>
        <p:spPr>
          <a:xfrm>
            <a:off x="7086600" y="6477000"/>
            <a:ext cx="1905000" cy="457200"/>
          </a:xfrm>
          <a:prstGeom prst="rect">
            <a:avLst/>
          </a:prstGeom>
          <a:ln/>
        </p:spPr>
        <p:txBody>
          <a:bodyPr/>
          <a:lstStyle>
            <a:lvl1pPr>
              <a:defRPr sz="1200">
                <a:solidFill>
                  <a:srgbClr val="3B4445"/>
                </a:solidFill>
              </a:defRPr>
            </a:lvl1pPr>
          </a:lstStyle>
          <a:p>
            <a:pPr>
              <a:defRPr/>
            </a:pPr>
            <a:fld id="{BC2CDD67-DA31-42AD-B6D5-87A3F5C4B1F1}"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793037" cy="700087"/>
          </a:xfrm>
        </p:spPr>
        <p:txBody>
          <a:bodyPr/>
          <a:lstStyle/>
          <a:p>
            <a:r>
              <a:rPr lang="en-US"/>
              <a:t>Click to edit Master title style</a:t>
            </a:r>
          </a:p>
        </p:txBody>
      </p:sp>
      <p:sp>
        <p:nvSpPr>
          <p:cNvPr id="3"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CB9CAC4E-107C-4C6A-8610-12D257A4A4F1}"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CB9CAC4E-107C-4C6A-8610-12D257A4A4F1}"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81087"/>
            <a:ext cx="3008313" cy="1010766"/>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1081087"/>
            <a:ext cx="5111750" cy="5091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243137"/>
            <a:ext cx="3008313" cy="40803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13"/>
          <p:cNvSpPr>
            <a:spLocks noGrp="1" noChangeArrowheads="1"/>
          </p:cNvSpPr>
          <p:nvPr>
            <p:ph type="sldNum" sz="quarter" idx="12"/>
          </p:nvPr>
        </p:nvSpPr>
        <p:spPr>
          <a:xfrm>
            <a:off x="7086600" y="6477000"/>
            <a:ext cx="1905000" cy="457200"/>
          </a:xfrm>
          <a:prstGeom prst="rect">
            <a:avLst/>
          </a:prstGeom>
        </p:spPr>
        <p:txBody>
          <a:bodyPr/>
          <a:lstStyle>
            <a:lvl1pPr>
              <a:defRPr sz="1200">
                <a:solidFill>
                  <a:srgbClr val="3B4445"/>
                </a:solidFill>
              </a:defRPr>
            </a:lvl1pPr>
          </a:lstStyle>
          <a:p>
            <a:pPr>
              <a:defRPr/>
            </a:pPr>
            <a:fld id="{D08F4CDE-61AD-4C07-A804-E4D89EE20B0F}"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13"/>
          <p:cNvSpPr>
            <a:spLocks noGrp="1" noChangeArrowheads="1"/>
          </p:cNvSpPr>
          <p:nvPr>
            <p:ph type="sldNum" sz="quarter" idx="12"/>
          </p:nvPr>
        </p:nvSpPr>
        <p:spPr>
          <a:xfrm>
            <a:off x="7086600" y="6477000"/>
            <a:ext cx="1905000" cy="457200"/>
          </a:xfrm>
          <a:prstGeom prst="rect">
            <a:avLst/>
          </a:prstGeom>
        </p:spPr>
        <p:txBody>
          <a:bodyPr/>
          <a:lstStyle>
            <a:lvl1pPr>
              <a:defRPr sz="1200">
                <a:solidFill>
                  <a:srgbClr val="3B4445"/>
                </a:solidFill>
              </a:defRPr>
            </a:lvl1pPr>
          </a:lstStyle>
          <a:p>
            <a:pPr>
              <a:defRPr/>
            </a:pPr>
            <a:fld id="{B7B40F9D-D132-4795-84E0-4BAB53DCC70F}"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10"/>
          <p:cNvSpPr>
            <a:spLocks noGrp="1" noChangeArrowheads="1"/>
          </p:cNvSpPr>
          <p:nvPr>
            <p:ph type="body" idx="1"/>
          </p:nvPr>
        </p:nvSpPr>
        <p:spPr bwMode="auto">
          <a:xfrm>
            <a:off x="914400" y="11430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bwMode="auto">
          <a:xfrm>
            <a:off x="0" y="-1"/>
            <a:ext cx="9144000" cy="919163"/>
          </a:xfrm>
          <a:prstGeom prst="rect">
            <a:avLst/>
          </a:prstGeom>
          <a:solidFill>
            <a:srgbClr val="52A6E9"/>
          </a:solidFill>
          <a:ln w="9525"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027" name="Rectangle 9"/>
          <p:cNvSpPr>
            <a:spLocks noGrp="1" noChangeArrowheads="1"/>
          </p:cNvSpPr>
          <p:nvPr>
            <p:ph type="title"/>
          </p:nvPr>
        </p:nvSpPr>
        <p:spPr bwMode="auto">
          <a:xfrm>
            <a:off x="980280" y="109537"/>
            <a:ext cx="8163719" cy="7000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8" name="Rectangle 16"/>
          <p:cNvSpPr>
            <a:spLocks noGrp="1" noChangeArrowheads="1"/>
          </p:cNvSpPr>
          <p:nvPr>
            <p:ph type="sldNum" sz="quarter" idx="4"/>
          </p:nvPr>
        </p:nvSpPr>
        <p:spPr>
          <a:xfrm>
            <a:off x="7162800" y="6409150"/>
            <a:ext cx="1905000" cy="382587"/>
          </a:xfrm>
          <a:prstGeom prst="rect">
            <a:avLst/>
          </a:prstGeom>
        </p:spPr>
        <p:txBody>
          <a:bodyPr/>
          <a:lstStyle>
            <a:lvl1pPr algn="r">
              <a:defRPr sz="1200">
                <a:solidFill>
                  <a:srgbClr val="3B4445"/>
                </a:solidFill>
                <a:latin typeface="+mn-lt"/>
              </a:defRPr>
            </a:lvl1pPr>
          </a:lstStyle>
          <a:p>
            <a:pPr>
              <a:defRPr/>
            </a:pPr>
            <a:fld id="{FEC29843-A9A1-4A6C-BE91-610A37F119A0}" type="slidenum">
              <a:rPr lang="en-US" smtClean="0"/>
              <a:pPr>
                <a:defRPr/>
              </a:pPr>
              <a:t>‹#›</a:t>
            </a:fld>
            <a:endParaRPr lang="en-US" dirty="0"/>
          </a:p>
        </p:txBody>
      </p:sp>
      <p:cxnSp>
        <p:nvCxnSpPr>
          <p:cNvPr id="9" name="Straight Connector 8"/>
          <p:cNvCxnSpPr/>
          <p:nvPr/>
        </p:nvCxnSpPr>
        <p:spPr bwMode="auto">
          <a:xfrm>
            <a:off x="0" y="6323013"/>
            <a:ext cx="9144000" cy="0"/>
          </a:xfrm>
          <a:prstGeom prst="line">
            <a:avLst/>
          </a:prstGeom>
          <a:solidFill>
            <a:schemeClr val="accent1"/>
          </a:solidFill>
          <a:ln w="28575" cap="flat" cmpd="sng" algn="ctr">
            <a:solidFill>
              <a:srgbClr val="52A6E9"/>
            </a:solidFill>
            <a:prstDash val="solid"/>
            <a:round/>
            <a:headEnd type="none" w="med" len="med"/>
            <a:tailEnd type="none" w="med" len="med"/>
          </a:ln>
          <a:effectLst/>
        </p:spPr>
      </p:cxnSp>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4763"/>
            <a:ext cx="914402" cy="919163"/>
          </a:xfrm>
          <a:prstGeom prst="rect">
            <a:avLst/>
          </a:prstGeom>
        </p:spPr>
      </p:pic>
      <p:sp>
        <p:nvSpPr>
          <p:cNvPr id="13" name="TextBox 11"/>
          <p:cNvSpPr txBox="1">
            <a:spLocks noChangeArrowheads="1"/>
          </p:cNvSpPr>
          <p:nvPr/>
        </p:nvSpPr>
        <p:spPr bwMode="auto">
          <a:xfrm>
            <a:off x="76200" y="6461944"/>
            <a:ext cx="261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r>
              <a:rPr lang="en-US" sz="1200" dirty="0">
                <a:solidFill>
                  <a:srgbClr val="3B4445"/>
                </a:solidFill>
              </a:rPr>
              <a:t>Copyright © 2020 by Timothy L. Faley</a:t>
            </a: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8"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rgbClr val="FFC000"/>
          </a:solidFill>
          <a:latin typeface="Times New Roman" pitchFamily="18" charset="0"/>
        </a:defRPr>
      </a:lvl2pPr>
      <a:lvl3pPr algn="l" rtl="0" eaLnBrk="0" fontAlgn="base" hangingPunct="0">
        <a:spcBef>
          <a:spcPct val="0"/>
        </a:spcBef>
        <a:spcAft>
          <a:spcPct val="0"/>
        </a:spcAft>
        <a:defRPr sz="3600">
          <a:solidFill>
            <a:srgbClr val="FFC000"/>
          </a:solidFill>
          <a:latin typeface="Times New Roman" pitchFamily="18" charset="0"/>
        </a:defRPr>
      </a:lvl3pPr>
      <a:lvl4pPr algn="l" rtl="0" eaLnBrk="0" fontAlgn="base" hangingPunct="0">
        <a:spcBef>
          <a:spcPct val="0"/>
        </a:spcBef>
        <a:spcAft>
          <a:spcPct val="0"/>
        </a:spcAft>
        <a:defRPr sz="3600">
          <a:solidFill>
            <a:srgbClr val="FFC000"/>
          </a:solidFill>
          <a:latin typeface="Times New Roman" pitchFamily="18" charset="0"/>
        </a:defRPr>
      </a:lvl4pPr>
      <a:lvl5pPr algn="l" rtl="0" eaLnBrk="0" fontAlgn="base" hangingPunct="0">
        <a:spcBef>
          <a:spcPct val="0"/>
        </a:spcBef>
        <a:spcAft>
          <a:spcPct val="0"/>
        </a:spcAft>
        <a:defRPr sz="3600">
          <a:solidFill>
            <a:srgbClr val="FFC000"/>
          </a:solidFill>
          <a:latin typeface="Times New Roman" pitchFamily="18" charset="0"/>
        </a:defRPr>
      </a:lvl5pPr>
      <a:lvl6pPr marL="457200" algn="l" rtl="0" fontAlgn="base">
        <a:spcBef>
          <a:spcPct val="0"/>
        </a:spcBef>
        <a:spcAft>
          <a:spcPct val="0"/>
        </a:spcAft>
        <a:defRPr sz="3600">
          <a:solidFill>
            <a:schemeClr val="tx2"/>
          </a:solidFill>
          <a:latin typeface="Times New Roman" pitchFamily="18" charset="0"/>
        </a:defRPr>
      </a:lvl6pPr>
      <a:lvl7pPr marL="914400" algn="l" rtl="0" fontAlgn="base">
        <a:spcBef>
          <a:spcPct val="0"/>
        </a:spcBef>
        <a:spcAft>
          <a:spcPct val="0"/>
        </a:spcAft>
        <a:defRPr sz="3600">
          <a:solidFill>
            <a:schemeClr val="tx2"/>
          </a:solidFill>
          <a:latin typeface="Times New Roman" pitchFamily="18" charset="0"/>
        </a:defRPr>
      </a:lvl7pPr>
      <a:lvl8pPr marL="1371600" algn="l" rtl="0" fontAlgn="base">
        <a:spcBef>
          <a:spcPct val="0"/>
        </a:spcBef>
        <a:spcAft>
          <a:spcPct val="0"/>
        </a:spcAft>
        <a:defRPr sz="3600">
          <a:solidFill>
            <a:schemeClr val="tx2"/>
          </a:solidFill>
          <a:latin typeface="Times New Roman" pitchFamily="18" charset="0"/>
        </a:defRPr>
      </a:lvl8pPr>
      <a:lvl9pPr marL="1828800" algn="l" rtl="0" fontAlgn="base">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2.jp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bwMode="auto">
          <a:xfrm>
            <a:off x="0" y="1066800"/>
            <a:ext cx="9144000" cy="2286000"/>
          </a:xfrm>
          <a:prstGeom prst="rect">
            <a:avLst/>
          </a:prstGeom>
          <a:gradFill flip="none" rotWithShape="1">
            <a:gsLst>
              <a:gs pos="57000">
                <a:srgbClr val="52A6E9"/>
              </a:gs>
              <a:gs pos="99000">
                <a:srgbClr val="3B4445"/>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Times New Roman"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 y="1066800"/>
            <a:ext cx="2286000" cy="2286000"/>
          </a:xfrm>
          <a:prstGeom prst="rect">
            <a:avLst/>
          </a:prstGeom>
        </p:spPr>
      </p:pic>
      <p:sp>
        <p:nvSpPr>
          <p:cNvPr id="7" name="TextBox 6"/>
          <p:cNvSpPr txBox="1"/>
          <p:nvPr/>
        </p:nvSpPr>
        <p:spPr>
          <a:xfrm>
            <a:off x="2514600" y="914400"/>
            <a:ext cx="3323346" cy="2554545"/>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029" sz="4000" b="1" dirty="0">
                <a:ln w="50800"/>
                <a:solidFill>
                  <a:srgbClr val="3B4445"/>
                </a:solidFill>
              </a:rPr>
              <a:t>Session 8:</a:t>
            </a:r>
          </a:p>
          <a:p>
            <a:r>
              <a:rPr lang="en-029" sz="4000" b="1" dirty="0">
                <a:ln w="50800"/>
                <a:solidFill>
                  <a:srgbClr val="3B4445"/>
                </a:solidFill>
              </a:rPr>
              <a:t>Opportunity</a:t>
            </a:r>
          </a:p>
          <a:p>
            <a:r>
              <a:rPr lang="en-029" sz="4000" b="1" dirty="0">
                <a:ln w="50800"/>
                <a:solidFill>
                  <a:srgbClr val="3B4445"/>
                </a:solidFill>
              </a:rPr>
              <a:t>Identification:</a:t>
            </a:r>
          </a:p>
          <a:p>
            <a:r>
              <a:rPr lang="en-029" sz="4000" b="1" dirty="0">
                <a:ln w="50800"/>
                <a:solidFill>
                  <a:srgbClr val="3B4445"/>
                </a:solidFill>
              </a:rPr>
              <a:t>Part I</a:t>
            </a:r>
            <a:endParaRPr lang="en-US" sz="4000" b="1" dirty="0">
              <a:ln w="50800"/>
              <a:solidFill>
                <a:srgbClr val="3B4445"/>
              </a:solidFill>
            </a:endParaRPr>
          </a:p>
        </p:txBody>
      </p:sp>
      <p:sp>
        <p:nvSpPr>
          <p:cNvPr id="9" name="Subtitle 5"/>
          <p:cNvSpPr txBox="1">
            <a:spLocks/>
          </p:cNvSpPr>
          <p:nvPr/>
        </p:nvSpPr>
        <p:spPr bwMode="auto">
          <a:xfrm>
            <a:off x="0" y="3733800"/>
            <a:ext cx="91440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9pPr>
          </a:lstStyle>
          <a:p>
            <a:pPr marL="0" indent="0" algn="ctr">
              <a:buNone/>
            </a:pPr>
            <a:r>
              <a:rPr lang="en-US" sz="2400" b="1" kern="0" dirty="0"/>
              <a:t>Session 8, Part I:</a:t>
            </a:r>
          </a:p>
          <a:p>
            <a:pPr marL="0" indent="0" algn="ctr">
              <a:buNone/>
            </a:pPr>
            <a:r>
              <a:rPr lang="en-US" sz="2400" b="1" kern="0" dirty="0"/>
              <a:t>Step 1 in Creating Your New Business:</a:t>
            </a:r>
          </a:p>
          <a:p>
            <a:pPr marL="0" indent="0" algn="ctr">
              <a:buNone/>
            </a:pPr>
            <a:r>
              <a:rPr lang="en-US" sz="2400" b="1" kern="0" dirty="0"/>
              <a:t>Identify the Opportunity</a:t>
            </a:r>
          </a:p>
          <a:p>
            <a:pPr marL="0" indent="0" algn="ctr">
              <a:buNone/>
            </a:pPr>
            <a:endParaRPr lang="en-US" sz="2400" b="1" kern="0" dirty="0"/>
          </a:p>
          <a:p>
            <a:pPr marL="0" indent="0" algn="ctr">
              <a:buNone/>
            </a:pPr>
            <a:r>
              <a:rPr lang="en-US" sz="2400" kern="0" dirty="0">
                <a:solidFill>
                  <a:srgbClr val="3B4445"/>
                </a:solidFill>
              </a:rPr>
              <a:t>Dr. Tim Faley</a:t>
            </a:r>
          </a:p>
          <a:p>
            <a:pPr marL="0" indent="0" algn="ctr">
              <a:buNone/>
            </a:pPr>
            <a:r>
              <a:rPr lang="en-US" sz="1800" kern="0" dirty="0">
                <a:solidFill>
                  <a:srgbClr val="3B4445"/>
                </a:solidFill>
              </a:rPr>
              <a:t>TFaley@uvi.edu</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4883639"/>
            <a:ext cx="1371600" cy="1974361"/>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384813516"/>
      </p:ext>
    </p:extLst>
  </p:cSld>
  <p:clrMapOvr>
    <a:masterClrMapping/>
  </p:clrMapOvr>
  <mc:AlternateContent xmlns:mc="http://schemas.openxmlformats.org/markup-compatibility/2006" xmlns:p14="http://schemas.microsoft.com/office/powerpoint/2010/main">
    <mc:Choice Requires="p14">
      <p:transition spd="slow" p14:dur="2000" advTm="20777"/>
    </mc:Choice>
    <mc:Fallback xmlns="">
      <p:transition spd="slow" advTm="20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772400" cy="685800"/>
          </a:xfrm>
        </p:spPr>
        <p:txBody>
          <a:bodyPr/>
          <a:lstStyle/>
          <a:p>
            <a:pPr algn="l"/>
            <a:r>
              <a:rPr lang="en-US" dirty="0"/>
              <a:t>Discovering New Businesses</a:t>
            </a:r>
          </a:p>
        </p:txBody>
      </p:sp>
      <p:sp>
        <p:nvSpPr>
          <p:cNvPr id="3" name="Content Placeholder 2"/>
          <p:cNvSpPr>
            <a:spLocks noGrp="1"/>
          </p:cNvSpPr>
          <p:nvPr>
            <p:ph idx="1"/>
          </p:nvPr>
        </p:nvSpPr>
        <p:spPr>
          <a:xfrm>
            <a:off x="609600" y="1524000"/>
            <a:ext cx="7772400" cy="4648200"/>
          </a:xfrm>
        </p:spPr>
        <p:txBody>
          <a:bodyPr/>
          <a:lstStyle/>
          <a:p>
            <a:r>
              <a:rPr lang="en-US" sz="2400" dirty="0"/>
              <a:t>Randomly coming up with ideas and screening them (Ideation and Filtration, i.e. spaghetti against the wall) is a low probability exercise (3000 to 10,000:1).  </a:t>
            </a:r>
          </a:p>
          <a:p>
            <a:endParaRPr lang="en-US" sz="2400" dirty="0"/>
          </a:p>
          <a:p>
            <a:r>
              <a:rPr lang="en-US" sz="2400" dirty="0"/>
              <a:t>Since we individually and corporately tend to think in terms of specific activities or product ideas, we need to understand how to broaden and reshape our initial concepts, not simply cull them</a:t>
            </a:r>
          </a:p>
          <a:p>
            <a:pPr lvl="1"/>
            <a:r>
              <a:rPr lang="en-US" sz="2000" dirty="0"/>
              <a:t>Zoom Out to understand the general capability</a:t>
            </a:r>
          </a:p>
          <a:p>
            <a:pPr lvl="1"/>
            <a:r>
              <a:rPr lang="en-US" sz="2000" dirty="0"/>
              <a:t>Use divergent thinking techniques as you Zoom In to generate a wide arrange of product ideas</a:t>
            </a:r>
          </a:p>
        </p:txBody>
      </p:sp>
      <p:sp>
        <p:nvSpPr>
          <p:cNvPr id="4" name="Slide Number Placeholder 3"/>
          <p:cNvSpPr>
            <a:spLocks noGrp="1"/>
          </p:cNvSpPr>
          <p:nvPr>
            <p:ph type="sldNum" sz="quarter" idx="4294967295"/>
          </p:nvPr>
        </p:nvSpPr>
        <p:spPr>
          <a:xfrm>
            <a:off x="8534400" y="6477000"/>
            <a:ext cx="609600" cy="304800"/>
          </a:xfrm>
          <a:prstGeom prst="rect">
            <a:avLst/>
          </a:prstGeom>
        </p:spPr>
        <p:txBody>
          <a:bodyPr/>
          <a:lstStyle/>
          <a:p>
            <a:pPr algn="ctr">
              <a:defRPr/>
            </a:pPr>
            <a:fld id="{FCDF6C1F-3F1C-4213-B9BF-B551DBAB487C}" type="slidenum">
              <a:rPr lang="en-US" smtClean="0"/>
              <a:pPr algn="ctr">
                <a:defRPr/>
              </a:pPr>
              <a:t>10</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538964106"/>
      </p:ext>
    </p:extLst>
  </p:cSld>
  <p:clrMapOvr>
    <a:masterClrMapping/>
  </p:clrMapOvr>
  <mc:AlternateContent xmlns:mc="http://schemas.openxmlformats.org/markup-compatibility/2006" xmlns:p14="http://schemas.microsoft.com/office/powerpoint/2010/main">
    <mc:Choice Requires="p14">
      <p:transition spd="slow" p14:dur="2000" advTm="96029"/>
    </mc:Choice>
    <mc:Fallback xmlns="">
      <p:transition spd="slow" advTm="9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903890" y="366712"/>
            <a:ext cx="8229600" cy="700088"/>
          </a:xfrm>
        </p:spPr>
        <p:txBody>
          <a:bodyPr/>
          <a:lstStyle/>
          <a:p>
            <a:r>
              <a:rPr lang="en-US" dirty="0">
                <a:solidFill>
                  <a:schemeClr val="tx1"/>
                </a:solidFill>
              </a:rPr>
              <a:t>Opportunity Identification Output:  </a:t>
            </a:r>
            <a:br>
              <a:rPr lang="en-US" dirty="0">
                <a:solidFill>
                  <a:schemeClr val="tx1"/>
                </a:solidFill>
              </a:rPr>
            </a:br>
            <a:r>
              <a:rPr lang="en-US" dirty="0">
                <a:solidFill>
                  <a:schemeClr val="tx1"/>
                </a:solidFill>
              </a:rPr>
              <a:t>  		Conceptualizing the Business</a:t>
            </a:r>
            <a:endParaRPr lang="en-US" sz="3200" dirty="0">
              <a:solidFill>
                <a:schemeClr val="tx1"/>
              </a:solidFill>
            </a:endParaRPr>
          </a:p>
        </p:txBody>
      </p:sp>
      <p:sp>
        <p:nvSpPr>
          <p:cNvPr id="3" name="Content Placeholder 2"/>
          <p:cNvSpPr>
            <a:spLocks noGrp="1"/>
          </p:cNvSpPr>
          <p:nvPr>
            <p:ph idx="1"/>
          </p:nvPr>
        </p:nvSpPr>
        <p:spPr>
          <a:xfrm>
            <a:off x="381000" y="1066799"/>
            <a:ext cx="8686800" cy="5651941"/>
          </a:xfrm>
        </p:spPr>
        <p:txBody>
          <a:bodyPr/>
          <a:lstStyle/>
          <a:p>
            <a:pPr marL="0" indent="0">
              <a:buFont typeface="Wingdings" pitchFamily="2" charset="2"/>
              <a:buNone/>
              <a:defRPr/>
            </a:pPr>
            <a:r>
              <a:rPr lang="en-US" sz="2000" u="sng" dirty="0"/>
              <a:t>Business Concept</a:t>
            </a:r>
            <a:endParaRPr lang="en-US" sz="1800" dirty="0"/>
          </a:p>
          <a:p>
            <a:pPr>
              <a:defRPr/>
            </a:pPr>
            <a:r>
              <a:rPr lang="en-US" sz="2000" dirty="0"/>
              <a:t>Owner (of the problem); </a:t>
            </a:r>
            <a:r>
              <a:rPr lang="en-US" sz="2000" b="1" dirty="0"/>
              <a:t>aka Who the business SERVES.</a:t>
            </a:r>
          </a:p>
          <a:p>
            <a:pPr lvl="1">
              <a:defRPr/>
            </a:pPr>
            <a:r>
              <a:rPr lang="en-US" sz="1800" dirty="0"/>
              <a:t>In what </a:t>
            </a:r>
            <a:r>
              <a:rPr lang="en-US" sz="1800" u="sng" dirty="0"/>
              <a:t>segment</a:t>
            </a:r>
            <a:r>
              <a:rPr lang="en-US" sz="1800" dirty="0"/>
              <a:t> of what </a:t>
            </a:r>
            <a:r>
              <a:rPr lang="en-US" sz="1800" u="sng" dirty="0"/>
              <a:t>industry</a:t>
            </a:r>
            <a:r>
              <a:rPr lang="en-US" sz="1800" dirty="0"/>
              <a:t> (or addressable market) is this an issue? </a:t>
            </a:r>
          </a:p>
          <a:p>
            <a:pPr lvl="1">
              <a:defRPr/>
            </a:pPr>
            <a:endParaRPr lang="en-US" sz="1800" dirty="0"/>
          </a:p>
          <a:p>
            <a:pPr>
              <a:defRPr/>
            </a:pPr>
            <a:r>
              <a:rPr lang="en-US" sz="2000" b="1" dirty="0"/>
              <a:t>Motive (of problem owner to change)</a:t>
            </a:r>
          </a:p>
          <a:p>
            <a:pPr lvl="1">
              <a:defRPr/>
            </a:pPr>
            <a:r>
              <a:rPr lang="en-US" sz="1800" dirty="0"/>
              <a:t>What is the specific </a:t>
            </a:r>
            <a:r>
              <a:rPr lang="en-US" sz="1800" u="sng" dirty="0"/>
              <a:t>issue</a:t>
            </a:r>
            <a:r>
              <a:rPr lang="en-US" sz="1800" dirty="0"/>
              <a:t> you are trying to address?</a:t>
            </a:r>
            <a:endParaRPr lang="en-US" sz="2200" dirty="0"/>
          </a:p>
          <a:p>
            <a:pPr lvl="1">
              <a:defRPr/>
            </a:pPr>
            <a:endParaRPr lang="en-US" sz="1400" dirty="0"/>
          </a:p>
          <a:p>
            <a:pPr>
              <a:defRPr/>
            </a:pPr>
            <a:r>
              <a:rPr lang="en-US" sz="2000" b="1" dirty="0"/>
              <a:t>Activity (by business)</a:t>
            </a:r>
          </a:p>
          <a:p>
            <a:pPr lvl="1">
              <a:defRPr/>
            </a:pPr>
            <a:r>
              <a:rPr lang="en-US" sz="1800" dirty="0"/>
              <a:t>What is your </a:t>
            </a:r>
            <a:r>
              <a:rPr lang="en-US" sz="1800" u="sng" dirty="0"/>
              <a:t>approach</a:t>
            </a:r>
            <a:r>
              <a:rPr lang="en-US" sz="1800" dirty="0"/>
              <a:t> to addressing this issue?</a:t>
            </a:r>
          </a:p>
          <a:p>
            <a:pPr lvl="1">
              <a:defRPr/>
            </a:pPr>
            <a:r>
              <a:rPr lang="en-US" sz="1800" dirty="0"/>
              <a:t>Which (or what combination) of the 5 ways to create value are you exploiting?</a:t>
            </a:r>
          </a:p>
          <a:p>
            <a:pPr lvl="1">
              <a:defRPr/>
            </a:pPr>
            <a:endParaRPr lang="en-US" sz="1400" dirty="0"/>
          </a:p>
          <a:p>
            <a:pPr>
              <a:defRPr/>
            </a:pPr>
            <a:r>
              <a:rPr lang="en-US" sz="2000" b="1" dirty="0"/>
              <a:t>Monetization (by the business)</a:t>
            </a:r>
            <a:endParaRPr lang="en-US" sz="2000" dirty="0"/>
          </a:p>
          <a:p>
            <a:pPr lvl="1">
              <a:defRPr/>
            </a:pPr>
            <a:r>
              <a:rPr lang="en-US" sz="1800" dirty="0"/>
              <a:t>How do you know this is a </a:t>
            </a:r>
            <a:r>
              <a:rPr lang="en-US" sz="1800" u="sng" dirty="0"/>
              <a:t>high-value</a:t>
            </a:r>
            <a:r>
              <a:rPr lang="en-US" sz="1800" dirty="0"/>
              <a:t> problem?</a:t>
            </a:r>
          </a:p>
          <a:p>
            <a:pPr lvl="1">
              <a:defRPr/>
            </a:pPr>
            <a:r>
              <a:rPr lang="en-US" sz="1800" dirty="0"/>
              <a:t>Given the approach, are you in a position to </a:t>
            </a:r>
            <a:r>
              <a:rPr lang="en-US" sz="1800" u="sng" dirty="0"/>
              <a:t>capture</a:t>
            </a:r>
            <a:r>
              <a:rPr lang="en-US" sz="1800" dirty="0"/>
              <a:t> any of the created value? (PVC)</a:t>
            </a:r>
          </a:p>
        </p:txBody>
      </p:sp>
      <p:sp>
        <p:nvSpPr>
          <p:cNvPr id="8" name="Slide Number Placeholder 3"/>
          <p:cNvSpPr>
            <a:spLocks noGrp="1"/>
          </p:cNvSpPr>
          <p:nvPr>
            <p:ph type="sldNum" sz="quarter" idx="10"/>
          </p:nvPr>
        </p:nvSpPr>
        <p:spPr>
          <a:xfrm>
            <a:off x="7086600" y="6248400"/>
            <a:ext cx="1905000" cy="457200"/>
          </a:xfrm>
        </p:spPr>
        <p:txBody>
          <a:bodyPr/>
          <a:lstStyle/>
          <a:p>
            <a:pPr algn="r">
              <a:defRPr/>
            </a:pPr>
            <a:fld id="{FCDF6C1F-3F1C-4213-B9BF-B551DBAB487C}" type="slidenum">
              <a:rPr lang="en-US" smtClean="0"/>
              <a:pPr algn="r">
                <a:defRPr/>
              </a:pPr>
              <a:t>11</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432166259"/>
      </p:ext>
    </p:extLst>
  </p:cSld>
  <p:clrMapOvr>
    <a:masterClrMapping/>
  </p:clrMapOvr>
  <mc:AlternateContent xmlns:mc="http://schemas.openxmlformats.org/markup-compatibility/2006" xmlns:p14="http://schemas.microsoft.com/office/powerpoint/2010/main">
    <mc:Choice Requires="p14">
      <p:transition spd="slow" p14:dur="2000" advTm="110599"/>
    </mc:Choice>
    <mc:Fallback xmlns="">
      <p:transition spd="slow" advTm="110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804" b="2815"/>
          <a:stretch/>
        </p:blipFill>
        <p:spPr>
          <a:xfrm>
            <a:off x="344424" y="1393372"/>
            <a:ext cx="8455152" cy="4855028"/>
          </a:xfrm>
          <a:prstGeom prst="rect">
            <a:avLst/>
          </a:prstGeom>
        </p:spPr>
      </p:pic>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12</a:t>
            </a:fld>
            <a:endParaRPr lang="en-US" dirty="0"/>
          </a:p>
        </p:txBody>
      </p:sp>
      <p:sp>
        <p:nvSpPr>
          <p:cNvPr id="3" name="Title 2"/>
          <p:cNvSpPr>
            <a:spLocks noGrp="1"/>
          </p:cNvSpPr>
          <p:nvPr>
            <p:ph type="title"/>
          </p:nvPr>
        </p:nvSpPr>
        <p:spPr>
          <a:xfrm>
            <a:off x="980280" y="109537"/>
            <a:ext cx="8163719" cy="700088"/>
          </a:xfrm>
        </p:spPr>
        <p:txBody>
          <a:bodyPr/>
          <a:lstStyle/>
          <a:p>
            <a:r>
              <a:rPr lang="en-US" sz="2800" dirty="0">
                <a:solidFill>
                  <a:schemeClr val="tx1"/>
                </a:solidFill>
              </a:rPr>
              <a:t>At the end of Opportunity Identification you know</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902406075"/>
      </p:ext>
    </p:extLst>
  </p:cSld>
  <p:clrMapOvr>
    <a:masterClrMapping/>
  </p:clrMapOvr>
  <mc:AlternateContent xmlns:mc="http://schemas.openxmlformats.org/markup-compatibility/2006" xmlns:p14="http://schemas.microsoft.com/office/powerpoint/2010/main">
    <mc:Choice Requires="p14">
      <p:transition spd="slow" p14:dur="2000" advTm="118132"/>
    </mc:Choice>
    <mc:Fallback xmlns="">
      <p:transition spd="slow" advTm="118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Common Mistakes at this phase</a:t>
            </a:r>
          </a:p>
        </p:txBody>
      </p:sp>
      <p:sp>
        <p:nvSpPr>
          <p:cNvPr id="3" name="Content Placeholder 2"/>
          <p:cNvSpPr>
            <a:spLocks noGrp="1"/>
          </p:cNvSpPr>
          <p:nvPr>
            <p:ph idx="1"/>
          </p:nvPr>
        </p:nvSpPr>
        <p:spPr>
          <a:xfrm>
            <a:off x="685800" y="1295400"/>
            <a:ext cx="7772400" cy="4114800"/>
          </a:xfrm>
        </p:spPr>
        <p:txBody>
          <a:bodyPr/>
          <a:lstStyle/>
          <a:p>
            <a:r>
              <a:rPr lang="en-US" dirty="0"/>
              <a:t>Zoom in too soon on a specific customer</a:t>
            </a:r>
          </a:p>
          <a:p>
            <a:pPr lvl="1"/>
            <a:r>
              <a:rPr lang="en-US" sz="2000" dirty="0"/>
              <a:t>Odds less than 3000:1 of guessing right</a:t>
            </a:r>
          </a:p>
          <a:p>
            <a:pPr lvl="1"/>
            <a:r>
              <a:rPr lang="en-US" sz="2000" dirty="0"/>
              <a:t>Cannot tell if it is a high-value problem</a:t>
            </a:r>
          </a:p>
          <a:p>
            <a:pPr lvl="1"/>
            <a:r>
              <a:rPr lang="en-US" sz="2000" dirty="0"/>
              <a:t>Cannot tell if you can capture value</a:t>
            </a:r>
          </a:p>
          <a:p>
            <a:pPr lvl="1"/>
            <a:r>
              <a:rPr lang="en-US" sz="2000" dirty="0"/>
              <a:t>Focus shifts to product development versus business development</a:t>
            </a:r>
          </a:p>
          <a:p>
            <a:pPr lvl="1"/>
            <a:endParaRPr lang="en-US" sz="2000" dirty="0"/>
          </a:p>
          <a:p>
            <a:pPr lvl="1"/>
            <a:endParaRPr lang="en-US" sz="2000" dirty="0"/>
          </a:p>
          <a:p>
            <a:r>
              <a:rPr lang="en-US" dirty="0"/>
              <a:t>Get “stuck” in a specific industry</a:t>
            </a:r>
          </a:p>
          <a:p>
            <a:pPr lvl="1"/>
            <a:r>
              <a:rPr lang="en-US" sz="2000" dirty="0"/>
              <a:t>Especially true with high-tech startups</a:t>
            </a:r>
          </a:p>
          <a:p>
            <a:pPr lvl="1"/>
            <a:r>
              <a:rPr lang="en-US" sz="2000" dirty="0"/>
              <a:t>Three nested loops (see next slide); continue to zoom back out as necessary</a:t>
            </a:r>
          </a:p>
          <a:p>
            <a:pPr lvl="1"/>
            <a:endParaRPr lang="en-US" sz="1600" dirty="0"/>
          </a:p>
        </p:txBody>
      </p:sp>
      <p:sp>
        <p:nvSpPr>
          <p:cNvPr id="4" name="Slide Number Placeholder 3"/>
          <p:cNvSpPr>
            <a:spLocks noGrp="1"/>
          </p:cNvSpPr>
          <p:nvPr>
            <p:ph type="sldNum" sz="quarter" idx="4294967295"/>
          </p:nvPr>
        </p:nvSpPr>
        <p:spPr>
          <a:xfrm>
            <a:off x="8534400" y="6477000"/>
            <a:ext cx="609600" cy="304800"/>
          </a:xfrm>
          <a:prstGeom prst="rect">
            <a:avLst/>
          </a:prstGeom>
        </p:spPr>
        <p:txBody>
          <a:bodyPr/>
          <a:lstStyle/>
          <a:p>
            <a:pPr>
              <a:defRPr/>
            </a:pPr>
            <a:fld id="{7040CABD-E666-4F02-B4A5-7E25250C4AFE}" type="slidenum">
              <a:rPr lang="en-US" smtClean="0"/>
              <a:pPr>
                <a:defRPr/>
              </a:pPr>
              <a:t>13</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773206075"/>
      </p:ext>
    </p:extLst>
  </p:cSld>
  <p:clrMapOvr>
    <a:masterClrMapping/>
  </p:clrMapOvr>
  <mc:AlternateContent xmlns:mc="http://schemas.openxmlformats.org/markup-compatibility/2006" xmlns:p14="http://schemas.microsoft.com/office/powerpoint/2010/main">
    <mc:Choice Requires="p14">
      <p:transition spd="slow" p14:dur="2000" advTm="66753"/>
    </mc:Choice>
    <mc:Fallback xmlns="">
      <p:transition spd="slow" advTm="66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980280" y="109537"/>
            <a:ext cx="8163719" cy="700088"/>
          </a:xfrm>
        </p:spPr>
        <p:txBody>
          <a:bodyPr/>
          <a:lstStyle/>
          <a:p>
            <a:r>
              <a:rPr lang="en-US" dirty="0"/>
              <a:t>Putting a ladder against the wrong wall</a:t>
            </a:r>
          </a:p>
        </p:txBody>
      </p:sp>
      <p:sp>
        <p:nvSpPr>
          <p:cNvPr id="13315" name="Content Placeholder 2"/>
          <p:cNvSpPr>
            <a:spLocks noGrp="1"/>
          </p:cNvSpPr>
          <p:nvPr>
            <p:ph idx="1"/>
          </p:nvPr>
        </p:nvSpPr>
        <p:spPr>
          <a:xfrm>
            <a:off x="914400" y="4800600"/>
            <a:ext cx="7772400" cy="1676400"/>
          </a:xfrm>
        </p:spPr>
        <p:txBody>
          <a:bodyPr/>
          <a:lstStyle/>
          <a:p>
            <a:r>
              <a:rPr lang="en-US"/>
              <a:t>If the </a:t>
            </a:r>
            <a:r>
              <a:rPr lang="en-US" i="1"/>
              <a:t>ladder</a:t>
            </a:r>
            <a:r>
              <a:rPr lang="en-US"/>
              <a:t> is not leaning </a:t>
            </a:r>
            <a:r>
              <a:rPr lang="en-US" i="1"/>
              <a:t>against</a:t>
            </a:r>
            <a:r>
              <a:rPr lang="en-US"/>
              <a:t> the right </a:t>
            </a:r>
            <a:r>
              <a:rPr lang="en-US" i="1"/>
              <a:t>wall</a:t>
            </a:r>
            <a:r>
              <a:rPr lang="en-US"/>
              <a:t>, every step we take just gets us to the </a:t>
            </a:r>
            <a:r>
              <a:rPr lang="en-US" i="1"/>
              <a:t>wrong</a:t>
            </a:r>
            <a:r>
              <a:rPr lang="en-US"/>
              <a:t> place faster.</a:t>
            </a:r>
          </a:p>
        </p:txBody>
      </p:sp>
      <p:sp>
        <p:nvSpPr>
          <p:cNvPr id="13316" name="Slide Number Placeholder 4"/>
          <p:cNvSpPr>
            <a:spLocks noGrp="1"/>
          </p:cNvSpPr>
          <p:nvPr>
            <p:ph type="sldNum" sz="quarter" idx="4294967295"/>
          </p:nvPr>
        </p:nvSpPr>
        <p:spPr>
          <a:xfrm>
            <a:off x="7042150" y="6248400"/>
            <a:ext cx="1905000" cy="457200"/>
          </a:xfrm>
          <a:prstGeom prst="rect">
            <a:avLst/>
          </a:prstGeom>
          <a:noFill/>
        </p:spPr>
        <p:txBody>
          <a:bodyPr/>
          <a:lstStyle/>
          <a:p>
            <a:fld id="{8F9C6ED4-D936-4674-8825-6B5D55A17528}" type="slidenum">
              <a:rPr lang="en-US" smtClean="0"/>
              <a:pPr/>
              <a:t>14</a:t>
            </a:fld>
            <a:endParaRPr lang="en-US"/>
          </a:p>
        </p:txBody>
      </p:sp>
      <p:pic>
        <p:nvPicPr>
          <p:cNvPr id="13317" name="Picture 5" descr="ladder_against_wall.jpg"/>
          <p:cNvPicPr>
            <a:picLocks noChangeAspect="1"/>
          </p:cNvPicPr>
          <p:nvPr/>
        </p:nvPicPr>
        <p:blipFill>
          <a:blip r:embed="rId4" cstate="print"/>
          <a:srcRect/>
          <a:stretch>
            <a:fillRect/>
          </a:stretch>
        </p:blipFill>
        <p:spPr bwMode="auto">
          <a:xfrm>
            <a:off x="3581400" y="1143000"/>
            <a:ext cx="1466850" cy="3713163"/>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363143972"/>
      </p:ext>
    </p:extLst>
  </p:cSld>
  <p:clrMapOvr>
    <a:masterClrMapping/>
  </p:clrMapOvr>
  <mc:AlternateContent xmlns:mc="http://schemas.openxmlformats.org/markup-compatibility/2006" xmlns:p14="http://schemas.microsoft.com/office/powerpoint/2010/main">
    <mc:Choice Requires="p14">
      <p:transition spd="slow" p14:dur="2000" advTm="58774"/>
    </mc:Choice>
    <mc:Fallback xmlns="">
      <p:transition spd="slow" advTm="58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029" dirty="0"/>
              <a:t>Take a broad look</a:t>
            </a:r>
            <a:endParaRPr lang="en-US" dirty="0"/>
          </a:p>
        </p:txBody>
      </p:sp>
      <p:sp>
        <p:nvSpPr>
          <p:cNvPr id="3" name="Content Placeholder 2"/>
          <p:cNvSpPr>
            <a:spLocks noGrp="1"/>
          </p:cNvSpPr>
          <p:nvPr>
            <p:ph idx="1"/>
          </p:nvPr>
        </p:nvSpPr>
        <p:spPr/>
        <p:txBody>
          <a:bodyPr/>
          <a:lstStyle/>
          <a:p>
            <a:r>
              <a:rPr lang="en-029" dirty="0"/>
              <a:t>Fall in love with the problem, not with your initial solution</a:t>
            </a:r>
          </a:p>
          <a:p>
            <a:endParaRPr lang="en-029" dirty="0"/>
          </a:p>
          <a:p>
            <a:r>
              <a:rPr lang="en-029" dirty="0"/>
              <a:t>Means you need to uncover the </a:t>
            </a:r>
            <a:r>
              <a:rPr lang="en-029" i="1" dirty="0"/>
              <a:t>real</a:t>
            </a:r>
            <a:r>
              <a:rPr lang="en-029" dirty="0"/>
              <a:t> problem first!</a:t>
            </a:r>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15</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845415219"/>
      </p:ext>
    </p:extLst>
  </p:cSld>
  <p:clrMapOvr>
    <a:masterClrMapping/>
  </p:clrMapOvr>
  <mc:AlternateContent xmlns:mc="http://schemas.openxmlformats.org/markup-compatibility/2006" xmlns:p14="http://schemas.microsoft.com/office/powerpoint/2010/main">
    <mc:Choice Requires="p14">
      <p:transition spd="slow" p14:dur="2000" advTm="50370"/>
    </mc:Choice>
    <mc:Fallback xmlns="">
      <p:transition spd="slow" advTm="50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725" y="107400"/>
            <a:ext cx="7772400" cy="685800"/>
          </a:xfrm>
        </p:spPr>
        <p:txBody>
          <a:bodyPr/>
          <a:lstStyle/>
          <a:p>
            <a:pPr algn="l"/>
            <a:r>
              <a:rPr lang="en-US" dirty="0"/>
              <a:t>Divergent and Convergent Thinking</a:t>
            </a:r>
          </a:p>
        </p:txBody>
      </p:sp>
      <p:sp>
        <p:nvSpPr>
          <p:cNvPr id="3" name="Content Placeholder 2"/>
          <p:cNvSpPr>
            <a:spLocks noGrp="1"/>
          </p:cNvSpPr>
          <p:nvPr>
            <p:ph idx="1"/>
          </p:nvPr>
        </p:nvSpPr>
        <p:spPr>
          <a:xfrm>
            <a:off x="381000" y="1143000"/>
            <a:ext cx="7772400" cy="4648200"/>
          </a:xfrm>
        </p:spPr>
        <p:txBody>
          <a:bodyPr/>
          <a:lstStyle/>
          <a:p>
            <a:pPr marL="0" indent="0">
              <a:buNone/>
            </a:pPr>
            <a:r>
              <a:rPr lang="en-US" u="sng" dirty="0"/>
              <a:t>DOC Process: Diverge-Organize-Converge</a:t>
            </a:r>
          </a:p>
          <a:p>
            <a:pPr marL="0" indent="0">
              <a:buNone/>
            </a:pPr>
            <a:endParaRPr lang="en-US" u="sng" dirty="0"/>
          </a:p>
          <a:p>
            <a:r>
              <a:rPr lang="en-US" dirty="0"/>
              <a:t>Divergent thinking</a:t>
            </a:r>
          </a:p>
          <a:p>
            <a:pPr lvl="1"/>
            <a:r>
              <a:rPr lang="en-US" dirty="0"/>
              <a:t>Expansion of ideas</a:t>
            </a:r>
          </a:p>
          <a:p>
            <a:pPr lvl="1"/>
            <a:endParaRPr lang="en-US" sz="2000" dirty="0"/>
          </a:p>
          <a:p>
            <a:r>
              <a:rPr lang="en-US" dirty="0"/>
              <a:t>Organize</a:t>
            </a:r>
          </a:p>
          <a:p>
            <a:pPr lvl="1"/>
            <a:r>
              <a:rPr lang="en-US" dirty="0"/>
              <a:t>Categorizing and connecting the divergent concepts</a:t>
            </a:r>
          </a:p>
          <a:p>
            <a:pPr marL="457200" lvl="1" indent="0">
              <a:buNone/>
            </a:pPr>
            <a:endParaRPr lang="en-US" sz="2000" dirty="0"/>
          </a:p>
          <a:p>
            <a:r>
              <a:rPr lang="en-US" dirty="0"/>
              <a:t>Convergent Thinking</a:t>
            </a:r>
          </a:p>
          <a:p>
            <a:pPr lvl="1"/>
            <a:r>
              <a:rPr lang="en-US" dirty="0"/>
              <a:t>Narrowing of ideas, focus</a:t>
            </a:r>
          </a:p>
        </p:txBody>
      </p:sp>
      <p:sp>
        <p:nvSpPr>
          <p:cNvPr id="4" name="Slide Number Placeholder 3"/>
          <p:cNvSpPr>
            <a:spLocks noGrp="1"/>
          </p:cNvSpPr>
          <p:nvPr>
            <p:ph type="sldNum" sz="quarter" idx="4294967295"/>
          </p:nvPr>
        </p:nvSpPr>
        <p:spPr>
          <a:xfrm>
            <a:off x="8534400" y="6477000"/>
            <a:ext cx="609600" cy="304800"/>
          </a:xfrm>
          <a:prstGeom prst="rect">
            <a:avLst/>
          </a:prstGeom>
        </p:spPr>
        <p:txBody>
          <a:bodyPr/>
          <a:lstStyle/>
          <a:p>
            <a:pPr algn="ctr">
              <a:defRPr/>
            </a:pPr>
            <a:fld id="{FCDF6C1F-3F1C-4213-B9BF-B551DBAB487C}" type="slidenum">
              <a:rPr lang="en-US" smtClean="0"/>
              <a:pPr algn="ctr">
                <a:defRPr/>
              </a:pPr>
              <a:t>16</a:t>
            </a:fld>
            <a:endParaRPr lang="en-US" dirty="0"/>
          </a:p>
        </p:txBody>
      </p:sp>
      <p:pic>
        <p:nvPicPr>
          <p:cNvPr id="6" name="Audio 5">
            <a:hlinkClick r:id="" action="ppaction://media"/>
            <a:extLst>
              <a:ext uri="{FF2B5EF4-FFF2-40B4-BE49-F238E27FC236}">
                <a16:creationId xmlns:a16="http://schemas.microsoft.com/office/drawing/2014/main" id="{C9F6A6DB-059B-45C3-8B5C-3CA77B9C14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994365524"/>
      </p:ext>
    </p:extLst>
  </p:cSld>
  <p:clrMapOvr>
    <a:masterClrMapping/>
  </p:clrMapOvr>
  <mc:AlternateContent xmlns:mc="http://schemas.openxmlformats.org/markup-compatibility/2006">
    <mc:Choice xmlns:p14="http://schemas.microsoft.com/office/powerpoint/2010/main" Requires="p14">
      <p:transition spd="slow" p14:dur="2000" advTm="154327"/>
    </mc:Choice>
    <mc:Fallback>
      <p:transition spd="slow" advTm="154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280" y="109537"/>
            <a:ext cx="8163719" cy="700088"/>
          </a:xfrm>
        </p:spPr>
        <p:txBody>
          <a:bodyPr/>
          <a:lstStyle/>
          <a:p>
            <a:r>
              <a:rPr lang="en-US" sz="3200" dirty="0"/>
              <a:t>Find the Real problem, Then the Real solution</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17</a:t>
            </a:fld>
            <a:endParaRPr lang="en-US" dirty="0"/>
          </a:p>
        </p:txBody>
      </p:sp>
      <p:pic>
        <p:nvPicPr>
          <p:cNvPr id="26" name="Content Placeholder 5">
            <a:extLst>
              <a:ext uri="{FF2B5EF4-FFF2-40B4-BE49-F238E27FC236}">
                <a16:creationId xmlns:a16="http://schemas.microsoft.com/office/drawing/2014/main" id="{2AA40D58-02F8-4B4C-BBCB-7B999D461CC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81000" y="2133600"/>
            <a:ext cx="7966002" cy="3733800"/>
          </a:xfrm>
        </p:spPr>
      </p:pic>
      <p:sp>
        <p:nvSpPr>
          <p:cNvPr id="27" name="TextBox 26">
            <a:extLst>
              <a:ext uri="{FF2B5EF4-FFF2-40B4-BE49-F238E27FC236}">
                <a16:creationId xmlns:a16="http://schemas.microsoft.com/office/drawing/2014/main" id="{1C476835-B26F-4C47-AC32-D6A96364EABC}"/>
              </a:ext>
            </a:extLst>
          </p:cNvPr>
          <p:cNvSpPr txBox="1"/>
          <p:nvPr/>
        </p:nvSpPr>
        <p:spPr>
          <a:xfrm>
            <a:off x="1011865" y="1204635"/>
            <a:ext cx="6704271" cy="400110"/>
          </a:xfrm>
          <a:prstGeom prst="rect">
            <a:avLst/>
          </a:prstGeom>
          <a:noFill/>
        </p:spPr>
        <p:txBody>
          <a:bodyPr wrap="none" rtlCol="0">
            <a:spAutoFit/>
          </a:bodyPr>
          <a:lstStyle/>
          <a:p>
            <a:r>
              <a:rPr lang="en-US" sz="2000" b="1" dirty="0">
                <a:solidFill>
                  <a:srgbClr val="FF0000"/>
                </a:solidFill>
              </a:rPr>
              <a:t>The “problem” and the “solution” must meet in the middle!</a:t>
            </a:r>
          </a:p>
        </p:txBody>
      </p:sp>
      <p:pic>
        <p:nvPicPr>
          <p:cNvPr id="9" name="Audio 8">
            <a:hlinkClick r:id="" action="ppaction://media"/>
            <a:extLst>
              <a:ext uri="{FF2B5EF4-FFF2-40B4-BE49-F238E27FC236}">
                <a16:creationId xmlns:a16="http://schemas.microsoft.com/office/drawing/2014/main" id="{A5B04BD2-E47C-4C46-A9B9-B0C331E272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875749201"/>
      </p:ext>
    </p:extLst>
  </p:cSld>
  <p:clrMapOvr>
    <a:masterClrMapping/>
  </p:clrMapOvr>
  <mc:AlternateContent xmlns:mc="http://schemas.openxmlformats.org/markup-compatibility/2006">
    <mc:Choice xmlns:p14="http://schemas.microsoft.com/office/powerpoint/2010/main" Requires="p14">
      <p:transition spd="slow" p14:dur="2000" advTm="76816"/>
    </mc:Choice>
    <mc:Fallback>
      <p:transition spd="slow" advTm="76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029" dirty="0"/>
              <a:t>Creative and Analytical Thinking</a:t>
            </a:r>
            <a:endParaRPr lang="en-US" dirty="0"/>
          </a:p>
        </p:txBody>
      </p:sp>
      <p:sp>
        <p:nvSpPr>
          <p:cNvPr id="3" name="Content Placeholder 2"/>
          <p:cNvSpPr>
            <a:spLocks noGrp="1"/>
          </p:cNvSpPr>
          <p:nvPr>
            <p:ph idx="1"/>
          </p:nvPr>
        </p:nvSpPr>
        <p:spPr>
          <a:xfrm>
            <a:off x="1066800" y="1066800"/>
            <a:ext cx="7772400" cy="4876800"/>
          </a:xfrm>
        </p:spPr>
        <p:txBody>
          <a:bodyPr/>
          <a:lstStyle/>
          <a:p>
            <a:r>
              <a:rPr lang="en-029" dirty="0"/>
              <a:t>Creative</a:t>
            </a:r>
          </a:p>
          <a:p>
            <a:pPr lvl="1"/>
            <a:r>
              <a:rPr lang="en-029" dirty="0"/>
              <a:t>Thinking of new approaches</a:t>
            </a:r>
          </a:p>
          <a:p>
            <a:pPr lvl="1"/>
            <a:r>
              <a:rPr lang="en-029" dirty="0"/>
              <a:t>Seeing things differently than most</a:t>
            </a:r>
          </a:p>
          <a:p>
            <a:pPr lvl="1"/>
            <a:endParaRPr lang="en-029" dirty="0"/>
          </a:p>
          <a:p>
            <a:r>
              <a:rPr lang="en-029" dirty="0"/>
              <a:t>Analytical</a:t>
            </a:r>
          </a:p>
          <a:p>
            <a:pPr lvl="1"/>
            <a:r>
              <a:rPr lang="en-029" dirty="0"/>
              <a:t>Assessing the problem</a:t>
            </a:r>
          </a:p>
          <a:p>
            <a:pPr lvl="1"/>
            <a:r>
              <a:rPr lang="en-029" dirty="0"/>
              <a:t>Assessing the solution</a:t>
            </a:r>
            <a:endParaRPr lang="en-US" dirty="0"/>
          </a:p>
        </p:txBody>
      </p:sp>
      <p:sp>
        <p:nvSpPr>
          <p:cNvPr id="4" name="Slide Number Placeholder 3"/>
          <p:cNvSpPr>
            <a:spLocks noGrp="1"/>
          </p:cNvSpPr>
          <p:nvPr>
            <p:ph type="sldNum" sz="quarter" idx="4294967295"/>
          </p:nvPr>
        </p:nvSpPr>
        <p:spPr>
          <a:xfrm>
            <a:off x="7042150" y="6248400"/>
            <a:ext cx="1905000" cy="457200"/>
          </a:xfrm>
          <a:prstGeom prst="rect">
            <a:avLst/>
          </a:prstGeom>
        </p:spPr>
        <p:txBody>
          <a:bodyPr/>
          <a:lstStyle/>
          <a:p>
            <a:pPr>
              <a:defRPr/>
            </a:pPr>
            <a:fld id="{4D6F8EAF-F09C-4ABC-A386-EB508159BD24}" type="slidenum">
              <a:rPr lang="en-US" smtClean="0"/>
              <a:pPr>
                <a:defRPr/>
              </a:pPr>
              <a:t>18</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655289008"/>
      </p:ext>
    </p:extLst>
  </p:cSld>
  <p:clrMapOvr>
    <a:masterClrMapping/>
  </p:clrMapOvr>
  <mc:AlternateContent xmlns:mc="http://schemas.openxmlformats.org/markup-compatibility/2006" xmlns:p14="http://schemas.microsoft.com/office/powerpoint/2010/main">
    <mc:Choice Requires="p14">
      <p:transition spd="slow" p14:dur="2000" advTm="40533"/>
    </mc:Choice>
    <mc:Fallback xmlns="">
      <p:transition spd="slow" advTm="40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235" y="304800"/>
            <a:ext cx="9067800" cy="700088"/>
          </a:xfrm>
        </p:spPr>
        <p:txBody>
          <a:bodyPr/>
          <a:lstStyle/>
          <a:p>
            <a:r>
              <a:rPr lang="en-US" dirty="0"/>
              <a:t>Broadening Ideas by Zooming Out, then In</a:t>
            </a:r>
          </a:p>
        </p:txBody>
      </p:sp>
      <p:sp>
        <p:nvSpPr>
          <p:cNvPr id="6" name="Content Placeholder 5"/>
          <p:cNvSpPr>
            <a:spLocks noGrp="1"/>
          </p:cNvSpPr>
          <p:nvPr>
            <p:ph idx="1"/>
          </p:nvPr>
        </p:nvSpPr>
        <p:spPr>
          <a:xfrm>
            <a:off x="2971800" y="2057400"/>
            <a:ext cx="6248400" cy="1295400"/>
          </a:xfrm>
        </p:spPr>
        <p:txBody>
          <a:bodyPr/>
          <a:lstStyle/>
          <a:p>
            <a:pPr marL="0" indent="0">
              <a:buNone/>
            </a:pPr>
            <a:r>
              <a:rPr lang="en-US" dirty="0"/>
              <a:t>Macro Issue:  High-level opportunity</a:t>
            </a:r>
          </a:p>
          <a:p>
            <a:pPr lvl="1">
              <a:buClr>
                <a:srgbClr val="FF0000"/>
              </a:buClr>
            </a:pPr>
            <a:r>
              <a:rPr lang="en-US" dirty="0"/>
              <a:t>Energy Independence</a:t>
            </a:r>
          </a:p>
        </p:txBody>
      </p:sp>
      <p:sp>
        <p:nvSpPr>
          <p:cNvPr id="4" name="Slide Number Placeholder 3"/>
          <p:cNvSpPr>
            <a:spLocks noGrp="1"/>
          </p:cNvSpPr>
          <p:nvPr>
            <p:ph type="sldNum" sz="quarter" idx="10"/>
          </p:nvPr>
        </p:nvSpPr>
        <p:spPr>
          <a:xfrm>
            <a:off x="6157147" y="6324600"/>
            <a:ext cx="2895600" cy="457200"/>
          </a:xfrm>
        </p:spPr>
        <p:txBody>
          <a:bodyPr/>
          <a:lstStyle/>
          <a:p>
            <a:pPr algn="r">
              <a:defRPr/>
            </a:pPr>
            <a:fld id="{FCDF6C1F-3F1C-4213-B9BF-B551DBAB487C}" type="slidenum">
              <a:rPr lang="en-US" smtClean="0"/>
              <a:pPr algn="r">
                <a:defRPr/>
              </a:pPr>
              <a:t>19</a:t>
            </a:fld>
            <a:endParaRPr lang="en-US" dirty="0"/>
          </a:p>
        </p:txBody>
      </p:sp>
      <p:grpSp>
        <p:nvGrpSpPr>
          <p:cNvPr id="3" name="Group 13"/>
          <p:cNvGrpSpPr>
            <a:grpSpLocks noChangeAspect="1"/>
          </p:cNvGrpSpPr>
          <p:nvPr/>
        </p:nvGrpSpPr>
        <p:grpSpPr>
          <a:xfrm>
            <a:off x="0" y="1905000"/>
            <a:ext cx="2813304" cy="2409178"/>
            <a:chOff x="4495800" y="2404110"/>
            <a:chExt cx="3516630" cy="3011473"/>
          </a:xfrm>
        </p:grpSpPr>
        <p:sp>
          <p:nvSpPr>
            <p:cNvPr id="15" name="Oval 14"/>
            <p:cNvSpPr/>
            <p:nvPr/>
          </p:nvSpPr>
          <p:spPr bwMode="auto">
            <a:xfrm>
              <a:off x="5916691" y="5301283"/>
              <a:ext cx="674846" cy="114300"/>
            </a:xfrm>
            <a:prstGeom prst="ellipse">
              <a:avLst/>
            </a:prstGeom>
            <a:gradFill flip="none" rotWithShape="1">
              <a:gsLst>
                <a:gs pos="0">
                  <a:srgbClr val="1093C2">
                    <a:tint val="66000"/>
                    <a:satMod val="160000"/>
                  </a:srgbClr>
                </a:gs>
                <a:gs pos="37000">
                  <a:schemeClr val="bg1">
                    <a:lumMod val="65000"/>
                  </a:schemeClr>
                </a:gs>
                <a:gs pos="50000">
                  <a:srgbClr val="1093C2">
                    <a:tint val="44500"/>
                    <a:satMod val="160000"/>
                  </a:srgbClr>
                </a:gs>
                <a:gs pos="100000">
                  <a:srgbClr val="1093C2">
                    <a:tint val="23500"/>
                    <a:satMod val="160000"/>
                  </a:srgbClr>
                </a:gs>
              </a:gsLst>
              <a:lin ang="16200000" scaled="1"/>
              <a:tileRect/>
            </a:gra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6" name="Trapezoid 15"/>
            <p:cNvSpPr/>
            <p:nvPr/>
          </p:nvSpPr>
          <p:spPr bwMode="auto">
            <a:xfrm rot="10800000">
              <a:off x="5914982" y="4669469"/>
              <a:ext cx="678265" cy="685800"/>
            </a:xfrm>
            <a:prstGeom prst="trapezoid">
              <a:avLst>
                <a:gd name="adj" fmla="val 0"/>
              </a:avLst>
            </a:prstGeom>
            <a:gradFill flip="none" rotWithShape="1">
              <a:gsLst>
                <a:gs pos="0">
                  <a:srgbClr val="BDE9F9">
                    <a:shade val="30000"/>
                    <a:satMod val="115000"/>
                  </a:srgbClr>
                </a:gs>
                <a:gs pos="50000">
                  <a:srgbClr val="BDE9F9">
                    <a:shade val="67500"/>
                    <a:satMod val="115000"/>
                  </a:srgbClr>
                </a:gs>
                <a:gs pos="100000">
                  <a:srgbClr val="BDE9F9">
                    <a:shade val="100000"/>
                    <a:satMod val="115000"/>
                  </a:srgbClr>
                </a:gs>
              </a:gsLst>
              <a:lin ang="5400000" scaled="1"/>
              <a:tileRect/>
            </a:gradFill>
            <a:ln w="9525" cap="flat" cmpd="sng" algn="ctr">
              <a:solidFill>
                <a:srgbClr val="84A8B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7" name="Trapezoid 16"/>
            <p:cNvSpPr/>
            <p:nvPr/>
          </p:nvSpPr>
          <p:spPr bwMode="auto">
            <a:xfrm rot="10800000">
              <a:off x="4495800" y="2514600"/>
              <a:ext cx="3516630" cy="2667000"/>
            </a:xfrm>
            <a:prstGeom prst="trapezoid">
              <a:avLst>
                <a:gd name="adj" fmla="val 53231"/>
              </a:avLst>
            </a:prstGeom>
            <a:gradFill flip="none" rotWithShape="1">
              <a:gsLst>
                <a:gs pos="0">
                  <a:srgbClr val="BDE9F9">
                    <a:shade val="30000"/>
                    <a:satMod val="115000"/>
                  </a:srgbClr>
                </a:gs>
                <a:gs pos="50000">
                  <a:srgbClr val="BDE9F9">
                    <a:shade val="67500"/>
                    <a:satMod val="115000"/>
                  </a:srgbClr>
                </a:gs>
                <a:gs pos="100000">
                  <a:srgbClr val="BDE9F9">
                    <a:shade val="100000"/>
                    <a:satMod val="115000"/>
                  </a:srgbClr>
                </a:gs>
              </a:gsLst>
              <a:lin ang="5400000" scaled="1"/>
              <a:tileRect/>
            </a:gradFill>
            <a:ln w="9525" cap="flat" cmpd="sng" algn="ctr">
              <a:solidFill>
                <a:srgbClr val="84A8B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8" name="Oval 17"/>
            <p:cNvSpPr/>
            <p:nvPr/>
          </p:nvSpPr>
          <p:spPr bwMode="auto">
            <a:xfrm>
              <a:off x="4501514" y="2404110"/>
              <a:ext cx="3505200" cy="228600"/>
            </a:xfrm>
            <a:prstGeom prst="ellipse">
              <a:avLst/>
            </a:prstGeom>
            <a:solidFill>
              <a:schemeClr val="bg1">
                <a:lumMod val="65000"/>
              </a:schemeClr>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grpSp>
      <p:sp>
        <p:nvSpPr>
          <p:cNvPr id="21" name="Content Placeholder 5"/>
          <p:cNvSpPr txBox="1">
            <a:spLocks/>
          </p:cNvSpPr>
          <p:nvPr/>
        </p:nvSpPr>
        <p:spPr bwMode="auto">
          <a:xfrm>
            <a:off x="1676400" y="4572000"/>
            <a:ext cx="6248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defRPr/>
            </a:pPr>
            <a:r>
              <a:rPr kumimoji="0" lang="en-US" sz="2800" b="0" i="0" u="none" strike="noStrike" kern="0" cap="none" spc="0" normalizeH="0" baseline="0" noProof="0" dirty="0">
                <a:ln>
                  <a:noFill/>
                </a:ln>
                <a:solidFill>
                  <a:schemeClr val="tx1"/>
                </a:solidFill>
                <a:effectLst/>
                <a:uLnTx/>
                <a:uFillTx/>
                <a:latin typeface="+mn-lt"/>
                <a:ea typeface="+mn-ea"/>
                <a:cs typeface="+mn-cs"/>
              </a:rPr>
              <a:t>Solution concept</a:t>
            </a:r>
          </a:p>
          <a:p>
            <a:pPr marL="742950" marR="0" lvl="1" indent="-285750" algn="l" defTabSz="914400" rtl="0" eaLnBrk="0" fontAlgn="base" latinLnBrk="0" hangingPunct="0">
              <a:lnSpc>
                <a:spcPct val="100000"/>
              </a:lnSpc>
              <a:spcBef>
                <a:spcPct val="20000"/>
              </a:spcBef>
              <a:spcAft>
                <a:spcPct val="0"/>
              </a:spcAft>
              <a:buClr>
                <a:srgbClr val="FF0000"/>
              </a:buClr>
              <a:buSzPct val="55000"/>
              <a:buFont typeface="Wingdings" pitchFamily="2" charset="2"/>
              <a:buChar char="n"/>
              <a:tabLst/>
              <a:defRPr/>
            </a:pPr>
            <a:r>
              <a:rPr kumimoji="0" lang="en-US" sz="2400" b="0" i="0" u="none" strike="noStrike" kern="0" cap="none" spc="0" normalizeH="0" baseline="0" noProof="0" dirty="0">
                <a:ln>
                  <a:noFill/>
                </a:ln>
                <a:solidFill>
                  <a:schemeClr val="tx1"/>
                </a:solidFill>
                <a:effectLst/>
                <a:uLnTx/>
                <a:uFillTx/>
                <a:latin typeface="+mn-lt"/>
              </a:rPr>
              <a:t>Increase efficiency of solar cells</a:t>
            </a:r>
          </a:p>
        </p:txBody>
      </p:sp>
      <p:sp>
        <p:nvSpPr>
          <p:cNvPr id="22" name="Curved Up Arrow 21"/>
          <p:cNvSpPr/>
          <p:nvPr/>
        </p:nvSpPr>
        <p:spPr bwMode="auto">
          <a:xfrm rot="7452158" flipH="1">
            <a:off x="1759860" y="2340886"/>
            <a:ext cx="1341968" cy="543785"/>
          </a:xfrm>
          <a:prstGeom prst="curved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9" name="TextBox 28"/>
          <p:cNvSpPr txBox="1"/>
          <p:nvPr/>
        </p:nvSpPr>
        <p:spPr>
          <a:xfrm rot="17718641">
            <a:off x="1484622" y="2408920"/>
            <a:ext cx="941283" cy="307777"/>
          </a:xfrm>
          <a:prstGeom prst="rect">
            <a:avLst/>
          </a:prstGeom>
          <a:noFill/>
        </p:spPr>
        <p:txBody>
          <a:bodyPr wrap="none" rtlCol="0">
            <a:spAutoFit/>
          </a:bodyPr>
          <a:lstStyle/>
          <a:p>
            <a:r>
              <a:rPr lang="en-029" b="1" dirty="0">
                <a:solidFill>
                  <a:srgbClr val="FF0000"/>
                </a:solidFill>
              </a:rPr>
              <a:t>Zoom-out</a:t>
            </a:r>
            <a:endParaRPr lang="en-US" b="1" dirty="0">
              <a:solidFill>
                <a:srgbClr val="FF0000"/>
              </a:solidFill>
            </a:endParaRPr>
          </a:p>
        </p:txBody>
      </p:sp>
      <p:grpSp>
        <p:nvGrpSpPr>
          <p:cNvPr id="12" name="Group 11"/>
          <p:cNvGrpSpPr/>
          <p:nvPr/>
        </p:nvGrpSpPr>
        <p:grpSpPr>
          <a:xfrm>
            <a:off x="1183743" y="3186724"/>
            <a:ext cx="7350657" cy="1461476"/>
            <a:chOff x="1183743" y="3186724"/>
            <a:chExt cx="7350657" cy="1461476"/>
          </a:xfrm>
        </p:grpSpPr>
        <p:grpSp>
          <p:nvGrpSpPr>
            <p:cNvPr id="8" name="Group 7"/>
            <p:cNvGrpSpPr/>
            <p:nvPr/>
          </p:nvGrpSpPr>
          <p:grpSpPr>
            <a:xfrm>
              <a:off x="1504820" y="3186724"/>
              <a:ext cx="7029580" cy="1461476"/>
              <a:chOff x="1504820" y="3186724"/>
              <a:chExt cx="7029580" cy="1461476"/>
            </a:xfrm>
          </p:grpSpPr>
          <p:sp>
            <p:nvSpPr>
              <p:cNvPr id="19" name="Content Placeholder 5"/>
              <p:cNvSpPr txBox="1">
                <a:spLocks/>
              </p:cNvSpPr>
              <p:nvPr/>
            </p:nvSpPr>
            <p:spPr bwMode="auto">
              <a:xfrm>
                <a:off x="2286000" y="3276600"/>
                <a:ext cx="624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defRPr/>
                </a:pPr>
                <a:r>
                  <a:rPr kumimoji="0" lang="en-US" sz="2800" b="0" i="0" u="none" strike="noStrike" kern="0" cap="none" spc="0" normalizeH="0" baseline="0" noProof="0" dirty="0">
                    <a:ln>
                      <a:noFill/>
                    </a:ln>
                    <a:solidFill>
                      <a:schemeClr val="tx1"/>
                    </a:solidFill>
                    <a:effectLst/>
                    <a:uLnTx/>
                    <a:uFillTx/>
                    <a:latin typeface="+mn-lt"/>
                    <a:ea typeface="+mn-ea"/>
                    <a:cs typeface="+mn-cs"/>
                  </a:rPr>
                  <a:t>The Problem:  Specific opportunity / issue</a:t>
                </a:r>
              </a:p>
              <a:p>
                <a:pPr marL="742950" marR="0" lvl="1" indent="-285750" algn="l" defTabSz="914400" rtl="0" eaLnBrk="0" fontAlgn="base" latinLnBrk="0" hangingPunct="0">
                  <a:lnSpc>
                    <a:spcPct val="100000"/>
                  </a:lnSpc>
                  <a:spcBef>
                    <a:spcPct val="20000"/>
                  </a:spcBef>
                  <a:spcAft>
                    <a:spcPct val="0"/>
                  </a:spcAft>
                  <a:buClr>
                    <a:srgbClr val="FF0000"/>
                  </a:buClr>
                  <a:buSzPct val="55000"/>
                  <a:buFont typeface="Wingdings" pitchFamily="2" charset="2"/>
                  <a:buChar char="n"/>
                  <a:tabLst/>
                  <a:defRPr/>
                </a:pPr>
                <a:r>
                  <a:rPr kumimoji="0" lang="en-US" sz="2400" b="0" i="0" u="none" strike="noStrike" kern="0" cap="none" spc="0" normalizeH="0" baseline="0" noProof="0" dirty="0">
                    <a:ln>
                      <a:noFill/>
                    </a:ln>
                    <a:solidFill>
                      <a:schemeClr val="tx1"/>
                    </a:solidFill>
                    <a:effectLst/>
                    <a:uLnTx/>
                    <a:uFillTx/>
                    <a:latin typeface="+mn-lt"/>
                  </a:rPr>
                  <a:t>Need for renewable energy production</a:t>
                </a:r>
              </a:p>
              <a:p>
                <a:pPr marR="0" lvl="1" algn="l" defTabSz="914400" rtl="0" eaLnBrk="0" fontAlgn="base" latinLnBrk="0" hangingPunct="0">
                  <a:lnSpc>
                    <a:spcPct val="100000"/>
                  </a:lnSpc>
                  <a:spcBef>
                    <a:spcPct val="20000"/>
                  </a:spcBef>
                  <a:spcAft>
                    <a:spcPct val="0"/>
                  </a:spcAft>
                  <a:buClr>
                    <a:srgbClr val="FF0000"/>
                  </a:buClr>
                  <a:buSzPct val="55000"/>
                  <a:tabLst/>
                  <a:defRPr/>
                </a:pPr>
                <a:endParaRPr kumimoji="0" lang="en-US" sz="2400" b="0" i="0" u="none" strike="noStrike" kern="0" cap="none" spc="0" normalizeH="0" baseline="0" noProof="0" dirty="0">
                  <a:ln>
                    <a:noFill/>
                  </a:ln>
                  <a:solidFill>
                    <a:schemeClr val="tx1"/>
                  </a:solidFill>
                  <a:effectLst/>
                  <a:uLnTx/>
                  <a:uFillTx/>
                  <a:latin typeface="+mn-lt"/>
                </a:endParaRPr>
              </a:p>
              <a:p>
                <a:pPr marL="742950" marR="0" lvl="1" indent="-285750" algn="l" defTabSz="914400" rtl="0" eaLnBrk="0" fontAlgn="base" latinLnBrk="0" hangingPunct="0">
                  <a:lnSpc>
                    <a:spcPct val="100000"/>
                  </a:lnSpc>
                  <a:spcBef>
                    <a:spcPct val="20000"/>
                  </a:spcBef>
                  <a:spcAft>
                    <a:spcPct val="0"/>
                  </a:spcAft>
                  <a:buClr>
                    <a:srgbClr val="FF0000"/>
                  </a:buClr>
                  <a:buSzPct val="55000"/>
                  <a:buFont typeface="Wingdings" pitchFamily="2" charset="2"/>
                  <a:buChar char="n"/>
                  <a:tabLst/>
                  <a:defRPr/>
                </a:pPr>
                <a:endParaRPr kumimoji="0" lang="en-US" sz="2400" b="1" i="0" u="none" strike="noStrike" kern="0" cap="none" spc="0" normalizeH="0" baseline="0" noProof="0" dirty="0">
                  <a:ln>
                    <a:noFill/>
                  </a:ln>
                  <a:solidFill>
                    <a:schemeClr val="tx1"/>
                  </a:solidFill>
                  <a:effectLst/>
                  <a:uLnTx/>
                  <a:uFillTx/>
                  <a:latin typeface="+mn-lt"/>
                </a:endParaRPr>
              </a:p>
              <a:p>
                <a:pPr marL="742950" marR="0" lvl="1" indent="-285750" algn="l" defTabSz="914400" rtl="0" eaLnBrk="0" fontAlgn="base" latinLnBrk="0" hangingPunct="0">
                  <a:lnSpc>
                    <a:spcPct val="100000"/>
                  </a:lnSpc>
                  <a:spcBef>
                    <a:spcPct val="20000"/>
                  </a:spcBef>
                  <a:spcAft>
                    <a:spcPct val="0"/>
                  </a:spcAft>
                  <a:buClr>
                    <a:srgbClr val="FF0000"/>
                  </a:buClr>
                  <a:buSzPct val="55000"/>
                  <a:buFont typeface="Wingdings" pitchFamily="2" charset="2"/>
                  <a:buChar char="n"/>
                  <a:tabLst/>
                  <a:defRPr/>
                </a:pPr>
                <a:endParaRPr kumimoji="0" lang="en-US" sz="1800" b="0" i="0" u="none" strike="noStrike" kern="0" cap="none" spc="0" normalizeH="0" baseline="0" noProof="0" dirty="0">
                  <a:ln>
                    <a:noFill/>
                  </a:ln>
                  <a:solidFill>
                    <a:schemeClr val="tx1"/>
                  </a:solidFill>
                  <a:effectLst/>
                  <a:uLnTx/>
                  <a:uFillTx/>
                  <a:latin typeface="+mn-lt"/>
                </a:endParaRPr>
              </a:p>
            </p:txBody>
          </p:sp>
          <p:sp>
            <p:nvSpPr>
              <p:cNvPr id="14" name="Curved Up Arrow 13"/>
              <p:cNvSpPr/>
              <p:nvPr/>
            </p:nvSpPr>
            <p:spPr bwMode="auto">
              <a:xfrm rot="7452158" flipH="1">
                <a:off x="1105729" y="3585815"/>
                <a:ext cx="1341968" cy="543785"/>
              </a:xfrm>
              <a:prstGeom prst="curved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grpSp>
        <p:sp>
          <p:nvSpPr>
            <p:cNvPr id="30" name="TextBox 29"/>
            <p:cNvSpPr txBox="1"/>
            <p:nvPr/>
          </p:nvSpPr>
          <p:spPr>
            <a:xfrm rot="17718641">
              <a:off x="866990" y="3712297"/>
              <a:ext cx="941283" cy="307777"/>
            </a:xfrm>
            <a:prstGeom prst="rect">
              <a:avLst/>
            </a:prstGeom>
            <a:noFill/>
          </p:spPr>
          <p:txBody>
            <a:bodyPr wrap="none" rtlCol="0">
              <a:spAutoFit/>
            </a:bodyPr>
            <a:lstStyle/>
            <a:p>
              <a:r>
                <a:rPr lang="en-029" b="1" dirty="0">
                  <a:solidFill>
                    <a:srgbClr val="FF0000"/>
                  </a:solidFill>
                </a:rPr>
                <a:t>Zoom-out</a:t>
              </a:r>
              <a:endParaRPr lang="en-US" b="1" dirty="0">
                <a:solidFill>
                  <a:srgbClr val="FF0000"/>
                </a:solidFill>
              </a:endParaRPr>
            </a:p>
          </p:txBody>
        </p:sp>
      </p:grpSp>
      <p:grpSp>
        <p:nvGrpSpPr>
          <p:cNvPr id="13" name="Group 12"/>
          <p:cNvGrpSpPr/>
          <p:nvPr/>
        </p:nvGrpSpPr>
        <p:grpSpPr>
          <a:xfrm>
            <a:off x="2743200" y="2286001"/>
            <a:ext cx="6324599" cy="2366664"/>
            <a:chOff x="2743200" y="2286001"/>
            <a:chExt cx="6324599" cy="2366664"/>
          </a:xfrm>
        </p:grpSpPr>
        <p:grpSp>
          <p:nvGrpSpPr>
            <p:cNvPr id="9" name="Group 8"/>
            <p:cNvGrpSpPr/>
            <p:nvPr/>
          </p:nvGrpSpPr>
          <p:grpSpPr>
            <a:xfrm>
              <a:off x="2743200" y="2286001"/>
              <a:ext cx="6324599" cy="2366664"/>
              <a:chOff x="2743200" y="2286001"/>
              <a:chExt cx="6324599" cy="2366664"/>
            </a:xfrm>
          </p:grpSpPr>
          <p:sp>
            <p:nvSpPr>
              <p:cNvPr id="20" name="Curved Up Arrow 19"/>
              <p:cNvSpPr/>
              <p:nvPr/>
            </p:nvSpPr>
            <p:spPr bwMode="auto">
              <a:xfrm rot="16200000" flipH="1">
                <a:off x="8124923" y="2685092"/>
                <a:ext cx="1341968" cy="543785"/>
              </a:xfrm>
              <a:prstGeom prst="curvedUpArrow">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7" name="TextBox 6"/>
              <p:cNvSpPr txBox="1"/>
              <p:nvPr/>
            </p:nvSpPr>
            <p:spPr>
              <a:xfrm>
                <a:off x="2743200" y="4191000"/>
                <a:ext cx="4315605" cy="461665"/>
              </a:xfrm>
              <a:prstGeom prst="rect">
                <a:avLst/>
              </a:prstGeom>
              <a:noFill/>
            </p:spPr>
            <p:txBody>
              <a:bodyPr wrap="none" rtlCol="0">
                <a:spAutoFit/>
              </a:bodyPr>
              <a:lstStyle/>
              <a:p>
                <a:pPr marL="285750" indent="-285750">
                  <a:buClr>
                    <a:srgbClr val="00B050"/>
                  </a:buClr>
                  <a:buSzPct val="100000"/>
                  <a:buFont typeface="Wingdings" pitchFamily="2" charset="2"/>
                  <a:buChar char="§"/>
                </a:pPr>
                <a:r>
                  <a:rPr lang="en-029" sz="2400" dirty="0"/>
                  <a:t>Increase domestic supply of oil</a:t>
                </a:r>
                <a:endParaRPr lang="en-US" sz="2400" dirty="0"/>
              </a:p>
            </p:txBody>
          </p:sp>
        </p:grpSp>
        <p:sp>
          <p:nvSpPr>
            <p:cNvPr id="31" name="TextBox 30"/>
            <p:cNvSpPr txBox="1"/>
            <p:nvPr/>
          </p:nvSpPr>
          <p:spPr>
            <a:xfrm>
              <a:off x="7051878" y="2758240"/>
              <a:ext cx="2000869" cy="307777"/>
            </a:xfrm>
            <a:prstGeom prst="rect">
              <a:avLst/>
            </a:prstGeom>
            <a:noFill/>
          </p:spPr>
          <p:txBody>
            <a:bodyPr wrap="none" rtlCol="0">
              <a:spAutoFit/>
            </a:bodyPr>
            <a:lstStyle/>
            <a:p>
              <a:r>
                <a:rPr lang="en-029" b="1" dirty="0">
                  <a:solidFill>
                    <a:srgbClr val="00B050"/>
                  </a:solidFill>
                </a:rPr>
                <a:t>Brainstorm as Zoom-In</a:t>
              </a:r>
              <a:endParaRPr lang="en-US" b="1" dirty="0">
                <a:solidFill>
                  <a:srgbClr val="00B050"/>
                </a:solidFill>
              </a:endParaRPr>
            </a:p>
          </p:txBody>
        </p:sp>
      </p:grpSp>
      <p:grpSp>
        <p:nvGrpSpPr>
          <p:cNvPr id="33" name="Group 32"/>
          <p:cNvGrpSpPr/>
          <p:nvPr/>
        </p:nvGrpSpPr>
        <p:grpSpPr>
          <a:xfrm>
            <a:off x="2133600" y="3782811"/>
            <a:ext cx="7050688" cy="2160789"/>
            <a:chOff x="2133600" y="3782811"/>
            <a:chExt cx="7050688" cy="2160789"/>
          </a:xfrm>
        </p:grpSpPr>
        <p:grpSp>
          <p:nvGrpSpPr>
            <p:cNvPr id="10" name="Group 9"/>
            <p:cNvGrpSpPr/>
            <p:nvPr/>
          </p:nvGrpSpPr>
          <p:grpSpPr>
            <a:xfrm>
              <a:off x="2133600" y="3782811"/>
              <a:ext cx="6322146" cy="2160789"/>
              <a:chOff x="2133600" y="3782811"/>
              <a:chExt cx="6322146" cy="2160789"/>
            </a:xfrm>
          </p:grpSpPr>
          <p:sp>
            <p:nvSpPr>
              <p:cNvPr id="25" name="Curved Up Arrow 24"/>
              <p:cNvSpPr/>
              <p:nvPr/>
            </p:nvSpPr>
            <p:spPr bwMode="auto">
              <a:xfrm rot="17547708" flipH="1">
                <a:off x="7460596" y="4234176"/>
                <a:ext cx="1446516" cy="543785"/>
              </a:xfrm>
              <a:prstGeom prst="curvedUpArrow">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8" name="TextBox 27"/>
              <p:cNvSpPr txBox="1"/>
              <p:nvPr/>
            </p:nvSpPr>
            <p:spPr>
              <a:xfrm>
                <a:off x="2133600" y="5481935"/>
                <a:ext cx="5242141" cy="461665"/>
              </a:xfrm>
              <a:prstGeom prst="rect">
                <a:avLst/>
              </a:prstGeom>
              <a:noFill/>
            </p:spPr>
            <p:txBody>
              <a:bodyPr wrap="none" rtlCol="0">
                <a:spAutoFit/>
              </a:bodyPr>
              <a:lstStyle/>
              <a:p>
                <a:pPr marL="285750" indent="-285750">
                  <a:buClr>
                    <a:srgbClr val="00B050"/>
                  </a:buClr>
                  <a:buSzPct val="100000"/>
                  <a:buFont typeface="Wingdings" pitchFamily="2" charset="2"/>
                  <a:buChar char="§"/>
                </a:pPr>
                <a:r>
                  <a:rPr lang="en-029" sz="2400" dirty="0"/>
                  <a:t>Extend deep-water drilling capabilities</a:t>
                </a:r>
                <a:endParaRPr lang="en-US" sz="2400" dirty="0"/>
              </a:p>
            </p:txBody>
          </p:sp>
        </p:grpSp>
        <p:sp>
          <p:nvSpPr>
            <p:cNvPr id="32" name="TextBox 31"/>
            <p:cNvSpPr txBox="1"/>
            <p:nvPr/>
          </p:nvSpPr>
          <p:spPr>
            <a:xfrm>
              <a:off x="7183419" y="5027711"/>
              <a:ext cx="2000869" cy="307777"/>
            </a:xfrm>
            <a:prstGeom prst="rect">
              <a:avLst/>
            </a:prstGeom>
            <a:noFill/>
          </p:spPr>
          <p:txBody>
            <a:bodyPr wrap="none" rtlCol="0">
              <a:spAutoFit/>
            </a:bodyPr>
            <a:lstStyle/>
            <a:p>
              <a:r>
                <a:rPr lang="en-029" b="1" dirty="0">
                  <a:solidFill>
                    <a:srgbClr val="00B050"/>
                  </a:solidFill>
                </a:rPr>
                <a:t>Brainstorm as Zoom-In</a:t>
              </a:r>
              <a:endParaRPr lang="en-US" b="1" dirty="0">
                <a:solidFill>
                  <a:srgbClr val="00B050"/>
                </a:solidFill>
              </a:endParaRPr>
            </a:p>
          </p:txBody>
        </p:sp>
      </p:grpSp>
      <p:pic>
        <p:nvPicPr>
          <p:cNvPr id="23" name="Audio 2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1472685055"/>
      </p:ext>
    </p:extLst>
  </p:cSld>
  <p:clrMapOvr>
    <a:masterClrMapping/>
  </p:clrMapOvr>
  <mc:AlternateContent xmlns:mc="http://schemas.openxmlformats.org/markup-compatibility/2006" xmlns:p14="http://schemas.microsoft.com/office/powerpoint/2010/main">
    <mc:Choice Requires="p14">
      <p:transition spd="slow" p14:dur="2000" advTm="281346"/>
    </mc:Choice>
    <mc:Fallback xmlns="">
      <p:transition spd="slow" advTm="281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3"/>
                </p:tgtEl>
              </p:cMediaNode>
            </p:audio>
          </p:childTnLst>
        </p:cTn>
      </p:par>
    </p:tnLst>
    <p:bldLst>
      <p:bldP spid="6" grpId="0" build="p"/>
      <p:bldP spid="22" grpId="0" animBg="1"/>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Entrepreneurial Arch</a:t>
            </a:r>
          </a:p>
        </p:txBody>
      </p:sp>
      <p:sp>
        <p:nvSpPr>
          <p:cNvPr id="4" name="Slide Number Placeholder 3"/>
          <p:cNvSpPr>
            <a:spLocks noGrp="1"/>
          </p:cNvSpPr>
          <p:nvPr>
            <p:ph type="sldNum" sz="quarter" idx="4294967295"/>
          </p:nvPr>
        </p:nvSpPr>
        <p:spPr>
          <a:xfrm>
            <a:off x="7042150" y="6248400"/>
            <a:ext cx="1905000" cy="457200"/>
          </a:xfrm>
          <a:prstGeom prst="rect">
            <a:avLst/>
          </a:prstGeom>
        </p:spPr>
        <p:txBody>
          <a:bodyPr/>
          <a:lstStyle/>
          <a:p>
            <a:pPr>
              <a:defRPr/>
            </a:pPr>
            <a:fld id="{4D6F8EAF-F09C-4ABC-A386-EB508159BD24}" type="slidenum">
              <a:rPr lang="en-US" smtClean="0"/>
              <a:pPr>
                <a:defRPr/>
              </a:pPr>
              <a:t>2</a:t>
            </a:fld>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447800"/>
            <a:ext cx="7656576" cy="4443984"/>
          </a:xfrm>
          <a:prstGeom prst="rect">
            <a:avLst/>
          </a:prstGeom>
        </p:spPr>
      </p:pic>
      <p:sp>
        <p:nvSpPr>
          <p:cNvPr id="5" name="Oval 4"/>
          <p:cNvSpPr/>
          <p:nvPr/>
        </p:nvSpPr>
        <p:spPr bwMode="auto">
          <a:xfrm>
            <a:off x="152400" y="3496731"/>
            <a:ext cx="1977453" cy="77047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763615102"/>
      </p:ext>
    </p:extLst>
  </p:cSld>
  <p:clrMapOvr>
    <a:masterClrMapping/>
  </p:clrMapOvr>
  <mc:AlternateContent xmlns:mc="http://schemas.openxmlformats.org/markup-compatibility/2006" xmlns:p14="http://schemas.microsoft.com/office/powerpoint/2010/main">
    <mc:Choice Requires="p14">
      <p:transition spd="slow" p14:dur="2000" advTm="11317"/>
    </mc:Choice>
    <mc:Fallback xmlns="">
      <p:transition spd="slow" advTm="11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311" y="304800"/>
            <a:ext cx="7772400" cy="609600"/>
          </a:xfrm>
        </p:spPr>
        <p:txBody>
          <a:bodyPr/>
          <a:lstStyle/>
          <a:p>
            <a:r>
              <a:rPr lang="en-US" sz="3200" dirty="0"/>
              <a:t>Brainstorming while Zooming In</a:t>
            </a:r>
          </a:p>
        </p:txBody>
      </p:sp>
      <p:grpSp>
        <p:nvGrpSpPr>
          <p:cNvPr id="71" name="Group 70"/>
          <p:cNvGrpSpPr/>
          <p:nvPr/>
        </p:nvGrpSpPr>
        <p:grpSpPr>
          <a:xfrm rot="10800000">
            <a:off x="152400" y="1752600"/>
            <a:ext cx="7578734" cy="2656820"/>
            <a:chOff x="685800" y="1736257"/>
            <a:chExt cx="7578734" cy="2656820"/>
          </a:xfrm>
        </p:grpSpPr>
        <p:sp>
          <p:nvSpPr>
            <p:cNvPr id="69" name="TextBox 68"/>
            <p:cNvSpPr txBox="1"/>
            <p:nvPr/>
          </p:nvSpPr>
          <p:spPr>
            <a:xfrm rot="10800000">
              <a:off x="6054734" y="1736257"/>
              <a:ext cx="2209800" cy="523220"/>
            </a:xfrm>
            <a:prstGeom prst="rect">
              <a:avLst/>
            </a:prstGeom>
            <a:noFill/>
          </p:spPr>
          <p:txBody>
            <a:bodyPr wrap="square" rtlCol="0">
              <a:spAutoFit/>
            </a:bodyPr>
            <a:lstStyle/>
            <a:p>
              <a:pPr algn="ctr"/>
              <a:r>
                <a:rPr lang="en-US" sz="1400" b="1" dirty="0">
                  <a:solidFill>
                    <a:schemeClr val="tx1"/>
                  </a:solidFill>
                </a:rPr>
                <a:t>Potential Solution</a:t>
              </a:r>
            </a:p>
            <a:p>
              <a:pPr algn="ctr"/>
              <a:r>
                <a:rPr lang="en-US" b="1" dirty="0"/>
                <a:t>Approaches</a:t>
              </a:r>
              <a:endParaRPr lang="en-US" sz="1400" dirty="0">
                <a:solidFill>
                  <a:schemeClr val="tx1"/>
                </a:solidFill>
              </a:endParaRPr>
            </a:p>
          </p:txBody>
        </p:sp>
        <p:grpSp>
          <p:nvGrpSpPr>
            <p:cNvPr id="3" name="Group 30"/>
            <p:cNvGrpSpPr/>
            <p:nvPr/>
          </p:nvGrpSpPr>
          <p:grpSpPr>
            <a:xfrm>
              <a:off x="685800" y="2034154"/>
              <a:ext cx="961073" cy="685802"/>
              <a:chOff x="834509" y="3787284"/>
              <a:chExt cx="961073" cy="685802"/>
            </a:xfrm>
          </p:grpSpPr>
          <p:cxnSp>
            <p:nvCxnSpPr>
              <p:cNvPr id="32" name="Straight Arrow Connector 31"/>
              <p:cNvCxnSpPr/>
              <p:nvPr/>
            </p:nvCxnSpPr>
            <p:spPr bwMode="auto">
              <a:xfrm flipH="1" flipV="1">
                <a:off x="834509" y="3787284"/>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3" name="Straight Arrow Connector 32"/>
              <p:cNvCxnSpPr/>
              <p:nvPr/>
            </p:nvCxnSpPr>
            <p:spPr bwMode="auto">
              <a:xfrm rot="10800000">
                <a:off x="1619222" y="3790569"/>
                <a:ext cx="176360" cy="68251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4" name="Group 9"/>
            <p:cNvGrpSpPr/>
            <p:nvPr/>
          </p:nvGrpSpPr>
          <p:grpSpPr>
            <a:xfrm>
              <a:off x="2540303" y="3386052"/>
              <a:ext cx="1904192" cy="702225"/>
              <a:chOff x="834509" y="3777429"/>
              <a:chExt cx="1904192" cy="702225"/>
            </a:xfrm>
          </p:grpSpPr>
          <p:cxnSp>
            <p:nvCxnSpPr>
              <p:cNvPr id="6" name="Straight Arrow Connector 5"/>
              <p:cNvCxnSpPr/>
              <p:nvPr/>
            </p:nvCxnSpPr>
            <p:spPr bwMode="auto">
              <a:xfrm flipH="1" flipV="1">
                <a:off x="834509" y="3787284"/>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rot="10800000">
                <a:off x="1477486" y="3777429"/>
                <a:ext cx="318096" cy="69565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flipV="1">
                <a:off x="1777629" y="3793852"/>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flipV="1">
                <a:off x="1802839" y="3787283"/>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10" name="Group 10"/>
            <p:cNvGrpSpPr/>
            <p:nvPr/>
          </p:nvGrpSpPr>
          <p:grpSpPr>
            <a:xfrm>
              <a:off x="1654130" y="2685798"/>
              <a:ext cx="920797" cy="710109"/>
              <a:chOff x="874785" y="3762977"/>
              <a:chExt cx="920797" cy="710109"/>
            </a:xfrm>
          </p:grpSpPr>
          <p:cxnSp>
            <p:nvCxnSpPr>
              <p:cNvPr id="12" name="Straight Arrow Connector 11"/>
              <p:cNvCxnSpPr/>
              <p:nvPr/>
            </p:nvCxnSpPr>
            <p:spPr bwMode="auto">
              <a:xfrm rot="10800000">
                <a:off x="874785" y="3803703"/>
                <a:ext cx="920796" cy="66938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rot="10800000">
                <a:off x="1423364" y="3762977"/>
                <a:ext cx="372218" cy="71010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11" name="Group 15"/>
            <p:cNvGrpSpPr/>
            <p:nvPr/>
          </p:nvGrpSpPr>
          <p:grpSpPr>
            <a:xfrm>
              <a:off x="2915287" y="2700251"/>
              <a:ext cx="421696" cy="692372"/>
              <a:chOff x="1527589" y="3780713"/>
              <a:chExt cx="421696" cy="692372"/>
            </a:xfrm>
          </p:grpSpPr>
          <p:cxnSp>
            <p:nvCxnSpPr>
              <p:cNvPr id="18" name="Straight Arrow Connector 17"/>
              <p:cNvCxnSpPr/>
              <p:nvPr/>
            </p:nvCxnSpPr>
            <p:spPr bwMode="auto">
              <a:xfrm rot="10800000">
                <a:off x="1527589" y="3790566"/>
                <a:ext cx="267993" cy="68251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 name="Straight Arrow Connector 19"/>
              <p:cNvCxnSpPr/>
              <p:nvPr/>
            </p:nvCxnSpPr>
            <p:spPr bwMode="auto">
              <a:xfrm rot="10800000" flipH="1">
                <a:off x="1802838" y="3780713"/>
                <a:ext cx="146447" cy="69237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16" name="Group 20"/>
            <p:cNvGrpSpPr/>
            <p:nvPr/>
          </p:nvGrpSpPr>
          <p:grpSpPr>
            <a:xfrm>
              <a:off x="3523637" y="2700252"/>
              <a:ext cx="618714" cy="685801"/>
              <a:chOff x="1442861" y="3787284"/>
              <a:chExt cx="618714" cy="685801"/>
            </a:xfrm>
          </p:grpSpPr>
          <p:cxnSp>
            <p:nvCxnSpPr>
              <p:cNvPr id="23" name="Straight Arrow Connector 22"/>
              <p:cNvCxnSpPr/>
              <p:nvPr/>
            </p:nvCxnSpPr>
            <p:spPr bwMode="auto">
              <a:xfrm flipH="1" flipV="1">
                <a:off x="1442861" y="3787284"/>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rot="10800000" flipH="1">
                <a:off x="1802837" y="3797136"/>
                <a:ext cx="258738" cy="67594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21" name="Group 25"/>
            <p:cNvGrpSpPr/>
            <p:nvPr/>
          </p:nvGrpSpPr>
          <p:grpSpPr>
            <a:xfrm>
              <a:off x="4085769" y="2710104"/>
              <a:ext cx="1295840" cy="692371"/>
              <a:chOff x="1442861" y="3787283"/>
              <a:chExt cx="1295840" cy="692371"/>
            </a:xfrm>
          </p:grpSpPr>
          <p:cxnSp>
            <p:nvCxnSpPr>
              <p:cNvPr id="28" name="Straight Arrow Connector 27"/>
              <p:cNvCxnSpPr/>
              <p:nvPr/>
            </p:nvCxnSpPr>
            <p:spPr bwMode="auto">
              <a:xfrm flipH="1" flipV="1">
                <a:off x="1442861" y="3787284"/>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Arrow Connector 28"/>
              <p:cNvCxnSpPr/>
              <p:nvPr/>
            </p:nvCxnSpPr>
            <p:spPr bwMode="auto">
              <a:xfrm flipV="1">
                <a:off x="1777629" y="3793852"/>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Arrow Connector 29"/>
              <p:cNvCxnSpPr/>
              <p:nvPr/>
            </p:nvCxnSpPr>
            <p:spPr bwMode="auto">
              <a:xfrm flipV="1">
                <a:off x="1802839" y="3787283"/>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26" name="Group 35"/>
            <p:cNvGrpSpPr/>
            <p:nvPr/>
          </p:nvGrpSpPr>
          <p:grpSpPr>
            <a:xfrm>
              <a:off x="1725001" y="2007882"/>
              <a:ext cx="575805" cy="685802"/>
              <a:chOff x="1315046" y="3787284"/>
              <a:chExt cx="575805" cy="685802"/>
            </a:xfrm>
          </p:grpSpPr>
          <p:cxnSp>
            <p:nvCxnSpPr>
              <p:cNvPr id="37" name="Straight Arrow Connector 36"/>
              <p:cNvCxnSpPr/>
              <p:nvPr/>
            </p:nvCxnSpPr>
            <p:spPr bwMode="auto">
              <a:xfrm rot="10800000">
                <a:off x="1315046" y="3824420"/>
                <a:ext cx="480535" cy="6486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8" name="Straight Arrow Connector 37"/>
              <p:cNvCxnSpPr/>
              <p:nvPr/>
            </p:nvCxnSpPr>
            <p:spPr bwMode="auto">
              <a:xfrm rot="10800000">
                <a:off x="1619222" y="3816841"/>
                <a:ext cx="176360" cy="65624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0" name="Straight Arrow Connector 39"/>
              <p:cNvCxnSpPr/>
              <p:nvPr/>
            </p:nvCxnSpPr>
            <p:spPr bwMode="auto">
              <a:xfrm rot="10800000" flipH="1">
                <a:off x="1802837" y="3787284"/>
                <a:ext cx="88014"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cxnSp>
          <p:nvCxnSpPr>
            <p:cNvPr id="50" name="Straight Arrow Connector 49"/>
            <p:cNvCxnSpPr/>
            <p:nvPr/>
          </p:nvCxnSpPr>
          <p:spPr bwMode="auto">
            <a:xfrm rot="10800000" flipH="1">
              <a:off x="3517610" y="2037439"/>
              <a:ext cx="83692" cy="6792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nvGrpSpPr>
            <p:cNvPr id="225" name="Group 50"/>
            <p:cNvGrpSpPr/>
            <p:nvPr/>
          </p:nvGrpSpPr>
          <p:grpSpPr>
            <a:xfrm>
              <a:off x="3963960" y="2030869"/>
              <a:ext cx="490764" cy="654930"/>
              <a:chOff x="1617192" y="3818155"/>
              <a:chExt cx="490764" cy="654930"/>
            </a:xfrm>
          </p:grpSpPr>
          <p:cxnSp>
            <p:nvCxnSpPr>
              <p:cNvPr id="53" name="Straight Arrow Connector 52"/>
              <p:cNvCxnSpPr/>
              <p:nvPr/>
            </p:nvCxnSpPr>
            <p:spPr bwMode="auto">
              <a:xfrm rot="10800000">
                <a:off x="1617192" y="3818155"/>
                <a:ext cx="178390" cy="65493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5" name="Straight Arrow Connector 54"/>
              <p:cNvCxnSpPr/>
              <p:nvPr/>
            </p:nvCxnSpPr>
            <p:spPr bwMode="auto">
              <a:xfrm rot="10800000" flipH="1">
                <a:off x="1802838" y="3832304"/>
                <a:ext cx="305118" cy="6407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226" name="Group 60"/>
            <p:cNvGrpSpPr/>
            <p:nvPr/>
          </p:nvGrpSpPr>
          <p:grpSpPr>
            <a:xfrm>
              <a:off x="4442505" y="2030870"/>
              <a:ext cx="1904192" cy="692371"/>
              <a:chOff x="834509" y="3787283"/>
              <a:chExt cx="1904192" cy="692371"/>
            </a:xfrm>
          </p:grpSpPr>
          <p:cxnSp>
            <p:nvCxnSpPr>
              <p:cNvPr id="62" name="Straight Arrow Connector 61"/>
              <p:cNvCxnSpPr/>
              <p:nvPr/>
            </p:nvCxnSpPr>
            <p:spPr bwMode="auto">
              <a:xfrm flipH="1" flipV="1">
                <a:off x="834509" y="3787284"/>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3" name="Straight Arrow Connector 62"/>
              <p:cNvCxnSpPr/>
              <p:nvPr/>
            </p:nvCxnSpPr>
            <p:spPr bwMode="auto">
              <a:xfrm rot="10800000">
                <a:off x="1773614" y="3801431"/>
                <a:ext cx="21968" cy="67165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4" name="Straight Arrow Connector 63"/>
              <p:cNvCxnSpPr/>
              <p:nvPr/>
            </p:nvCxnSpPr>
            <p:spPr bwMode="auto">
              <a:xfrm flipV="1">
                <a:off x="1777629" y="3793852"/>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5" name="Straight Arrow Connector 64"/>
              <p:cNvCxnSpPr/>
              <p:nvPr/>
            </p:nvCxnSpPr>
            <p:spPr bwMode="auto">
              <a:xfrm flipV="1">
                <a:off x="1802839" y="3787283"/>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66" name="TextBox 65"/>
            <p:cNvSpPr txBox="1"/>
            <p:nvPr/>
          </p:nvSpPr>
          <p:spPr>
            <a:xfrm rot="10800000">
              <a:off x="2408782" y="4085300"/>
              <a:ext cx="2209800" cy="307777"/>
            </a:xfrm>
            <a:prstGeom prst="rect">
              <a:avLst/>
            </a:prstGeom>
            <a:noFill/>
          </p:spPr>
          <p:txBody>
            <a:bodyPr wrap="square" rtlCol="0">
              <a:spAutoFit/>
            </a:bodyPr>
            <a:lstStyle/>
            <a:p>
              <a:pPr algn="ctr"/>
              <a:r>
                <a:rPr lang="en-US" sz="1400" b="1" dirty="0">
                  <a:solidFill>
                    <a:schemeClr val="tx1"/>
                  </a:solidFill>
                </a:rPr>
                <a:t>Macro Issue</a:t>
              </a:r>
              <a:endParaRPr lang="en-US" sz="1400" dirty="0">
                <a:solidFill>
                  <a:schemeClr val="tx1"/>
                </a:solidFill>
              </a:endParaRPr>
            </a:p>
          </p:txBody>
        </p:sp>
        <p:grpSp>
          <p:nvGrpSpPr>
            <p:cNvPr id="227" name="Group 248"/>
            <p:cNvGrpSpPr/>
            <p:nvPr/>
          </p:nvGrpSpPr>
          <p:grpSpPr>
            <a:xfrm>
              <a:off x="4454724" y="2037439"/>
              <a:ext cx="956111" cy="699950"/>
              <a:chOff x="1442861" y="3779704"/>
              <a:chExt cx="956111" cy="699950"/>
            </a:xfrm>
          </p:grpSpPr>
          <p:cxnSp>
            <p:nvCxnSpPr>
              <p:cNvPr id="251" name="Straight Arrow Connector 250"/>
              <p:cNvCxnSpPr/>
              <p:nvPr/>
            </p:nvCxnSpPr>
            <p:spPr bwMode="auto">
              <a:xfrm flipH="1" flipV="1">
                <a:off x="1442861" y="3787284"/>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2" name="Straight Arrow Connector 251"/>
              <p:cNvCxnSpPr/>
              <p:nvPr/>
            </p:nvCxnSpPr>
            <p:spPr bwMode="auto">
              <a:xfrm rot="10800000" flipH="1">
                <a:off x="1777629" y="3779704"/>
                <a:ext cx="621343" cy="69995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sp>
        <p:nvSpPr>
          <p:cNvPr id="70" name="Slide Number Placeholder 3"/>
          <p:cNvSpPr>
            <a:spLocks noGrp="1"/>
          </p:cNvSpPr>
          <p:nvPr>
            <p:ph type="sldNum" sz="quarter" idx="4294967295"/>
          </p:nvPr>
        </p:nvSpPr>
        <p:spPr>
          <a:xfrm>
            <a:off x="8534400" y="6477000"/>
            <a:ext cx="609600" cy="304800"/>
          </a:xfrm>
          <a:prstGeom prst="rect">
            <a:avLst/>
          </a:prstGeom>
        </p:spPr>
        <p:txBody>
          <a:bodyPr/>
          <a:lstStyle/>
          <a:p>
            <a:pPr algn="ctr">
              <a:defRPr/>
            </a:pPr>
            <a:fld id="{FCDF6C1F-3F1C-4213-B9BF-B551DBAB487C}" type="slidenum">
              <a:rPr lang="en-US" smtClean="0"/>
              <a:pPr algn="ctr">
                <a:defRPr/>
              </a:pPr>
              <a:t>20</a:t>
            </a:fld>
            <a:endParaRPr lang="en-US" dirty="0"/>
          </a:p>
        </p:txBody>
      </p:sp>
      <p:sp>
        <p:nvSpPr>
          <p:cNvPr id="73" name="TextBox 72"/>
          <p:cNvSpPr txBox="1"/>
          <p:nvPr/>
        </p:nvSpPr>
        <p:spPr>
          <a:xfrm>
            <a:off x="2570095" y="2514600"/>
            <a:ext cx="1544705" cy="307777"/>
          </a:xfrm>
          <a:prstGeom prst="rect">
            <a:avLst/>
          </a:prstGeom>
          <a:noFill/>
        </p:spPr>
        <p:txBody>
          <a:bodyPr wrap="square" rtlCol="0">
            <a:spAutoFit/>
          </a:bodyPr>
          <a:lstStyle/>
          <a:p>
            <a:pPr algn="ctr"/>
            <a:r>
              <a:rPr lang="en-US" sz="1400" b="1" dirty="0">
                <a:solidFill>
                  <a:schemeClr val="tx1"/>
                </a:solidFill>
              </a:rPr>
              <a:t>General Problem  </a:t>
            </a:r>
            <a:endParaRPr lang="en-US" sz="1400" dirty="0">
              <a:solidFill>
                <a:schemeClr val="tx1"/>
              </a:solidFill>
            </a:endParaRPr>
          </a:p>
        </p:txBody>
      </p:sp>
      <p:sp>
        <p:nvSpPr>
          <p:cNvPr id="74" name="TextBox 73"/>
          <p:cNvSpPr txBox="1"/>
          <p:nvPr/>
        </p:nvSpPr>
        <p:spPr>
          <a:xfrm>
            <a:off x="990600" y="3200400"/>
            <a:ext cx="2209800" cy="307777"/>
          </a:xfrm>
          <a:prstGeom prst="rect">
            <a:avLst/>
          </a:prstGeom>
          <a:noFill/>
        </p:spPr>
        <p:txBody>
          <a:bodyPr wrap="square" rtlCol="0">
            <a:spAutoFit/>
          </a:bodyPr>
          <a:lstStyle/>
          <a:p>
            <a:pPr algn="ctr"/>
            <a:r>
              <a:rPr lang="en-US" sz="1400" b="1" dirty="0">
                <a:solidFill>
                  <a:schemeClr val="tx1"/>
                </a:solidFill>
              </a:rPr>
              <a:t>Specific Issue</a:t>
            </a:r>
            <a:endParaRPr lang="en-US" sz="1400" dirty="0">
              <a:solidFill>
                <a:schemeClr val="tx1"/>
              </a:solidFill>
            </a:endParaRPr>
          </a:p>
        </p:txBody>
      </p:sp>
      <p:cxnSp>
        <p:nvCxnSpPr>
          <p:cNvPr id="89" name="Straight Arrow Connector 88"/>
          <p:cNvCxnSpPr/>
          <p:nvPr/>
        </p:nvCxnSpPr>
        <p:spPr bwMode="auto">
          <a:xfrm flipH="1">
            <a:off x="5026076" y="3354288"/>
            <a:ext cx="73224" cy="75395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9" name="Straight Arrow Connector 98"/>
          <p:cNvCxnSpPr/>
          <p:nvPr/>
        </p:nvCxnSpPr>
        <p:spPr bwMode="auto">
          <a:xfrm>
            <a:off x="5517282" y="3459879"/>
            <a:ext cx="324725" cy="65492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0" name="Straight Arrow Connector 99"/>
          <p:cNvCxnSpPr/>
          <p:nvPr/>
        </p:nvCxnSpPr>
        <p:spPr bwMode="auto">
          <a:xfrm flipH="1">
            <a:off x="5367650" y="3505201"/>
            <a:ext cx="149632" cy="60303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3" name="Straight Arrow Connector 102"/>
          <p:cNvCxnSpPr/>
          <p:nvPr/>
        </p:nvCxnSpPr>
        <p:spPr bwMode="auto">
          <a:xfrm>
            <a:off x="4544379" y="2761924"/>
            <a:ext cx="11201"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5" name="Straight Arrow Connector 104"/>
          <p:cNvCxnSpPr/>
          <p:nvPr/>
        </p:nvCxnSpPr>
        <p:spPr bwMode="auto">
          <a:xfrm flipH="1">
            <a:off x="4452974" y="3466464"/>
            <a:ext cx="102606" cy="64177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Curved Right Arrow 13"/>
          <p:cNvSpPr/>
          <p:nvPr/>
        </p:nvSpPr>
        <p:spPr bwMode="auto">
          <a:xfrm rot="3150910">
            <a:off x="3377679" y="1330870"/>
            <a:ext cx="435210" cy="1151234"/>
          </a:xfrm>
          <a:prstGeom prst="curved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54" name="Curved Right Arrow 53"/>
          <p:cNvSpPr/>
          <p:nvPr/>
        </p:nvSpPr>
        <p:spPr bwMode="auto">
          <a:xfrm rot="3150910">
            <a:off x="1846588" y="2049369"/>
            <a:ext cx="435210" cy="1151234"/>
          </a:xfrm>
          <a:prstGeom prst="curved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56" name="Curved Right Arrow 55"/>
          <p:cNvSpPr/>
          <p:nvPr/>
        </p:nvSpPr>
        <p:spPr bwMode="auto">
          <a:xfrm rot="3150910">
            <a:off x="523980" y="2839239"/>
            <a:ext cx="435210" cy="1151234"/>
          </a:xfrm>
          <a:prstGeom prst="curved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7" name="Oval 16"/>
          <p:cNvSpPr/>
          <p:nvPr/>
        </p:nvSpPr>
        <p:spPr bwMode="auto">
          <a:xfrm>
            <a:off x="1905272" y="3806719"/>
            <a:ext cx="6241607" cy="689081"/>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9" name="TextBox 18"/>
          <p:cNvSpPr txBox="1"/>
          <p:nvPr/>
        </p:nvSpPr>
        <p:spPr>
          <a:xfrm>
            <a:off x="4014647" y="4569023"/>
            <a:ext cx="3110788" cy="369332"/>
          </a:xfrm>
          <a:prstGeom prst="rect">
            <a:avLst/>
          </a:prstGeom>
          <a:noFill/>
        </p:spPr>
        <p:txBody>
          <a:bodyPr wrap="none" rtlCol="0">
            <a:spAutoFit/>
          </a:bodyPr>
          <a:lstStyle/>
          <a:p>
            <a:r>
              <a:rPr lang="en-029" sz="1800" b="1" dirty="0">
                <a:solidFill>
                  <a:srgbClr val="FF0000"/>
                </a:solidFill>
              </a:rPr>
              <a:t>… leads to more diverse ideas</a:t>
            </a:r>
            <a:endParaRPr lang="en-US" sz="1800" b="1" dirty="0">
              <a:solidFill>
                <a:srgbClr val="FF0000"/>
              </a:solidFill>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035566868"/>
      </p:ext>
    </p:extLst>
  </p:cSld>
  <p:clrMapOvr>
    <a:masterClrMapping/>
  </p:clrMapOvr>
  <mc:AlternateContent xmlns:mc="http://schemas.openxmlformats.org/markup-compatibility/2006" xmlns:p14="http://schemas.microsoft.com/office/powerpoint/2010/main">
    <mc:Choice Requires="p14">
      <p:transition spd="slow" p14:dur="2000" advTm="100637"/>
    </mc:Choice>
    <mc:Fallback xmlns="">
      <p:transition spd="slow" advTm="100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738089" y="3017520"/>
            <a:ext cx="7898032" cy="231485"/>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Times New Roman" pitchFamily="18" charset="0"/>
            </a:endParaRPr>
          </a:p>
        </p:txBody>
      </p:sp>
      <p:sp>
        <p:nvSpPr>
          <p:cNvPr id="12" name="Rectangle 11"/>
          <p:cNvSpPr/>
          <p:nvPr/>
        </p:nvSpPr>
        <p:spPr bwMode="auto">
          <a:xfrm>
            <a:off x="731520" y="3200400"/>
            <a:ext cx="7893913" cy="24918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solidFill>
                  <a:schemeClr val="tx1"/>
                </a:solidFill>
              </a:rPr>
              <a:t>Business Model Discovery via Levels</a:t>
            </a:r>
          </a:p>
        </p:txBody>
      </p:sp>
      <p:sp>
        <p:nvSpPr>
          <p:cNvPr id="5" name="TextBox 4"/>
          <p:cNvSpPr txBox="1"/>
          <p:nvPr/>
        </p:nvSpPr>
        <p:spPr>
          <a:xfrm>
            <a:off x="4314072" y="2302238"/>
            <a:ext cx="1893403" cy="1169551"/>
          </a:xfrm>
          <a:prstGeom prst="rect">
            <a:avLst/>
          </a:prstGeom>
          <a:noFill/>
        </p:spPr>
        <p:txBody>
          <a:bodyPr wrap="none" rtlCol="0">
            <a:spAutoFit/>
          </a:bodyPr>
          <a:lstStyle/>
          <a:p>
            <a:r>
              <a:rPr lang="en-US" b="1" u="sng" dirty="0"/>
              <a:t>Act</a:t>
            </a:r>
          </a:p>
          <a:p>
            <a:pPr marL="342900" indent="-342900">
              <a:buFont typeface="Arial" pitchFamily="34" charset="0"/>
              <a:buChar char="•"/>
            </a:pPr>
            <a:r>
              <a:rPr lang="en-US" dirty="0"/>
              <a:t>Opening</a:t>
            </a:r>
          </a:p>
          <a:p>
            <a:pPr marL="342900" indent="-342900">
              <a:buFont typeface="Arial" pitchFamily="34" charset="0"/>
              <a:buChar char="•"/>
            </a:pPr>
            <a:r>
              <a:rPr lang="en-US" dirty="0"/>
              <a:t>Capabilities</a:t>
            </a:r>
          </a:p>
          <a:p>
            <a:pPr marL="342900" indent="-342900">
              <a:buFont typeface="Arial" pitchFamily="34" charset="0"/>
              <a:buChar char="•"/>
            </a:pPr>
            <a:r>
              <a:rPr lang="en-US" dirty="0"/>
              <a:t>Approach</a:t>
            </a:r>
          </a:p>
          <a:p>
            <a:pPr marL="342900" indent="-342900">
              <a:buFont typeface="Arial" pitchFamily="34" charset="0"/>
              <a:buChar char="•"/>
            </a:pPr>
            <a:r>
              <a:rPr lang="en-US" dirty="0"/>
              <a:t>Offering/Activities</a:t>
            </a:r>
          </a:p>
        </p:txBody>
      </p:sp>
      <p:sp>
        <p:nvSpPr>
          <p:cNvPr id="15" name="TextBox 14"/>
          <p:cNvSpPr txBox="1"/>
          <p:nvPr/>
        </p:nvSpPr>
        <p:spPr>
          <a:xfrm>
            <a:off x="742208" y="2302238"/>
            <a:ext cx="1694695" cy="1169551"/>
          </a:xfrm>
          <a:prstGeom prst="rect">
            <a:avLst/>
          </a:prstGeom>
          <a:noFill/>
        </p:spPr>
        <p:txBody>
          <a:bodyPr wrap="none" rtlCol="0">
            <a:spAutoFit/>
          </a:bodyPr>
          <a:lstStyle/>
          <a:p>
            <a:r>
              <a:rPr lang="en-US" b="1" u="sng" dirty="0"/>
              <a:t>Motive</a:t>
            </a:r>
          </a:p>
          <a:p>
            <a:pPr marL="285750" indent="-285750">
              <a:buFont typeface="Arial" pitchFamily="34" charset="0"/>
              <a:buChar char="•"/>
            </a:pPr>
            <a:r>
              <a:rPr lang="en-US" dirty="0"/>
              <a:t>Macro Driver</a:t>
            </a:r>
          </a:p>
          <a:p>
            <a:pPr marL="285750" indent="-285750">
              <a:buFont typeface="Arial" pitchFamily="34" charset="0"/>
              <a:buChar char="•"/>
            </a:pPr>
            <a:r>
              <a:rPr lang="en-US" dirty="0"/>
              <a:t>General Problem</a:t>
            </a:r>
          </a:p>
          <a:p>
            <a:pPr marL="285750" indent="-285750">
              <a:buFont typeface="Arial" pitchFamily="34" charset="0"/>
              <a:buChar char="•"/>
            </a:pPr>
            <a:r>
              <a:rPr lang="en-US" dirty="0"/>
              <a:t>Specific Issue</a:t>
            </a:r>
          </a:p>
          <a:p>
            <a:pPr marL="285750" indent="-285750">
              <a:buFont typeface="Arial" pitchFamily="34" charset="0"/>
              <a:buChar char="•"/>
            </a:pPr>
            <a:r>
              <a:rPr lang="en-US" dirty="0"/>
              <a:t>Need/Desire</a:t>
            </a:r>
          </a:p>
        </p:txBody>
      </p:sp>
      <p:sp>
        <p:nvSpPr>
          <p:cNvPr id="17" name="TextBox 16"/>
          <p:cNvSpPr txBox="1"/>
          <p:nvPr/>
        </p:nvSpPr>
        <p:spPr>
          <a:xfrm>
            <a:off x="2517720" y="2302238"/>
            <a:ext cx="1715534" cy="1169551"/>
          </a:xfrm>
          <a:prstGeom prst="rect">
            <a:avLst/>
          </a:prstGeom>
          <a:noFill/>
        </p:spPr>
        <p:txBody>
          <a:bodyPr wrap="none" rtlCol="0">
            <a:spAutoFit/>
          </a:bodyPr>
          <a:lstStyle/>
          <a:p>
            <a:r>
              <a:rPr lang="en-US" b="1" u="sng" dirty="0"/>
              <a:t>Owner</a:t>
            </a:r>
          </a:p>
          <a:p>
            <a:pPr marL="285750" indent="-285750">
              <a:buFont typeface="Arial" pitchFamily="34" charset="0"/>
              <a:buChar char="•"/>
            </a:pPr>
            <a:r>
              <a:rPr lang="en-US" dirty="0"/>
              <a:t>Society</a:t>
            </a:r>
          </a:p>
          <a:p>
            <a:pPr marL="285750" indent="-285750">
              <a:buFont typeface="Arial" pitchFamily="34" charset="0"/>
              <a:buChar char="•"/>
            </a:pPr>
            <a:r>
              <a:rPr lang="en-US" dirty="0"/>
              <a:t>Industry</a:t>
            </a:r>
          </a:p>
          <a:p>
            <a:pPr marL="285750" indent="-285750">
              <a:buFont typeface="Arial" pitchFamily="34" charset="0"/>
              <a:buChar char="•"/>
            </a:pPr>
            <a:r>
              <a:rPr lang="en-US" dirty="0"/>
              <a:t>Industry segment</a:t>
            </a:r>
          </a:p>
          <a:p>
            <a:pPr marL="285750" indent="-285750">
              <a:buFont typeface="Arial" pitchFamily="34" charset="0"/>
              <a:buChar char="•"/>
            </a:pPr>
            <a:r>
              <a:rPr lang="en-US" dirty="0"/>
              <a:t>Customer</a:t>
            </a:r>
          </a:p>
        </p:txBody>
      </p:sp>
      <p:cxnSp>
        <p:nvCxnSpPr>
          <p:cNvPr id="23" name="Straight Arrow Connector 22"/>
          <p:cNvCxnSpPr/>
          <p:nvPr/>
        </p:nvCxnSpPr>
        <p:spPr bwMode="auto">
          <a:xfrm>
            <a:off x="624809" y="2491844"/>
            <a:ext cx="0" cy="937156"/>
          </a:xfrm>
          <a:prstGeom prst="straightConnector1">
            <a:avLst/>
          </a:prstGeom>
          <a:solidFill>
            <a:schemeClr val="accent1"/>
          </a:solidFill>
          <a:ln w="28575" cap="flat" cmpd="sng" algn="ctr">
            <a:solidFill>
              <a:schemeClr val="bg2"/>
            </a:solidFill>
            <a:prstDash val="solid"/>
            <a:round/>
            <a:headEnd type="arrow" w="med" len="med"/>
            <a:tailEnd type="arrow" w="med" len="med"/>
          </a:ln>
          <a:effectLst/>
        </p:spPr>
      </p:cxnSp>
      <p:sp>
        <p:nvSpPr>
          <p:cNvPr id="24" name="TextBox 23"/>
          <p:cNvSpPr txBox="1"/>
          <p:nvPr/>
        </p:nvSpPr>
        <p:spPr>
          <a:xfrm rot="16200000">
            <a:off x="-278606" y="2731533"/>
            <a:ext cx="1435008" cy="307777"/>
          </a:xfrm>
          <a:prstGeom prst="rect">
            <a:avLst/>
          </a:prstGeom>
          <a:noFill/>
        </p:spPr>
        <p:txBody>
          <a:bodyPr wrap="none" rtlCol="0">
            <a:spAutoFit/>
          </a:bodyPr>
          <a:lstStyle/>
          <a:p>
            <a:r>
              <a:rPr lang="en-US" b="1" dirty="0"/>
              <a:t>Zooming In/Out</a:t>
            </a:r>
          </a:p>
        </p:txBody>
      </p:sp>
      <p:sp>
        <p:nvSpPr>
          <p:cNvPr id="25" name="TextBox 24"/>
          <p:cNvSpPr txBox="1"/>
          <p:nvPr/>
        </p:nvSpPr>
        <p:spPr>
          <a:xfrm>
            <a:off x="6336196" y="2285762"/>
            <a:ext cx="2299925" cy="1600438"/>
          </a:xfrm>
          <a:prstGeom prst="rect">
            <a:avLst/>
          </a:prstGeom>
          <a:noFill/>
        </p:spPr>
        <p:txBody>
          <a:bodyPr wrap="none" rtlCol="0">
            <a:spAutoFit/>
          </a:bodyPr>
          <a:lstStyle/>
          <a:p>
            <a:r>
              <a:rPr lang="en-US" b="1" u="sng" dirty="0"/>
              <a:t>Monetize</a:t>
            </a:r>
          </a:p>
          <a:p>
            <a:pPr marL="342900" indent="-342900">
              <a:buFont typeface="Arial" pitchFamily="34" charset="0"/>
              <a:buChar char="•"/>
            </a:pPr>
            <a:r>
              <a:rPr lang="en-US" dirty="0"/>
              <a:t>Potential value creation</a:t>
            </a:r>
          </a:p>
          <a:p>
            <a:pPr marL="342900" indent="-342900">
              <a:buFont typeface="Arial" pitchFamily="34" charset="0"/>
              <a:buChar char="•"/>
            </a:pPr>
            <a:r>
              <a:rPr lang="en-US" dirty="0"/>
              <a:t>Create value</a:t>
            </a:r>
          </a:p>
          <a:p>
            <a:pPr marL="342900" indent="-342900">
              <a:buFont typeface="Arial" pitchFamily="34" charset="0"/>
              <a:buChar char="•"/>
            </a:pPr>
            <a:r>
              <a:rPr lang="en-US" dirty="0"/>
              <a:t>H. Value / Capture value</a:t>
            </a:r>
          </a:p>
          <a:p>
            <a:pPr marL="342900" indent="-342900">
              <a:buFont typeface="Arial" pitchFamily="34" charset="0"/>
              <a:buChar char="•"/>
            </a:pPr>
            <a:r>
              <a:rPr lang="en-US" dirty="0"/>
              <a:t>Revenue model</a:t>
            </a:r>
          </a:p>
          <a:p>
            <a:pPr marL="342900" indent="-342900">
              <a:buFont typeface="Arial" pitchFamily="34" charset="0"/>
              <a:buChar char="•"/>
            </a:pPr>
            <a:r>
              <a:rPr lang="en-US" dirty="0"/>
              <a:t>Margin Assessment</a:t>
            </a:r>
          </a:p>
          <a:p>
            <a:pPr marL="342900" indent="-342900">
              <a:buFont typeface="Arial" pitchFamily="34" charset="0"/>
              <a:buChar char="•"/>
            </a:pPr>
            <a:r>
              <a:rPr lang="en-US" dirty="0" err="1"/>
              <a:t>Investability</a:t>
            </a:r>
            <a:r>
              <a:rPr lang="en-US" dirty="0"/>
              <a:t> Analysis</a:t>
            </a:r>
          </a:p>
        </p:txBody>
      </p:sp>
      <p:sp>
        <p:nvSpPr>
          <p:cNvPr id="11" name="Slide Number Placeholder 3"/>
          <p:cNvSpPr>
            <a:spLocks noGrp="1"/>
          </p:cNvSpPr>
          <p:nvPr>
            <p:ph type="sldNum" sz="quarter" idx="4294967295"/>
          </p:nvPr>
        </p:nvSpPr>
        <p:spPr>
          <a:xfrm>
            <a:off x="7167320" y="6363269"/>
            <a:ext cx="1905000" cy="457200"/>
          </a:xfrm>
          <a:prstGeom prst="rect">
            <a:avLst/>
          </a:prstGeom>
        </p:spPr>
        <p:txBody>
          <a:bodyPr/>
          <a:lstStyle/>
          <a:p>
            <a:pPr algn="r">
              <a:defRPr/>
            </a:pPr>
            <a:fld id="{4D6F8EAF-F09C-4ABC-A386-EB508159BD24}" type="slidenum">
              <a:rPr lang="en-US" smtClean="0"/>
              <a:pPr algn="r">
                <a:defRPr/>
              </a:pPr>
              <a:t>21</a:t>
            </a:fld>
            <a:endParaRPr lang="en-US" dirty="0"/>
          </a:p>
        </p:txBody>
      </p:sp>
      <p:sp>
        <p:nvSpPr>
          <p:cNvPr id="13" name="Rectangle 12"/>
          <p:cNvSpPr/>
          <p:nvPr/>
        </p:nvSpPr>
        <p:spPr bwMode="auto">
          <a:xfrm>
            <a:off x="543271" y="4673023"/>
            <a:ext cx="1508791" cy="279977"/>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t>Business Design</a:t>
            </a:r>
            <a:endParaRPr kumimoji="0" lang="en-US" sz="1400" b="0" i="0" u="none" strike="noStrike" cap="none" normalizeH="0" baseline="0" dirty="0">
              <a:ln>
                <a:noFill/>
              </a:ln>
              <a:effectLst/>
            </a:endParaRPr>
          </a:p>
        </p:txBody>
      </p:sp>
      <p:sp>
        <p:nvSpPr>
          <p:cNvPr id="14" name="Rectangle 13"/>
          <p:cNvSpPr/>
          <p:nvPr/>
        </p:nvSpPr>
        <p:spPr bwMode="auto">
          <a:xfrm>
            <a:off x="543271" y="4292023"/>
            <a:ext cx="2455216" cy="279977"/>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t>Opportunity Identification</a:t>
            </a:r>
            <a:endParaRPr kumimoji="0" lang="en-US" sz="1400" b="0" i="0" u="none" strike="noStrike" cap="none" normalizeH="0" baseline="0" dirty="0">
              <a:ln>
                <a:noFill/>
              </a:ln>
              <a:effectLst/>
            </a:endParaRPr>
          </a:p>
        </p:txBody>
      </p:sp>
      <p:sp>
        <p:nvSpPr>
          <p:cNvPr id="29" name="TextBox 28"/>
          <p:cNvSpPr txBox="1"/>
          <p:nvPr/>
        </p:nvSpPr>
        <p:spPr>
          <a:xfrm>
            <a:off x="2517720" y="2302238"/>
            <a:ext cx="1805302" cy="1169551"/>
          </a:xfrm>
          <a:prstGeom prst="rect">
            <a:avLst/>
          </a:prstGeom>
          <a:noFill/>
        </p:spPr>
        <p:txBody>
          <a:bodyPr wrap="none" rtlCol="0">
            <a:spAutoFit/>
          </a:bodyPr>
          <a:lstStyle/>
          <a:p>
            <a:r>
              <a:rPr lang="en-US" b="1" u="sng" dirty="0"/>
              <a:t>Owner</a:t>
            </a:r>
          </a:p>
          <a:p>
            <a:pPr marL="285750" indent="-285750">
              <a:buFont typeface="Arial" pitchFamily="34" charset="0"/>
              <a:buChar char="•"/>
            </a:pPr>
            <a:r>
              <a:rPr lang="en-US" dirty="0"/>
              <a:t>Society</a:t>
            </a:r>
          </a:p>
          <a:p>
            <a:pPr marL="285750" indent="-285750">
              <a:buFont typeface="Arial" pitchFamily="34" charset="0"/>
              <a:buChar char="•"/>
            </a:pPr>
            <a:r>
              <a:rPr lang="en-US" dirty="0"/>
              <a:t>Industry</a:t>
            </a:r>
          </a:p>
          <a:p>
            <a:pPr marL="285750" indent="-285750">
              <a:buFont typeface="Arial" pitchFamily="34" charset="0"/>
              <a:buChar char="•"/>
            </a:pPr>
            <a:r>
              <a:rPr lang="en-US" dirty="0"/>
              <a:t>Industry segment*</a:t>
            </a:r>
          </a:p>
          <a:p>
            <a:pPr marL="285750" indent="-285750">
              <a:buFont typeface="Arial" pitchFamily="34" charset="0"/>
              <a:buChar char="•"/>
            </a:pPr>
            <a:r>
              <a:rPr lang="en-US" dirty="0"/>
              <a:t>Customer</a:t>
            </a:r>
          </a:p>
        </p:txBody>
      </p:sp>
      <p:sp>
        <p:nvSpPr>
          <p:cNvPr id="30" name="Rectangle 29"/>
          <p:cNvSpPr/>
          <p:nvPr/>
        </p:nvSpPr>
        <p:spPr bwMode="auto">
          <a:xfrm>
            <a:off x="543270" y="3962400"/>
            <a:ext cx="2961930" cy="23148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Times New Roman" pitchFamily="18" charset="0"/>
              </a:rPr>
              <a:t>Directed Discovery</a:t>
            </a:r>
            <a:r>
              <a:rPr kumimoji="0" lang="en-US" sz="1400" b="0" i="0" u="none" strike="noStrike" cap="none" normalizeH="0" dirty="0">
                <a:ln>
                  <a:noFill/>
                </a:ln>
                <a:effectLst/>
                <a:latin typeface="Times New Roman" pitchFamily="18" charset="0"/>
              </a:rPr>
              <a:t> Starting Point</a:t>
            </a:r>
          </a:p>
          <a:p>
            <a:pPr marL="0" marR="0" indent="0"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dirty="0">
              <a:ln>
                <a:noFill/>
              </a:ln>
              <a:effectLst/>
              <a:latin typeface="Times New Roman" pitchFamily="18" charset="0"/>
            </a:endParaRPr>
          </a:p>
          <a:p>
            <a:pPr marL="0" marR="0" indent="0"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effectLst/>
              <a:latin typeface="Times New Roman" pitchFamily="18" charset="0"/>
            </a:endParaRPr>
          </a:p>
        </p:txBody>
      </p:sp>
      <p:sp>
        <p:nvSpPr>
          <p:cNvPr id="7" name="Rectangle 6"/>
          <p:cNvSpPr/>
          <p:nvPr/>
        </p:nvSpPr>
        <p:spPr bwMode="auto">
          <a:xfrm>
            <a:off x="742208" y="2769803"/>
            <a:ext cx="7883225" cy="20199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0" name="TextBox 9"/>
          <p:cNvSpPr txBox="1"/>
          <p:nvPr/>
        </p:nvSpPr>
        <p:spPr>
          <a:xfrm>
            <a:off x="7186669" y="5791200"/>
            <a:ext cx="1957331" cy="307777"/>
          </a:xfrm>
          <a:prstGeom prst="rect">
            <a:avLst/>
          </a:prstGeom>
          <a:noFill/>
        </p:spPr>
        <p:txBody>
          <a:bodyPr wrap="none" rtlCol="0">
            <a:spAutoFit/>
          </a:bodyPr>
          <a:lstStyle/>
          <a:p>
            <a:r>
              <a:rPr lang="en-US" dirty="0"/>
              <a:t>* or Addressable Market</a:t>
            </a:r>
          </a:p>
        </p:txBody>
      </p:sp>
      <p:sp>
        <p:nvSpPr>
          <p:cNvPr id="18" name="Rectangle: Rounded Corners 17"/>
          <p:cNvSpPr/>
          <p:nvPr/>
        </p:nvSpPr>
        <p:spPr bwMode="auto">
          <a:xfrm>
            <a:off x="4648200" y="2971800"/>
            <a:ext cx="1295400" cy="2286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cxnSp>
        <p:nvCxnSpPr>
          <p:cNvPr id="20" name="Straight Connector 19">
            <a:extLst>
              <a:ext uri="{FF2B5EF4-FFF2-40B4-BE49-F238E27FC236}">
                <a16:creationId xmlns:a16="http://schemas.microsoft.com/office/drawing/2014/main" id="{F2411AB2-2E8A-40F8-9091-1716EBBE61D2}"/>
              </a:ext>
            </a:extLst>
          </p:cNvPr>
          <p:cNvCxnSpPr/>
          <p:nvPr/>
        </p:nvCxnSpPr>
        <p:spPr bwMode="auto">
          <a:xfrm flipV="1">
            <a:off x="2294753" y="2362200"/>
            <a:ext cx="1497232" cy="129644"/>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21" name="TextBox 20">
            <a:extLst>
              <a:ext uri="{FF2B5EF4-FFF2-40B4-BE49-F238E27FC236}">
                <a16:creationId xmlns:a16="http://schemas.microsoft.com/office/drawing/2014/main" id="{133936AB-A4E8-463F-8882-100312F47A32}"/>
              </a:ext>
            </a:extLst>
          </p:cNvPr>
          <p:cNvSpPr txBox="1"/>
          <p:nvPr/>
        </p:nvSpPr>
        <p:spPr>
          <a:xfrm>
            <a:off x="1886985" y="1966291"/>
            <a:ext cx="2151615" cy="307777"/>
          </a:xfrm>
          <a:prstGeom prst="rect">
            <a:avLst/>
          </a:prstGeom>
          <a:noFill/>
        </p:spPr>
        <p:txBody>
          <a:bodyPr wrap="none" rtlCol="0">
            <a:spAutoFit/>
          </a:bodyPr>
          <a:lstStyle/>
          <a:p>
            <a:r>
              <a:rPr lang="en-US" dirty="0">
                <a:solidFill>
                  <a:srgbClr val="FF0000"/>
                </a:solidFill>
              </a:rPr>
              <a:t>Who the business SERVES</a:t>
            </a:r>
          </a:p>
        </p:txBody>
      </p:sp>
    </p:spTree>
    <p:extLst>
      <p:ext uri="{BB962C8B-B14F-4D97-AF65-F5344CB8AC3E}">
        <p14:creationId xmlns:p14="http://schemas.microsoft.com/office/powerpoint/2010/main" val="3161581186"/>
      </p:ext>
    </p:extLst>
  </p:cSld>
  <p:clrMapOvr>
    <a:masterClrMapping/>
  </p:clrMapOvr>
  <mc:AlternateContent xmlns:mc="http://schemas.openxmlformats.org/markup-compatibility/2006" xmlns:p14="http://schemas.microsoft.com/office/powerpoint/2010/main">
    <mc:Choice Requires="p14">
      <p:transition spd="slow" p14:dur="2000" advTm="23567"/>
    </mc:Choice>
    <mc:Fallback xmlns="">
      <p:transition spd="slow" advTm="23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43000"/>
            <a:ext cx="7772400" cy="4876800"/>
          </a:xfrm>
        </p:spPr>
        <p:txBody>
          <a:bodyPr/>
          <a:lstStyle/>
          <a:p>
            <a:pPr>
              <a:defRPr/>
            </a:pPr>
            <a:r>
              <a:rPr lang="en-US" sz="2400" b="1" dirty="0"/>
              <a:t>New product entry</a:t>
            </a:r>
            <a:endParaRPr lang="en-US" sz="2400" dirty="0"/>
          </a:p>
          <a:p>
            <a:pPr lvl="1">
              <a:defRPr/>
            </a:pPr>
            <a:r>
              <a:rPr lang="en-US" sz="1600" dirty="0"/>
              <a:t>essentially a </a:t>
            </a:r>
            <a:r>
              <a:rPr lang="en-US" sz="1600" b="1" dirty="0"/>
              <a:t>“me too” product/service </a:t>
            </a:r>
            <a:r>
              <a:rPr lang="en-US" sz="1600" dirty="0"/>
              <a:t>to those that exist, but with some advantage</a:t>
            </a:r>
          </a:p>
          <a:p>
            <a:pPr>
              <a:defRPr/>
            </a:pPr>
            <a:endParaRPr lang="en-US" sz="2000" b="1" dirty="0"/>
          </a:p>
          <a:p>
            <a:pPr>
              <a:defRPr/>
            </a:pPr>
            <a:r>
              <a:rPr lang="en-US" sz="2400" b="1" dirty="0"/>
              <a:t>Substitute product </a:t>
            </a:r>
            <a:r>
              <a:rPr lang="en-US" sz="2000" dirty="0"/>
              <a:t>(different solution for same need)</a:t>
            </a:r>
          </a:p>
          <a:p>
            <a:pPr lvl="1">
              <a:defRPr/>
            </a:pPr>
            <a:r>
              <a:rPr lang="en-US" sz="1800" dirty="0"/>
              <a:t>Better, faster, cheaper, more convenient than existing product/service</a:t>
            </a:r>
          </a:p>
          <a:p>
            <a:pPr lvl="1">
              <a:defRPr/>
            </a:pPr>
            <a:r>
              <a:rPr lang="en-US" sz="1800" dirty="0"/>
              <a:t>Can existing “product” be offered as a service?</a:t>
            </a:r>
          </a:p>
          <a:p>
            <a:pPr lvl="1">
              <a:defRPr/>
            </a:pPr>
            <a:endParaRPr lang="en-US" sz="1800" dirty="0"/>
          </a:p>
          <a:p>
            <a:pPr>
              <a:defRPr/>
            </a:pPr>
            <a:r>
              <a:rPr lang="en-US" sz="2400" b="1" dirty="0"/>
              <a:t>Aggregation/Consolidation of a segment </a:t>
            </a:r>
            <a:r>
              <a:rPr lang="en-US" sz="2000" dirty="0"/>
              <a:t>of the value chain</a:t>
            </a:r>
          </a:p>
          <a:p>
            <a:pPr>
              <a:defRPr/>
            </a:pPr>
            <a:endParaRPr lang="en-US" sz="2000" dirty="0"/>
          </a:p>
          <a:p>
            <a:pPr>
              <a:defRPr/>
            </a:pPr>
            <a:r>
              <a:rPr lang="en-US" sz="2400" b="1" dirty="0"/>
              <a:t>Collapsing multiple segments of the value chain</a:t>
            </a:r>
          </a:p>
          <a:p>
            <a:pPr>
              <a:defRPr/>
            </a:pPr>
            <a:endParaRPr lang="en-US" sz="2000" b="1" dirty="0"/>
          </a:p>
          <a:p>
            <a:pPr>
              <a:defRPr/>
            </a:pPr>
            <a:r>
              <a:rPr lang="en-US" sz="2400" b="1" dirty="0"/>
              <a:t>New Segment </a:t>
            </a:r>
          </a:p>
          <a:p>
            <a:pPr lvl="1">
              <a:defRPr/>
            </a:pPr>
            <a:r>
              <a:rPr lang="en-US" sz="1600" dirty="0"/>
              <a:t>Creating efficiencies between existing segments</a:t>
            </a:r>
          </a:p>
          <a:p>
            <a:pPr marL="0" indent="0">
              <a:buFont typeface="Wingdings" pitchFamily="2" charset="2"/>
              <a:buNone/>
              <a:defRPr/>
            </a:pPr>
            <a:endParaRPr lang="en-US" sz="3600" dirty="0"/>
          </a:p>
        </p:txBody>
      </p:sp>
      <p:sp>
        <p:nvSpPr>
          <p:cNvPr id="36869" name="Title 5"/>
          <p:cNvSpPr>
            <a:spLocks noGrp="1"/>
          </p:cNvSpPr>
          <p:nvPr>
            <p:ph type="title"/>
          </p:nvPr>
        </p:nvSpPr>
        <p:spPr>
          <a:xfrm>
            <a:off x="969962" y="595312"/>
            <a:ext cx="7793038" cy="700088"/>
          </a:xfrm>
        </p:spPr>
        <p:txBody>
          <a:bodyPr/>
          <a:lstStyle/>
          <a:p>
            <a:r>
              <a:rPr lang="en-US" sz="2800" dirty="0"/>
              <a:t>Vary Your approach:</a:t>
            </a:r>
            <a:br>
              <a:rPr lang="en-US" sz="2800" dirty="0"/>
            </a:br>
            <a:r>
              <a:rPr lang="en-US" sz="2800" dirty="0"/>
              <a:t>Five generic approaches to Value Creation:</a:t>
            </a:r>
            <a:br>
              <a:rPr lang="en-US" sz="2800" dirty="0"/>
            </a:br>
            <a:endParaRPr lang="en-US" sz="2800" dirty="0"/>
          </a:p>
        </p:txBody>
      </p:sp>
      <p:sp>
        <p:nvSpPr>
          <p:cNvPr id="6"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22</a:t>
            </a:fld>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609600"/>
            <a:ext cx="914402" cy="91440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275639083"/>
      </p:ext>
    </p:extLst>
  </p:cSld>
  <p:clrMapOvr>
    <a:masterClrMapping/>
  </p:clrMapOvr>
  <mc:AlternateContent xmlns:mc="http://schemas.openxmlformats.org/markup-compatibility/2006" xmlns:p14="http://schemas.microsoft.com/office/powerpoint/2010/main">
    <mc:Choice Requires="p14">
      <p:transition spd="slow" p14:dur="2000" advTm="308450"/>
    </mc:Choice>
    <mc:Fallback xmlns="">
      <p:transition spd="slow" advTm="308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311" y="304800"/>
            <a:ext cx="7772400" cy="609600"/>
          </a:xfrm>
        </p:spPr>
        <p:txBody>
          <a:bodyPr/>
          <a:lstStyle/>
          <a:p>
            <a:r>
              <a:rPr lang="en-US" sz="3200" dirty="0"/>
              <a:t>Brainstorming while Zooming In</a:t>
            </a:r>
          </a:p>
        </p:txBody>
      </p:sp>
      <p:grpSp>
        <p:nvGrpSpPr>
          <p:cNvPr id="71" name="Group 70"/>
          <p:cNvGrpSpPr/>
          <p:nvPr/>
        </p:nvGrpSpPr>
        <p:grpSpPr>
          <a:xfrm rot="10800000">
            <a:off x="152400" y="1752600"/>
            <a:ext cx="7578734" cy="2656820"/>
            <a:chOff x="685800" y="1736257"/>
            <a:chExt cx="7578734" cy="2656820"/>
          </a:xfrm>
        </p:grpSpPr>
        <p:sp>
          <p:nvSpPr>
            <p:cNvPr id="69" name="TextBox 68"/>
            <p:cNvSpPr txBox="1"/>
            <p:nvPr/>
          </p:nvSpPr>
          <p:spPr>
            <a:xfrm rot="10800000">
              <a:off x="6054734" y="1736257"/>
              <a:ext cx="2209800" cy="523220"/>
            </a:xfrm>
            <a:prstGeom prst="rect">
              <a:avLst/>
            </a:prstGeom>
            <a:noFill/>
          </p:spPr>
          <p:txBody>
            <a:bodyPr wrap="square" rtlCol="0">
              <a:spAutoFit/>
            </a:bodyPr>
            <a:lstStyle/>
            <a:p>
              <a:pPr algn="ctr"/>
              <a:r>
                <a:rPr lang="en-US" sz="1400" b="1" dirty="0">
                  <a:solidFill>
                    <a:schemeClr val="tx1"/>
                  </a:solidFill>
                </a:rPr>
                <a:t>Potential Solution</a:t>
              </a:r>
            </a:p>
            <a:p>
              <a:pPr algn="ctr"/>
              <a:r>
                <a:rPr lang="en-US" b="1" dirty="0"/>
                <a:t>Approaches</a:t>
              </a:r>
              <a:endParaRPr lang="en-US" sz="1400" dirty="0">
                <a:solidFill>
                  <a:schemeClr val="tx1"/>
                </a:solidFill>
              </a:endParaRPr>
            </a:p>
          </p:txBody>
        </p:sp>
        <p:grpSp>
          <p:nvGrpSpPr>
            <p:cNvPr id="3" name="Group 30"/>
            <p:cNvGrpSpPr/>
            <p:nvPr/>
          </p:nvGrpSpPr>
          <p:grpSpPr>
            <a:xfrm>
              <a:off x="685800" y="2034154"/>
              <a:ext cx="961073" cy="685802"/>
              <a:chOff x="834509" y="3787284"/>
              <a:chExt cx="961073" cy="685802"/>
            </a:xfrm>
          </p:grpSpPr>
          <p:cxnSp>
            <p:nvCxnSpPr>
              <p:cNvPr id="32" name="Straight Arrow Connector 31"/>
              <p:cNvCxnSpPr/>
              <p:nvPr/>
            </p:nvCxnSpPr>
            <p:spPr bwMode="auto">
              <a:xfrm flipH="1" flipV="1">
                <a:off x="834509" y="3787284"/>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3" name="Straight Arrow Connector 32"/>
              <p:cNvCxnSpPr/>
              <p:nvPr/>
            </p:nvCxnSpPr>
            <p:spPr bwMode="auto">
              <a:xfrm rot="10800000">
                <a:off x="1619222" y="3790569"/>
                <a:ext cx="176360" cy="68251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4" name="Group 9"/>
            <p:cNvGrpSpPr/>
            <p:nvPr/>
          </p:nvGrpSpPr>
          <p:grpSpPr>
            <a:xfrm>
              <a:off x="2540303" y="3386052"/>
              <a:ext cx="1904192" cy="702225"/>
              <a:chOff x="834509" y="3777429"/>
              <a:chExt cx="1904192" cy="702225"/>
            </a:xfrm>
          </p:grpSpPr>
          <p:cxnSp>
            <p:nvCxnSpPr>
              <p:cNvPr id="6" name="Straight Arrow Connector 5"/>
              <p:cNvCxnSpPr/>
              <p:nvPr/>
            </p:nvCxnSpPr>
            <p:spPr bwMode="auto">
              <a:xfrm flipH="1" flipV="1">
                <a:off x="834509" y="3787284"/>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rot="10800000">
                <a:off x="1477486" y="3777429"/>
                <a:ext cx="318096" cy="69565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flipV="1">
                <a:off x="1777629" y="3793852"/>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flipV="1">
                <a:off x="1802839" y="3787283"/>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10" name="Group 10"/>
            <p:cNvGrpSpPr/>
            <p:nvPr/>
          </p:nvGrpSpPr>
          <p:grpSpPr>
            <a:xfrm>
              <a:off x="1654130" y="2685798"/>
              <a:ext cx="920797" cy="710109"/>
              <a:chOff x="874785" y="3762977"/>
              <a:chExt cx="920797" cy="710109"/>
            </a:xfrm>
          </p:grpSpPr>
          <p:cxnSp>
            <p:nvCxnSpPr>
              <p:cNvPr id="12" name="Straight Arrow Connector 11"/>
              <p:cNvCxnSpPr/>
              <p:nvPr/>
            </p:nvCxnSpPr>
            <p:spPr bwMode="auto">
              <a:xfrm rot="10800000">
                <a:off x="874785" y="3803703"/>
                <a:ext cx="920796" cy="66938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rot="10800000">
                <a:off x="1423364" y="3762977"/>
                <a:ext cx="372218" cy="71010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11" name="Group 15"/>
            <p:cNvGrpSpPr/>
            <p:nvPr/>
          </p:nvGrpSpPr>
          <p:grpSpPr>
            <a:xfrm>
              <a:off x="2915287" y="2700251"/>
              <a:ext cx="421696" cy="692372"/>
              <a:chOff x="1527589" y="3780713"/>
              <a:chExt cx="421696" cy="692372"/>
            </a:xfrm>
          </p:grpSpPr>
          <p:cxnSp>
            <p:nvCxnSpPr>
              <p:cNvPr id="18" name="Straight Arrow Connector 17"/>
              <p:cNvCxnSpPr/>
              <p:nvPr/>
            </p:nvCxnSpPr>
            <p:spPr bwMode="auto">
              <a:xfrm rot="10800000">
                <a:off x="1527589" y="3790566"/>
                <a:ext cx="267993" cy="68251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 name="Straight Arrow Connector 19"/>
              <p:cNvCxnSpPr/>
              <p:nvPr/>
            </p:nvCxnSpPr>
            <p:spPr bwMode="auto">
              <a:xfrm rot="10800000" flipH="1">
                <a:off x="1802838" y="3780713"/>
                <a:ext cx="146447" cy="69237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16" name="Group 20"/>
            <p:cNvGrpSpPr/>
            <p:nvPr/>
          </p:nvGrpSpPr>
          <p:grpSpPr>
            <a:xfrm>
              <a:off x="3523637" y="2700252"/>
              <a:ext cx="618714" cy="685801"/>
              <a:chOff x="1442861" y="3787284"/>
              <a:chExt cx="618714" cy="685801"/>
            </a:xfrm>
          </p:grpSpPr>
          <p:cxnSp>
            <p:nvCxnSpPr>
              <p:cNvPr id="23" name="Straight Arrow Connector 22"/>
              <p:cNvCxnSpPr/>
              <p:nvPr/>
            </p:nvCxnSpPr>
            <p:spPr bwMode="auto">
              <a:xfrm flipH="1" flipV="1">
                <a:off x="1442861" y="3787284"/>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rot="10800000" flipH="1">
                <a:off x="1802837" y="3797136"/>
                <a:ext cx="258738" cy="67594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21" name="Group 25"/>
            <p:cNvGrpSpPr/>
            <p:nvPr/>
          </p:nvGrpSpPr>
          <p:grpSpPr>
            <a:xfrm>
              <a:off x="4085769" y="2710104"/>
              <a:ext cx="1295840" cy="692371"/>
              <a:chOff x="1442861" y="3787283"/>
              <a:chExt cx="1295840" cy="692371"/>
            </a:xfrm>
          </p:grpSpPr>
          <p:cxnSp>
            <p:nvCxnSpPr>
              <p:cNvPr id="28" name="Straight Arrow Connector 27"/>
              <p:cNvCxnSpPr/>
              <p:nvPr/>
            </p:nvCxnSpPr>
            <p:spPr bwMode="auto">
              <a:xfrm flipH="1" flipV="1">
                <a:off x="1442861" y="3787284"/>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Arrow Connector 28"/>
              <p:cNvCxnSpPr/>
              <p:nvPr/>
            </p:nvCxnSpPr>
            <p:spPr bwMode="auto">
              <a:xfrm flipV="1">
                <a:off x="1777629" y="3793852"/>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Arrow Connector 29"/>
              <p:cNvCxnSpPr/>
              <p:nvPr/>
            </p:nvCxnSpPr>
            <p:spPr bwMode="auto">
              <a:xfrm flipV="1">
                <a:off x="1802839" y="3787283"/>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26" name="Group 35"/>
            <p:cNvGrpSpPr/>
            <p:nvPr/>
          </p:nvGrpSpPr>
          <p:grpSpPr>
            <a:xfrm>
              <a:off x="1725001" y="2007882"/>
              <a:ext cx="575805" cy="685802"/>
              <a:chOff x="1315046" y="3787284"/>
              <a:chExt cx="575805" cy="685802"/>
            </a:xfrm>
          </p:grpSpPr>
          <p:cxnSp>
            <p:nvCxnSpPr>
              <p:cNvPr id="37" name="Straight Arrow Connector 36"/>
              <p:cNvCxnSpPr/>
              <p:nvPr/>
            </p:nvCxnSpPr>
            <p:spPr bwMode="auto">
              <a:xfrm rot="10800000">
                <a:off x="1315046" y="3824420"/>
                <a:ext cx="480535" cy="6486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8" name="Straight Arrow Connector 37"/>
              <p:cNvCxnSpPr/>
              <p:nvPr/>
            </p:nvCxnSpPr>
            <p:spPr bwMode="auto">
              <a:xfrm rot="10800000">
                <a:off x="1619222" y="3816841"/>
                <a:ext cx="176360" cy="65624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0" name="Straight Arrow Connector 39"/>
              <p:cNvCxnSpPr/>
              <p:nvPr/>
            </p:nvCxnSpPr>
            <p:spPr bwMode="auto">
              <a:xfrm rot="10800000" flipH="1">
                <a:off x="1802837" y="3787284"/>
                <a:ext cx="88014"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cxnSp>
          <p:nvCxnSpPr>
            <p:cNvPr id="50" name="Straight Arrow Connector 49"/>
            <p:cNvCxnSpPr/>
            <p:nvPr/>
          </p:nvCxnSpPr>
          <p:spPr bwMode="auto">
            <a:xfrm rot="10800000" flipH="1">
              <a:off x="3517610" y="2037439"/>
              <a:ext cx="83692" cy="6792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nvGrpSpPr>
            <p:cNvPr id="225" name="Group 50"/>
            <p:cNvGrpSpPr/>
            <p:nvPr/>
          </p:nvGrpSpPr>
          <p:grpSpPr>
            <a:xfrm>
              <a:off x="3963960" y="2030869"/>
              <a:ext cx="490764" cy="654930"/>
              <a:chOff x="1617192" y="3818155"/>
              <a:chExt cx="490764" cy="654930"/>
            </a:xfrm>
          </p:grpSpPr>
          <p:cxnSp>
            <p:nvCxnSpPr>
              <p:cNvPr id="53" name="Straight Arrow Connector 52"/>
              <p:cNvCxnSpPr/>
              <p:nvPr/>
            </p:nvCxnSpPr>
            <p:spPr bwMode="auto">
              <a:xfrm rot="10800000">
                <a:off x="1617192" y="3818155"/>
                <a:ext cx="178390" cy="65493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5" name="Straight Arrow Connector 54"/>
              <p:cNvCxnSpPr/>
              <p:nvPr/>
            </p:nvCxnSpPr>
            <p:spPr bwMode="auto">
              <a:xfrm rot="10800000" flipH="1">
                <a:off x="1802838" y="3832304"/>
                <a:ext cx="305118" cy="6407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226" name="Group 60"/>
            <p:cNvGrpSpPr/>
            <p:nvPr/>
          </p:nvGrpSpPr>
          <p:grpSpPr>
            <a:xfrm>
              <a:off x="4442505" y="2030870"/>
              <a:ext cx="1904192" cy="692371"/>
              <a:chOff x="834509" y="3787283"/>
              <a:chExt cx="1904192" cy="692371"/>
            </a:xfrm>
          </p:grpSpPr>
          <p:cxnSp>
            <p:nvCxnSpPr>
              <p:cNvPr id="62" name="Straight Arrow Connector 61"/>
              <p:cNvCxnSpPr/>
              <p:nvPr/>
            </p:nvCxnSpPr>
            <p:spPr bwMode="auto">
              <a:xfrm flipH="1" flipV="1">
                <a:off x="834509" y="3787284"/>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3" name="Straight Arrow Connector 62"/>
              <p:cNvCxnSpPr/>
              <p:nvPr/>
            </p:nvCxnSpPr>
            <p:spPr bwMode="auto">
              <a:xfrm rot="10800000">
                <a:off x="1773614" y="3801431"/>
                <a:ext cx="21968" cy="67165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4" name="Straight Arrow Connector 63"/>
              <p:cNvCxnSpPr/>
              <p:nvPr/>
            </p:nvCxnSpPr>
            <p:spPr bwMode="auto">
              <a:xfrm flipV="1">
                <a:off x="1777629" y="3793852"/>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5" name="Straight Arrow Connector 64"/>
              <p:cNvCxnSpPr/>
              <p:nvPr/>
            </p:nvCxnSpPr>
            <p:spPr bwMode="auto">
              <a:xfrm flipV="1">
                <a:off x="1802839" y="3787283"/>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66" name="TextBox 65"/>
            <p:cNvSpPr txBox="1"/>
            <p:nvPr/>
          </p:nvSpPr>
          <p:spPr>
            <a:xfrm rot="10800000">
              <a:off x="2408782" y="4085300"/>
              <a:ext cx="2209800" cy="307777"/>
            </a:xfrm>
            <a:prstGeom prst="rect">
              <a:avLst/>
            </a:prstGeom>
            <a:noFill/>
          </p:spPr>
          <p:txBody>
            <a:bodyPr wrap="square" rtlCol="0">
              <a:spAutoFit/>
            </a:bodyPr>
            <a:lstStyle/>
            <a:p>
              <a:pPr algn="ctr"/>
              <a:r>
                <a:rPr lang="en-US" sz="1400" b="1" dirty="0">
                  <a:solidFill>
                    <a:schemeClr val="tx1"/>
                  </a:solidFill>
                </a:rPr>
                <a:t>Macro Issue</a:t>
              </a:r>
              <a:endParaRPr lang="en-US" sz="1400" dirty="0">
                <a:solidFill>
                  <a:schemeClr val="tx1"/>
                </a:solidFill>
              </a:endParaRPr>
            </a:p>
          </p:txBody>
        </p:sp>
        <p:grpSp>
          <p:nvGrpSpPr>
            <p:cNvPr id="227" name="Group 248"/>
            <p:cNvGrpSpPr/>
            <p:nvPr/>
          </p:nvGrpSpPr>
          <p:grpSpPr>
            <a:xfrm>
              <a:off x="4454724" y="2037439"/>
              <a:ext cx="956111" cy="699950"/>
              <a:chOff x="1442861" y="3779704"/>
              <a:chExt cx="956111" cy="699950"/>
            </a:xfrm>
          </p:grpSpPr>
          <p:cxnSp>
            <p:nvCxnSpPr>
              <p:cNvPr id="251" name="Straight Arrow Connector 250"/>
              <p:cNvCxnSpPr/>
              <p:nvPr/>
            </p:nvCxnSpPr>
            <p:spPr bwMode="auto">
              <a:xfrm flipH="1" flipV="1">
                <a:off x="1442861" y="3787284"/>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2" name="Straight Arrow Connector 251"/>
              <p:cNvCxnSpPr/>
              <p:nvPr/>
            </p:nvCxnSpPr>
            <p:spPr bwMode="auto">
              <a:xfrm rot="10800000" flipH="1">
                <a:off x="1777629" y="3779704"/>
                <a:ext cx="621343" cy="69995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sp>
        <p:nvSpPr>
          <p:cNvPr id="70" name="Slide Number Placeholder 3"/>
          <p:cNvSpPr>
            <a:spLocks noGrp="1"/>
          </p:cNvSpPr>
          <p:nvPr>
            <p:ph type="sldNum" sz="quarter" idx="4294967295"/>
          </p:nvPr>
        </p:nvSpPr>
        <p:spPr>
          <a:xfrm>
            <a:off x="8534400" y="6477000"/>
            <a:ext cx="609600" cy="304800"/>
          </a:xfrm>
          <a:prstGeom prst="rect">
            <a:avLst/>
          </a:prstGeom>
        </p:spPr>
        <p:txBody>
          <a:bodyPr/>
          <a:lstStyle/>
          <a:p>
            <a:pPr algn="ctr">
              <a:defRPr/>
            </a:pPr>
            <a:fld id="{FCDF6C1F-3F1C-4213-B9BF-B551DBAB487C}" type="slidenum">
              <a:rPr lang="en-US" smtClean="0"/>
              <a:pPr algn="ctr">
                <a:defRPr/>
              </a:pPr>
              <a:t>23</a:t>
            </a:fld>
            <a:endParaRPr lang="en-US" dirty="0"/>
          </a:p>
        </p:txBody>
      </p:sp>
      <p:sp>
        <p:nvSpPr>
          <p:cNvPr id="73" name="TextBox 72"/>
          <p:cNvSpPr txBox="1"/>
          <p:nvPr/>
        </p:nvSpPr>
        <p:spPr>
          <a:xfrm>
            <a:off x="2570095" y="2514600"/>
            <a:ext cx="1544705" cy="307777"/>
          </a:xfrm>
          <a:prstGeom prst="rect">
            <a:avLst/>
          </a:prstGeom>
          <a:noFill/>
        </p:spPr>
        <p:txBody>
          <a:bodyPr wrap="square" rtlCol="0">
            <a:spAutoFit/>
          </a:bodyPr>
          <a:lstStyle/>
          <a:p>
            <a:pPr algn="ctr"/>
            <a:r>
              <a:rPr lang="en-US" sz="1400" b="1" dirty="0">
                <a:solidFill>
                  <a:schemeClr val="tx1"/>
                </a:solidFill>
              </a:rPr>
              <a:t>General Problem  </a:t>
            </a:r>
            <a:endParaRPr lang="en-US" sz="1400" dirty="0">
              <a:solidFill>
                <a:schemeClr val="tx1"/>
              </a:solidFill>
            </a:endParaRPr>
          </a:p>
        </p:txBody>
      </p:sp>
      <p:sp>
        <p:nvSpPr>
          <p:cNvPr id="74" name="TextBox 73"/>
          <p:cNvSpPr txBox="1"/>
          <p:nvPr/>
        </p:nvSpPr>
        <p:spPr>
          <a:xfrm>
            <a:off x="990600" y="3200400"/>
            <a:ext cx="2209800" cy="307777"/>
          </a:xfrm>
          <a:prstGeom prst="rect">
            <a:avLst/>
          </a:prstGeom>
          <a:noFill/>
        </p:spPr>
        <p:txBody>
          <a:bodyPr wrap="square" rtlCol="0">
            <a:spAutoFit/>
          </a:bodyPr>
          <a:lstStyle/>
          <a:p>
            <a:pPr algn="ctr"/>
            <a:r>
              <a:rPr lang="en-US" sz="1400" b="1" dirty="0">
                <a:solidFill>
                  <a:schemeClr val="tx1"/>
                </a:solidFill>
              </a:rPr>
              <a:t>Specific Issue</a:t>
            </a:r>
            <a:endParaRPr lang="en-US" sz="1400" dirty="0">
              <a:solidFill>
                <a:schemeClr val="tx1"/>
              </a:solidFill>
            </a:endParaRPr>
          </a:p>
        </p:txBody>
      </p:sp>
      <p:cxnSp>
        <p:nvCxnSpPr>
          <p:cNvPr id="89" name="Straight Arrow Connector 88"/>
          <p:cNvCxnSpPr/>
          <p:nvPr/>
        </p:nvCxnSpPr>
        <p:spPr bwMode="auto">
          <a:xfrm flipH="1">
            <a:off x="5026076" y="3354288"/>
            <a:ext cx="73224" cy="75395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9" name="Straight Arrow Connector 98"/>
          <p:cNvCxnSpPr/>
          <p:nvPr/>
        </p:nvCxnSpPr>
        <p:spPr bwMode="auto">
          <a:xfrm>
            <a:off x="5517282" y="3459879"/>
            <a:ext cx="324725" cy="65492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0" name="Straight Arrow Connector 99"/>
          <p:cNvCxnSpPr/>
          <p:nvPr/>
        </p:nvCxnSpPr>
        <p:spPr bwMode="auto">
          <a:xfrm flipH="1">
            <a:off x="5367650" y="3505201"/>
            <a:ext cx="149632" cy="60303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3" name="Straight Arrow Connector 102"/>
          <p:cNvCxnSpPr/>
          <p:nvPr/>
        </p:nvCxnSpPr>
        <p:spPr bwMode="auto">
          <a:xfrm>
            <a:off x="4544379" y="2761924"/>
            <a:ext cx="11201"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5" name="Straight Arrow Connector 104"/>
          <p:cNvCxnSpPr/>
          <p:nvPr/>
        </p:nvCxnSpPr>
        <p:spPr bwMode="auto">
          <a:xfrm flipH="1">
            <a:off x="4452974" y="3466464"/>
            <a:ext cx="102606" cy="64177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Curved Right Arrow 13"/>
          <p:cNvSpPr/>
          <p:nvPr/>
        </p:nvSpPr>
        <p:spPr bwMode="auto">
          <a:xfrm rot="3150910">
            <a:off x="3377679" y="1330870"/>
            <a:ext cx="435210" cy="1151234"/>
          </a:xfrm>
          <a:prstGeom prst="curved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54" name="Curved Right Arrow 53"/>
          <p:cNvSpPr/>
          <p:nvPr/>
        </p:nvSpPr>
        <p:spPr bwMode="auto">
          <a:xfrm rot="3150910">
            <a:off x="1846588" y="2049369"/>
            <a:ext cx="435210" cy="1151234"/>
          </a:xfrm>
          <a:prstGeom prst="curved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56" name="Curved Right Arrow 55"/>
          <p:cNvSpPr/>
          <p:nvPr/>
        </p:nvSpPr>
        <p:spPr bwMode="auto">
          <a:xfrm rot="3150910">
            <a:off x="523980" y="2839239"/>
            <a:ext cx="435210" cy="1151234"/>
          </a:xfrm>
          <a:prstGeom prst="curved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7" name="Oval 16"/>
          <p:cNvSpPr/>
          <p:nvPr/>
        </p:nvSpPr>
        <p:spPr bwMode="auto">
          <a:xfrm>
            <a:off x="1905272" y="3806719"/>
            <a:ext cx="6241607" cy="689081"/>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9" name="TextBox 18"/>
          <p:cNvSpPr txBox="1"/>
          <p:nvPr/>
        </p:nvSpPr>
        <p:spPr>
          <a:xfrm>
            <a:off x="4014647" y="4569023"/>
            <a:ext cx="3110788" cy="369332"/>
          </a:xfrm>
          <a:prstGeom prst="rect">
            <a:avLst/>
          </a:prstGeom>
          <a:noFill/>
        </p:spPr>
        <p:txBody>
          <a:bodyPr wrap="none" rtlCol="0">
            <a:spAutoFit/>
          </a:bodyPr>
          <a:lstStyle/>
          <a:p>
            <a:r>
              <a:rPr lang="en-029" sz="1800" b="1" dirty="0">
                <a:solidFill>
                  <a:srgbClr val="FF0000"/>
                </a:solidFill>
              </a:rPr>
              <a:t>… leads to more diverse ideas</a:t>
            </a:r>
            <a:endParaRPr lang="en-US" sz="1800" b="1" dirty="0">
              <a:solidFill>
                <a:srgbClr val="FF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855236848"/>
      </p:ext>
    </p:extLst>
  </p:cSld>
  <p:clrMapOvr>
    <a:masterClrMapping/>
  </p:clrMapOvr>
  <mc:AlternateContent xmlns:mc="http://schemas.openxmlformats.org/markup-compatibility/2006" xmlns:p14="http://schemas.microsoft.com/office/powerpoint/2010/main">
    <mc:Choice Requires="p14">
      <p:transition spd="slow" p14:dur="2000" advTm="19839"/>
    </mc:Choice>
    <mc:Fallback xmlns="">
      <p:transition spd="slow" advTm="19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029" dirty="0"/>
              <a:t>Is this progress?</a:t>
            </a:r>
            <a:endParaRPr lang="en-US" dirty="0"/>
          </a:p>
        </p:txBody>
      </p:sp>
      <p:sp>
        <p:nvSpPr>
          <p:cNvPr id="3" name="Content Placeholder 2"/>
          <p:cNvSpPr>
            <a:spLocks noGrp="1"/>
          </p:cNvSpPr>
          <p:nvPr>
            <p:ph idx="1"/>
          </p:nvPr>
        </p:nvSpPr>
        <p:spPr/>
        <p:txBody>
          <a:bodyPr/>
          <a:lstStyle/>
          <a:p>
            <a:r>
              <a:rPr lang="en-029" dirty="0"/>
              <a:t>Now you have LOTS of ideas, not just one…</a:t>
            </a:r>
          </a:p>
          <a:p>
            <a:endParaRPr lang="en-029" dirty="0"/>
          </a:p>
          <a:p>
            <a:r>
              <a:rPr lang="en-029" dirty="0"/>
              <a:t>Need to screen those that are not viable…</a:t>
            </a:r>
          </a:p>
          <a:p>
            <a:pPr lvl="1"/>
            <a:r>
              <a:rPr lang="en-029" dirty="0"/>
              <a:t>This is the CONVERGENT thinking part</a:t>
            </a:r>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24</a:t>
            </a:fld>
            <a:endParaRPr lang="en-US" dirty="0"/>
          </a:p>
        </p:txBody>
      </p:sp>
      <p:sp>
        <p:nvSpPr>
          <p:cNvPr id="6" name="TextBox 5"/>
          <p:cNvSpPr txBox="1"/>
          <p:nvPr/>
        </p:nvSpPr>
        <p:spPr>
          <a:xfrm>
            <a:off x="2075263" y="3810000"/>
            <a:ext cx="4698722" cy="830997"/>
          </a:xfrm>
          <a:prstGeom prst="rect">
            <a:avLst/>
          </a:prstGeom>
          <a:noFill/>
          <a:ln w="28575">
            <a:solidFill>
              <a:srgbClr val="FF0000"/>
            </a:solidFill>
          </a:ln>
        </p:spPr>
        <p:txBody>
          <a:bodyPr wrap="none" rtlCol="0">
            <a:spAutoFit/>
          </a:bodyPr>
          <a:lstStyle/>
          <a:p>
            <a:pPr algn="ctr"/>
            <a:r>
              <a:rPr lang="en-US" sz="1600" dirty="0"/>
              <a:t>In Part II We will talk about how to do the </a:t>
            </a:r>
          </a:p>
          <a:p>
            <a:pPr algn="ctr"/>
            <a:r>
              <a:rPr lang="en-US" sz="1600" dirty="0"/>
              <a:t>CONERGENT</a:t>
            </a:r>
          </a:p>
          <a:p>
            <a:pPr algn="ctr"/>
            <a:r>
              <a:rPr lang="en-US" sz="1600" dirty="0"/>
              <a:t>Thinking Steps in Business Opportunity Identification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225759852"/>
      </p:ext>
    </p:extLst>
  </p:cSld>
  <p:clrMapOvr>
    <a:masterClrMapping/>
  </p:clrMapOvr>
  <mc:AlternateContent xmlns:mc="http://schemas.openxmlformats.org/markup-compatibility/2006" xmlns:p14="http://schemas.microsoft.com/office/powerpoint/2010/main">
    <mc:Choice Requires="p14">
      <p:transition spd="slow" p14:dur="2000" advTm="140610"/>
    </mc:Choice>
    <mc:Fallback xmlns="">
      <p:transition spd="slow" advTm="140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Map</a:t>
            </a:r>
          </a:p>
        </p:txBody>
      </p:sp>
      <p:sp>
        <p:nvSpPr>
          <p:cNvPr id="4" name="Slide Number Placeholder 3"/>
          <p:cNvSpPr>
            <a:spLocks noGrp="1"/>
          </p:cNvSpPr>
          <p:nvPr>
            <p:ph type="sldNum" sz="quarter" idx="4294967295"/>
          </p:nvPr>
        </p:nvSpPr>
        <p:spPr>
          <a:xfrm>
            <a:off x="7042150" y="6248400"/>
            <a:ext cx="1905000" cy="457200"/>
          </a:xfrm>
          <a:prstGeom prst="rect">
            <a:avLst/>
          </a:prstGeom>
        </p:spPr>
        <p:txBody>
          <a:bodyPr/>
          <a:lstStyle/>
          <a:p>
            <a:pPr>
              <a:defRPr/>
            </a:pPr>
            <a:fld id="{4D6F8EAF-F09C-4ABC-A386-EB508159BD24}" type="slidenum">
              <a:rPr lang="en-US" smtClean="0"/>
              <a:pPr>
                <a:defRPr/>
              </a:pPr>
              <a:t>3</a:t>
            </a:fld>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94585"/>
            <a:ext cx="4535424" cy="3357677"/>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5424" y="2094585"/>
            <a:ext cx="4458614" cy="3357677"/>
          </a:xfrm>
          <a:prstGeom prst="rect">
            <a:avLst/>
          </a:prstGeom>
        </p:spPr>
      </p:pic>
      <p:sp>
        <p:nvSpPr>
          <p:cNvPr id="15" name="TextBox 14"/>
          <p:cNvSpPr txBox="1"/>
          <p:nvPr/>
        </p:nvSpPr>
        <p:spPr>
          <a:xfrm>
            <a:off x="1095917" y="1600200"/>
            <a:ext cx="2343590" cy="369332"/>
          </a:xfrm>
          <a:prstGeom prst="rect">
            <a:avLst/>
          </a:prstGeom>
          <a:noFill/>
        </p:spPr>
        <p:txBody>
          <a:bodyPr wrap="none" rtlCol="0">
            <a:spAutoFit/>
          </a:bodyPr>
          <a:lstStyle/>
          <a:p>
            <a:r>
              <a:rPr lang="en-US" sz="1800" b="1" u="sng" dirty="0">
                <a:solidFill>
                  <a:schemeClr val="tx2"/>
                </a:solidFill>
              </a:rPr>
              <a:t>Team Capability Map</a:t>
            </a:r>
          </a:p>
        </p:txBody>
      </p:sp>
      <p:sp>
        <p:nvSpPr>
          <p:cNvPr id="17" name="TextBox 16"/>
          <p:cNvSpPr txBox="1"/>
          <p:nvPr/>
        </p:nvSpPr>
        <p:spPr>
          <a:xfrm>
            <a:off x="5351523" y="1600200"/>
            <a:ext cx="2826415" cy="369332"/>
          </a:xfrm>
          <a:prstGeom prst="rect">
            <a:avLst/>
          </a:prstGeom>
          <a:noFill/>
        </p:spPr>
        <p:txBody>
          <a:bodyPr wrap="none" rtlCol="0">
            <a:spAutoFit/>
          </a:bodyPr>
          <a:lstStyle/>
          <a:p>
            <a:r>
              <a:rPr lang="en-US" sz="1800" b="1" u="sng" dirty="0">
                <a:solidFill>
                  <a:schemeClr val="tx2"/>
                </a:solidFill>
              </a:rPr>
              <a:t>Corporate Capability Map</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374483703"/>
      </p:ext>
    </p:extLst>
  </p:cSld>
  <p:clrMapOvr>
    <a:masterClrMapping/>
  </p:clrMapOvr>
  <mc:AlternateContent xmlns:mc="http://schemas.openxmlformats.org/markup-compatibility/2006" xmlns:p14="http://schemas.microsoft.com/office/powerpoint/2010/main">
    <mc:Choice Requires="p14">
      <p:transition spd="slow" p14:dur="2000" advTm="26327"/>
    </mc:Choice>
    <mc:Fallback xmlns="">
      <p:transition spd="slow" advTm="26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3872421"/>
            <a:ext cx="3436402" cy="2424881"/>
          </a:xfrm>
          <a:prstGeom prst="rect">
            <a:avLst/>
          </a:prstGeom>
        </p:spPr>
      </p:pic>
      <p:sp>
        <p:nvSpPr>
          <p:cNvPr id="2" name="Title 1"/>
          <p:cNvSpPr>
            <a:spLocks noGrp="1"/>
          </p:cNvSpPr>
          <p:nvPr>
            <p:ph type="title"/>
          </p:nvPr>
        </p:nvSpPr>
        <p:spPr/>
        <p:txBody>
          <a:bodyPr/>
          <a:lstStyle/>
          <a:p>
            <a:r>
              <a:rPr lang="en-US" dirty="0"/>
              <a:t>Business Rule of 4s</a:t>
            </a:r>
          </a:p>
        </p:txBody>
      </p:sp>
      <p:sp>
        <p:nvSpPr>
          <p:cNvPr id="3" name="Content Placeholder 2"/>
          <p:cNvSpPr>
            <a:spLocks noGrp="1"/>
          </p:cNvSpPr>
          <p:nvPr>
            <p:ph idx="1"/>
          </p:nvPr>
        </p:nvSpPr>
        <p:spPr>
          <a:xfrm>
            <a:off x="769402" y="990600"/>
            <a:ext cx="7772400" cy="4876800"/>
          </a:xfrm>
        </p:spPr>
        <p:txBody>
          <a:bodyPr/>
          <a:lstStyle/>
          <a:p>
            <a:r>
              <a:rPr lang="en-US" dirty="0"/>
              <a:t>Every Business Needs 4 components </a:t>
            </a:r>
          </a:p>
          <a:p>
            <a:pPr lvl="1"/>
            <a:r>
              <a:rPr lang="en-US" sz="2000" dirty="0"/>
              <a:t>Person or group that the business SERVES (book says “owner” of the problem the business addresses)</a:t>
            </a:r>
          </a:p>
          <a:p>
            <a:pPr lvl="1"/>
            <a:r>
              <a:rPr lang="en-US" sz="2000" dirty="0"/>
              <a:t>Motivation to change (what problem are you trying to solve)</a:t>
            </a:r>
          </a:p>
          <a:p>
            <a:pPr lvl="1"/>
            <a:r>
              <a:rPr lang="en-US" sz="2000" dirty="0"/>
              <a:t>Activity (what will you do about the issue?)</a:t>
            </a:r>
          </a:p>
          <a:p>
            <a:pPr lvl="1"/>
            <a:r>
              <a:rPr lang="en-US" sz="2000" dirty="0"/>
              <a:t>Monetization (how will you make money doing this?)</a:t>
            </a:r>
          </a:p>
          <a:p>
            <a:r>
              <a:rPr lang="en-US" dirty="0"/>
              <a:t>Every business has 4 Points-of-View</a:t>
            </a:r>
          </a:p>
          <a:p>
            <a:pPr lvl="1"/>
            <a:endParaRPr lang="en-US" dirty="0"/>
          </a:p>
          <a:p>
            <a:pPr lvl="1"/>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4</a:t>
            </a:fld>
            <a:endParaRPr lang="en-US" dirty="0"/>
          </a:p>
        </p:txBody>
      </p:sp>
      <p:sp>
        <p:nvSpPr>
          <p:cNvPr id="6" name="Left Brace 5"/>
          <p:cNvSpPr/>
          <p:nvPr/>
        </p:nvSpPr>
        <p:spPr bwMode="auto">
          <a:xfrm>
            <a:off x="1143000" y="1524000"/>
            <a:ext cx="152400" cy="924580"/>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7" name="Left Brace 6"/>
          <p:cNvSpPr/>
          <p:nvPr/>
        </p:nvSpPr>
        <p:spPr bwMode="auto">
          <a:xfrm>
            <a:off x="1143000" y="2629554"/>
            <a:ext cx="152400" cy="647045"/>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8" name="TextBox 7"/>
          <p:cNvSpPr txBox="1"/>
          <p:nvPr/>
        </p:nvSpPr>
        <p:spPr>
          <a:xfrm>
            <a:off x="101932" y="1600200"/>
            <a:ext cx="1013419" cy="523220"/>
          </a:xfrm>
          <a:prstGeom prst="rect">
            <a:avLst/>
          </a:prstGeom>
          <a:noFill/>
        </p:spPr>
        <p:txBody>
          <a:bodyPr wrap="none" rtlCol="0">
            <a:spAutoFit/>
          </a:bodyPr>
          <a:lstStyle/>
          <a:p>
            <a:pPr algn="ctr"/>
            <a:r>
              <a:rPr lang="en-US" dirty="0"/>
              <a:t>Customer</a:t>
            </a:r>
          </a:p>
          <a:p>
            <a:pPr algn="ctr"/>
            <a:r>
              <a:rPr lang="en-US" dirty="0"/>
              <a:t>Perspective</a:t>
            </a:r>
          </a:p>
        </p:txBody>
      </p:sp>
      <p:sp>
        <p:nvSpPr>
          <p:cNvPr id="9" name="TextBox 8"/>
          <p:cNvSpPr txBox="1"/>
          <p:nvPr/>
        </p:nvSpPr>
        <p:spPr>
          <a:xfrm>
            <a:off x="101931" y="2677180"/>
            <a:ext cx="1013419" cy="523220"/>
          </a:xfrm>
          <a:prstGeom prst="rect">
            <a:avLst/>
          </a:prstGeom>
          <a:noFill/>
        </p:spPr>
        <p:txBody>
          <a:bodyPr wrap="none" rtlCol="0">
            <a:spAutoFit/>
          </a:bodyPr>
          <a:lstStyle/>
          <a:p>
            <a:pPr algn="ctr"/>
            <a:r>
              <a:rPr lang="en-US" dirty="0"/>
              <a:t>Business</a:t>
            </a:r>
          </a:p>
          <a:p>
            <a:pPr algn="ctr"/>
            <a:r>
              <a:rPr lang="en-US" dirty="0"/>
              <a:t>Perspective</a:t>
            </a:r>
          </a:p>
        </p:txBody>
      </p:sp>
      <p:pic>
        <p:nvPicPr>
          <p:cNvPr id="12" name="Audio 11">
            <a:hlinkClick r:id="" action="ppaction://media"/>
            <a:extLst>
              <a:ext uri="{FF2B5EF4-FFF2-40B4-BE49-F238E27FC236}">
                <a16:creationId xmlns:a16="http://schemas.microsoft.com/office/drawing/2014/main" id="{DFD15BD0-2002-4A4A-BB3C-8D1962359A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718749"/>
      </p:ext>
    </p:extLst>
  </p:cSld>
  <p:clrMapOvr>
    <a:masterClrMapping/>
  </p:clrMapOvr>
  <mc:AlternateContent xmlns:mc="http://schemas.openxmlformats.org/markup-compatibility/2006">
    <mc:Choice xmlns:p14="http://schemas.microsoft.com/office/powerpoint/2010/main" Requires="p14">
      <p:transition spd="slow" p14:dur="2000" advTm="138021"/>
    </mc:Choice>
    <mc:Fallback>
      <p:transition spd="slow" advTm="138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31520" y="2566001"/>
            <a:ext cx="7711033" cy="203802"/>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731520" y="2996598"/>
            <a:ext cx="7711033" cy="203802"/>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6" name="Rectangle 15"/>
          <p:cNvSpPr/>
          <p:nvPr/>
        </p:nvSpPr>
        <p:spPr bwMode="auto">
          <a:xfrm>
            <a:off x="738089" y="3017520"/>
            <a:ext cx="7898032" cy="23148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Times New Roman" pitchFamily="18" charset="0"/>
            </a:endParaRPr>
          </a:p>
        </p:txBody>
      </p:sp>
      <p:sp>
        <p:nvSpPr>
          <p:cNvPr id="12" name="Rectangle 11"/>
          <p:cNvSpPr/>
          <p:nvPr/>
        </p:nvSpPr>
        <p:spPr bwMode="auto">
          <a:xfrm>
            <a:off x="731520" y="3200400"/>
            <a:ext cx="7893913" cy="24918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a:xfrm>
            <a:off x="990600" y="868362"/>
            <a:ext cx="8153400" cy="808038"/>
          </a:xfrm>
        </p:spPr>
        <p:txBody>
          <a:bodyPr/>
          <a:lstStyle/>
          <a:p>
            <a:r>
              <a:rPr lang="en-029" sz="3200" dirty="0">
                <a:solidFill>
                  <a:schemeClr val="tx1"/>
                </a:solidFill>
              </a:rPr>
              <a:t>Every Business Model:  4 components or pillars</a:t>
            </a:r>
            <a:br>
              <a:rPr lang="en-029" sz="3200" dirty="0">
                <a:solidFill>
                  <a:schemeClr val="tx1"/>
                </a:solidFill>
              </a:rPr>
            </a:br>
            <a:br>
              <a:rPr lang="en-029" sz="3200" dirty="0">
                <a:solidFill>
                  <a:schemeClr val="tx1"/>
                </a:solidFill>
              </a:rPr>
            </a:br>
            <a:r>
              <a:rPr lang="en-029" sz="3200" dirty="0">
                <a:solidFill>
                  <a:schemeClr val="tx1"/>
                </a:solidFill>
              </a:rPr>
              <a:t>Each pillar has four distinct layers</a:t>
            </a:r>
            <a:endParaRPr lang="en-US" sz="3200" dirty="0">
              <a:solidFill>
                <a:schemeClr val="tx1"/>
              </a:solidFill>
            </a:endParaRPr>
          </a:p>
        </p:txBody>
      </p:sp>
      <p:sp>
        <p:nvSpPr>
          <p:cNvPr id="5" name="TextBox 4"/>
          <p:cNvSpPr txBox="1"/>
          <p:nvPr/>
        </p:nvSpPr>
        <p:spPr>
          <a:xfrm>
            <a:off x="4314072" y="2302238"/>
            <a:ext cx="1753942" cy="1169551"/>
          </a:xfrm>
          <a:prstGeom prst="rect">
            <a:avLst/>
          </a:prstGeom>
          <a:noFill/>
        </p:spPr>
        <p:txBody>
          <a:bodyPr wrap="none" rtlCol="0">
            <a:spAutoFit/>
          </a:bodyPr>
          <a:lstStyle/>
          <a:p>
            <a:r>
              <a:rPr lang="en-US" b="1" u="sng" dirty="0"/>
              <a:t>Activity</a:t>
            </a:r>
          </a:p>
          <a:p>
            <a:pPr marL="342900" indent="-342900">
              <a:buFont typeface="Arial" pitchFamily="34" charset="0"/>
              <a:buChar char="•"/>
            </a:pPr>
            <a:r>
              <a:rPr lang="en-US" dirty="0"/>
              <a:t>Opening</a:t>
            </a:r>
          </a:p>
          <a:p>
            <a:pPr marL="342900" indent="-342900">
              <a:buFont typeface="Arial" pitchFamily="34" charset="0"/>
              <a:buChar char="•"/>
            </a:pPr>
            <a:r>
              <a:rPr lang="en-US" dirty="0"/>
              <a:t>Capabilities</a:t>
            </a:r>
          </a:p>
          <a:p>
            <a:pPr marL="342900" indent="-342900">
              <a:buFont typeface="Arial" pitchFamily="34" charset="0"/>
              <a:buChar char="•"/>
            </a:pPr>
            <a:r>
              <a:rPr lang="en-US" dirty="0"/>
              <a:t>Approach</a:t>
            </a:r>
          </a:p>
          <a:p>
            <a:pPr marL="342900" indent="-342900">
              <a:buFont typeface="Arial" pitchFamily="34" charset="0"/>
              <a:buChar char="•"/>
            </a:pPr>
            <a:r>
              <a:rPr lang="en-US" dirty="0"/>
              <a:t>Offering/Actions</a:t>
            </a:r>
          </a:p>
        </p:txBody>
      </p:sp>
      <p:sp>
        <p:nvSpPr>
          <p:cNvPr id="15" name="TextBox 14"/>
          <p:cNvSpPr txBox="1"/>
          <p:nvPr/>
        </p:nvSpPr>
        <p:spPr>
          <a:xfrm>
            <a:off x="742208" y="2302238"/>
            <a:ext cx="1694695" cy="1169551"/>
          </a:xfrm>
          <a:prstGeom prst="rect">
            <a:avLst/>
          </a:prstGeom>
          <a:noFill/>
        </p:spPr>
        <p:txBody>
          <a:bodyPr wrap="none" rtlCol="0">
            <a:spAutoFit/>
          </a:bodyPr>
          <a:lstStyle/>
          <a:p>
            <a:r>
              <a:rPr lang="en-US" b="1" u="sng" dirty="0"/>
              <a:t>Motive</a:t>
            </a:r>
          </a:p>
          <a:p>
            <a:pPr marL="285750" indent="-285750">
              <a:buFont typeface="Arial" pitchFamily="34" charset="0"/>
              <a:buChar char="•"/>
            </a:pPr>
            <a:r>
              <a:rPr lang="en-US" dirty="0"/>
              <a:t>Macro Driver</a:t>
            </a:r>
          </a:p>
          <a:p>
            <a:pPr marL="285750" indent="-285750">
              <a:buFont typeface="Arial" pitchFamily="34" charset="0"/>
              <a:buChar char="•"/>
            </a:pPr>
            <a:r>
              <a:rPr lang="en-US" dirty="0"/>
              <a:t>General Problem</a:t>
            </a:r>
          </a:p>
          <a:p>
            <a:pPr marL="285750" indent="-285750">
              <a:buFont typeface="Arial" pitchFamily="34" charset="0"/>
              <a:buChar char="•"/>
            </a:pPr>
            <a:r>
              <a:rPr lang="en-US" dirty="0"/>
              <a:t>Specific Issue</a:t>
            </a:r>
          </a:p>
          <a:p>
            <a:pPr marL="285750" indent="-285750">
              <a:buFont typeface="Arial" pitchFamily="34" charset="0"/>
              <a:buChar char="•"/>
            </a:pPr>
            <a:r>
              <a:rPr lang="en-US" dirty="0"/>
              <a:t>Need/Desire</a:t>
            </a:r>
          </a:p>
        </p:txBody>
      </p:sp>
      <p:sp>
        <p:nvSpPr>
          <p:cNvPr id="17" name="TextBox 16"/>
          <p:cNvSpPr txBox="1"/>
          <p:nvPr/>
        </p:nvSpPr>
        <p:spPr>
          <a:xfrm>
            <a:off x="2517720" y="2302238"/>
            <a:ext cx="1715534" cy="1169551"/>
          </a:xfrm>
          <a:prstGeom prst="rect">
            <a:avLst/>
          </a:prstGeom>
          <a:noFill/>
        </p:spPr>
        <p:txBody>
          <a:bodyPr wrap="none" rtlCol="0">
            <a:spAutoFit/>
          </a:bodyPr>
          <a:lstStyle/>
          <a:p>
            <a:r>
              <a:rPr lang="en-US" b="1" u="sng" dirty="0"/>
              <a:t>Owner</a:t>
            </a:r>
          </a:p>
          <a:p>
            <a:pPr marL="285750" indent="-285750">
              <a:buFont typeface="Arial" pitchFamily="34" charset="0"/>
              <a:buChar char="•"/>
            </a:pPr>
            <a:r>
              <a:rPr lang="en-US" dirty="0"/>
              <a:t>Society</a:t>
            </a:r>
          </a:p>
          <a:p>
            <a:pPr marL="285750" indent="-285750">
              <a:buFont typeface="Arial" pitchFamily="34" charset="0"/>
              <a:buChar char="•"/>
            </a:pPr>
            <a:r>
              <a:rPr lang="en-US" dirty="0"/>
              <a:t>Industry</a:t>
            </a:r>
          </a:p>
          <a:p>
            <a:pPr marL="285750" indent="-285750">
              <a:buFont typeface="Arial" pitchFamily="34" charset="0"/>
              <a:buChar char="•"/>
            </a:pPr>
            <a:r>
              <a:rPr lang="en-US" dirty="0"/>
              <a:t>Industry segment</a:t>
            </a:r>
          </a:p>
          <a:p>
            <a:pPr marL="285750" indent="-285750">
              <a:buFont typeface="Arial" pitchFamily="34" charset="0"/>
              <a:buChar char="•"/>
            </a:pPr>
            <a:r>
              <a:rPr lang="en-US" dirty="0"/>
              <a:t>Customer</a:t>
            </a:r>
          </a:p>
        </p:txBody>
      </p:sp>
      <p:cxnSp>
        <p:nvCxnSpPr>
          <p:cNvPr id="23" name="Straight Arrow Connector 22"/>
          <p:cNvCxnSpPr/>
          <p:nvPr/>
        </p:nvCxnSpPr>
        <p:spPr bwMode="auto">
          <a:xfrm>
            <a:off x="624809" y="2491844"/>
            <a:ext cx="0" cy="937156"/>
          </a:xfrm>
          <a:prstGeom prst="straightConnector1">
            <a:avLst/>
          </a:prstGeom>
          <a:solidFill>
            <a:schemeClr val="accent1"/>
          </a:solidFill>
          <a:ln w="28575" cap="flat" cmpd="sng" algn="ctr">
            <a:solidFill>
              <a:schemeClr val="bg2"/>
            </a:solidFill>
            <a:prstDash val="solid"/>
            <a:round/>
            <a:headEnd type="arrow" w="med" len="med"/>
            <a:tailEnd type="arrow" w="med" len="med"/>
          </a:ln>
          <a:effectLst/>
        </p:spPr>
      </p:cxnSp>
      <p:sp>
        <p:nvSpPr>
          <p:cNvPr id="24" name="TextBox 23"/>
          <p:cNvSpPr txBox="1"/>
          <p:nvPr/>
        </p:nvSpPr>
        <p:spPr>
          <a:xfrm rot="16200000">
            <a:off x="-278606" y="2731533"/>
            <a:ext cx="1435008" cy="307777"/>
          </a:xfrm>
          <a:prstGeom prst="rect">
            <a:avLst/>
          </a:prstGeom>
          <a:noFill/>
        </p:spPr>
        <p:txBody>
          <a:bodyPr wrap="none" rtlCol="0">
            <a:spAutoFit/>
          </a:bodyPr>
          <a:lstStyle/>
          <a:p>
            <a:r>
              <a:rPr lang="en-US" b="1" dirty="0"/>
              <a:t>Zooming In/Out</a:t>
            </a:r>
          </a:p>
        </p:txBody>
      </p:sp>
      <p:sp>
        <p:nvSpPr>
          <p:cNvPr id="25" name="TextBox 24"/>
          <p:cNvSpPr txBox="1"/>
          <p:nvPr/>
        </p:nvSpPr>
        <p:spPr>
          <a:xfrm>
            <a:off x="6336196" y="2285762"/>
            <a:ext cx="2299925" cy="1600438"/>
          </a:xfrm>
          <a:prstGeom prst="rect">
            <a:avLst/>
          </a:prstGeom>
          <a:noFill/>
        </p:spPr>
        <p:txBody>
          <a:bodyPr wrap="none" rtlCol="0">
            <a:spAutoFit/>
          </a:bodyPr>
          <a:lstStyle/>
          <a:p>
            <a:r>
              <a:rPr lang="en-US" b="1" u="sng" dirty="0"/>
              <a:t>Monetization</a:t>
            </a:r>
          </a:p>
          <a:p>
            <a:pPr marL="342900" indent="-342900">
              <a:buFont typeface="Arial" pitchFamily="34" charset="0"/>
              <a:buChar char="•"/>
            </a:pPr>
            <a:r>
              <a:rPr lang="en-US" dirty="0"/>
              <a:t>Potential value creation</a:t>
            </a:r>
          </a:p>
          <a:p>
            <a:pPr marL="342900" indent="-342900">
              <a:buFont typeface="Arial" pitchFamily="34" charset="0"/>
              <a:buChar char="•"/>
            </a:pPr>
            <a:r>
              <a:rPr lang="en-US" dirty="0"/>
              <a:t>Create value</a:t>
            </a:r>
          </a:p>
          <a:p>
            <a:pPr marL="342900" indent="-342900">
              <a:buFont typeface="Arial" pitchFamily="34" charset="0"/>
              <a:buChar char="•"/>
            </a:pPr>
            <a:r>
              <a:rPr lang="en-US" dirty="0"/>
              <a:t>H. Value / Capture value</a:t>
            </a:r>
          </a:p>
          <a:p>
            <a:pPr marL="342900" indent="-342900">
              <a:buFont typeface="Arial" pitchFamily="34" charset="0"/>
              <a:buChar char="•"/>
            </a:pPr>
            <a:r>
              <a:rPr lang="en-US" dirty="0"/>
              <a:t>Revenue model</a:t>
            </a:r>
          </a:p>
          <a:p>
            <a:pPr marL="342900" indent="-342900">
              <a:buFont typeface="Arial" pitchFamily="34" charset="0"/>
              <a:buChar char="•"/>
            </a:pPr>
            <a:r>
              <a:rPr lang="en-US" dirty="0"/>
              <a:t>Margin Assessment</a:t>
            </a:r>
          </a:p>
          <a:p>
            <a:pPr marL="342900" indent="-342900">
              <a:buFont typeface="Arial" pitchFamily="34" charset="0"/>
              <a:buChar char="•"/>
            </a:pPr>
            <a:r>
              <a:rPr lang="en-US" dirty="0" err="1"/>
              <a:t>Investability</a:t>
            </a:r>
            <a:r>
              <a:rPr lang="en-US" dirty="0"/>
              <a:t> Analysis</a:t>
            </a:r>
          </a:p>
        </p:txBody>
      </p:sp>
      <p:sp>
        <p:nvSpPr>
          <p:cNvPr id="11" name="Slide Number Placeholder 3"/>
          <p:cNvSpPr>
            <a:spLocks noGrp="1"/>
          </p:cNvSpPr>
          <p:nvPr>
            <p:ph type="sldNum" sz="quarter" idx="4294967295"/>
          </p:nvPr>
        </p:nvSpPr>
        <p:spPr>
          <a:xfrm>
            <a:off x="7086600" y="6221403"/>
            <a:ext cx="1905000" cy="457200"/>
          </a:xfrm>
          <a:prstGeom prst="rect">
            <a:avLst/>
          </a:prstGeom>
        </p:spPr>
        <p:txBody>
          <a:bodyPr/>
          <a:lstStyle/>
          <a:p>
            <a:pPr>
              <a:defRPr/>
            </a:pPr>
            <a:fld id="{4D6F8EAF-F09C-4ABC-A386-EB508159BD24}" type="slidenum">
              <a:rPr lang="en-US" smtClean="0"/>
              <a:pPr>
                <a:defRPr/>
              </a:pPr>
              <a:t>5</a:t>
            </a:fld>
            <a:endParaRPr lang="en-US" dirty="0"/>
          </a:p>
        </p:txBody>
      </p:sp>
      <p:sp>
        <p:nvSpPr>
          <p:cNvPr id="29" name="TextBox 28"/>
          <p:cNvSpPr txBox="1"/>
          <p:nvPr/>
        </p:nvSpPr>
        <p:spPr>
          <a:xfrm>
            <a:off x="2517720" y="2302238"/>
            <a:ext cx="1805302" cy="1169551"/>
          </a:xfrm>
          <a:prstGeom prst="rect">
            <a:avLst/>
          </a:prstGeom>
          <a:noFill/>
        </p:spPr>
        <p:txBody>
          <a:bodyPr wrap="none" rtlCol="0">
            <a:spAutoFit/>
          </a:bodyPr>
          <a:lstStyle/>
          <a:p>
            <a:r>
              <a:rPr lang="en-US" b="1" u="sng" dirty="0"/>
              <a:t>Owner</a:t>
            </a:r>
          </a:p>
          <a:p>
            <a:pPr marL="285750" indent="-285750">
              <a:buFont typeface="Arial" pitchFamily="34" charset="0"/>
              <a:buChar char="•"/>
            </a:pPr>
            <a:r>
              <a:rPr lang="en-US" dirty="0"/>
              <a:t>Society</a:t>
            </a:r>
          </a:p>
          <a:p>
            <a:pPr marL="285750" indent="-285750">
              <a:buFont typeface="Arial" pitchFamily="34" charset="0"/>
              <a:buChar char="•"/>
            </a:pPr>
            <a:r>
              <a:rPr lang="en-US" dirty="0"/>
              <a:t>Industry</a:t>
            </a:r>
          </a:p>
          <a:p>
            <a:pPr marL="285750" indent="-285750">
              <a:buFont typeface="Arial" pitchFamily="34" charset="0"/>
              <a:buChar char="•"/>
            </a:pPr>
            <a:r>
              <a:rPr lang="en-US" dirty="0"/>
              <a:t>Industry segment*</a:t>
            </a:r>
          </a:p>
          <a:p>
            <a:pPr marL="285750" indent="-285750">
              <a:buFont typeface="Arial" pitchFamily="34" charset="0"/>
              <a:buChar char="•"/>
            </a:pPr>
            <a:r>
              <a:rPr lang="en-US" dirty="0"/>
              <a:t>Customer</a:t>
            </a:r>
          </a:p>
        </p:txBody>
      </p:sp>
      <p:sp>
        <p:nvSpPr>
          <p:cNvPr id="7" name="Rectangle 6"/>
          <p:cNvSpPr/>
          <p:nvPr/>
        </p:nvSpPr>
        <p:spPr bwMode="auto">
          <a:xfrm>
            <a:off x="742208" y="2769803"/>
            <a:ext cx="7883225" cy="20199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3" name="TextBox 2"/>
          <p:cNvSpPr txBox="1"/>
          <p:nvPr/>
        </p:nvSpPr>
        <p:spPr>
          <a:xfrm>
            <a:off x="2741727" y="3886200"/>
            <a:ext cx="1936749" cy="307777"/>
          </a:xfrm>
          <a:prstGeom prst="rect">
            <a:avLst/>
          </a:prstGeom>
          <a:noFill/>
        </p:spPr>
        <p:txBody>
          <a:bodyPr wrap="none" rtlCol="0">
            <a:spAutoFit/>
          </a:bodyPr>
          <a:lstStyle/>
          <a:p>
            <a:r>
              <a:rPr lang="en-US" dirty="0"/>
              <a:t>* Or addressable market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cxnSp>
        <p:nvCxnSpPr>
          <p:cNvPr id="18" name="Straight Connector 17">
            <a:extLst>
              <a:ext uri="{FF2B5EF4-FFF2-40B4-BE49-F238E27FC236}">
                <a16:creationId xmlns:a16="http://schemas.microsoft.com/office/drawing/2014/main" id="{C879B29A-A00E-4ABB-A5F3-46E7A234A8B7}"/>
              </a:ext>
            </a:extLst>
          </p:cNvPr>
          <p:cNvCxnSpPr/>
          <p:nvPr/>
        </p:nvCxnSpPr>
        <p:spPr bwMode="auto">
          <a:xfrm flipV="1">
            <a:off x="2294753" y="2362200"/>
            <a:ext cx="1497232" cy="129644"/>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19" name="TextBox 18">
            <a:extLst>
              <a:ext uri="{FF2B5EF4-FFF2-40B4-BE49-F238E27FC236}">
                <a16:creationId xmlns:a16="http://schemas.microsoft.com/office/drawing/2014/main" id="{C3BE4FB2-4355-4154-908C-D0C2AECB2209}"/>
              </a:ext>
            </a:extLst>
          </p:cNvPr>
          <p:cNvSpPr txBox="1"/>
          <p:nvPr/>
        </p:nvSpPr>
        <p:spPr>
          <a:xfrm>
            <a:off x="1886985" y="1966291"/>
            <a:ext cx="2151615" cy="307777"/>
          </a:xfrm>
          <a:prstGeom prst="rect">
            <a:avLst/>
          </a:prstGeom>
          <a:noFill/>
        </p:spPr>
        <p:txBody>
          <a:bodyPr wrap="none" rtlCol="0">
            <a:spAutoFit/>
          </a:bodyPr>
          <a:lstStyle/>
          <a:p>
            <a:r>
              <a:rPr lang="en-US" dirty="0">
                <a:solidFill>
                  <a:srgbClr val="FF0000"/>
                </a:solidFill>
              </a:rPr>
              <a:t>Who the business SERVES</a:t>
            </a:r>
          </a:p>
        </p:txBody>
      </p:sp>
    </p:spTree>
    <p:extLst>
      <p:ext uri="{BB962C8B-B14F-4D97-AF65-F5344CB8AC3E}">
        <p14:creationId xmlns:p14="http://schemas.microsoft.com/office/powerpoint/2010/main" val="3828640616"/>
      </p:ext>
    </p:extLst>
  </p:cSld>
  <p:clrMapOvr>
    <a:masterClrMapping/>
  </p:clrMapOvr>
  <mc:AlternateContent xmlns:mc="http://schemas.openxmlformats.org/markup-compatibility/2006" xmlns:p14="http://schemas.microsoft.com/office/powerpoint/2010/main">
    <mc:Choice Requires="p14">
      <p:transition spd="slow" p14:dur="2000" advTm="75147"/>
    </mc:Choice>
    <mc:Fallback xmlns="">
      <p:transition spd="slow" advTm="75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738089" y="3017520"/>
            <a:ext cx="7898032" cy="231485"/>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Times New Roman" pitchFamily="18" charset="0"/>
            </a:endParaRPr>
          </a:p>
        </p:txBody>
      </p:sp>
      <p:sp>
        <p:nvSpPr>
          <p:cNvPr id="12" name="Rectangle 11"/>
          <p:cNvSpPr/>
          <p:nvPr/>
        </p:nvSpPr>
        <p:spPr bwMode="auto">
          <a:xfrm>
            <a:off x="731520" y="3200400"/>
            <a:ext cx="7893913" cy="24918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solidFill>
                  <a:schemeClr val="tx1"/>
                </a:solidFill>
              </a:rPr>
              <a:t>Business Model Discovery via Levels</a:t>
            </a:r>
          </a:p>
        </p:txBody>
      </p:sp>
      <p:sp>
        <p:nvSpPr>
          <p:cNvPr id="5" name="TextBox 4"/>
          <p:cNvSpPr txBox="1"/>
          <p:nvPr/>
        </p:nvSpPr>
        <p:spPr>
          <a:xfrm>
            <a:off x="4314072" y="2302238"/>
            <a:ext cx="1893403" cy="1169551"/>
          </a:xfrm>
          <a:prstGeom prst="rect">
            <a:avLst/>
          </a:prstGeom>
          <a:noFill/>
        </p:spPr>
        <p:txBody>
          <a:bodyPr wrap="none" rtlCol="0">
            <a:spAutoFit/>
          </a:bodyPr>
          <a:lstStyle/>
          <a:p>
            <a:r>
              <a:rPr lang="en-US" b="1" u="sng" dirty="0"/>
              <a:t>Act</a:t>
            </a:r>
          </a:p>
          <a:p>
            <a:pPr marL="342900" indent="-342900">
              <a:buFont typeface="Arial" pitchFamily="34" charset="0"/>
              <a:buChar char="•"/>
            </a:pPr>
            <a:r>
              <a:rPr lang="en-US" dirty="0"/>
              <a:t>Opening</a:t>
            </a:r>
          </a:p>
          <a:p>
            <a:pPr marL="342900" indent="-342900">
              <a:buFont typeface="Arial" pitchFamily="34" charset="0"/>
              <a:buChar char="•"/>
            </a:pPr>
            <a:r>
              <a:rPr lang="en-US" dirty="0"/>
              <a:t>Capabilities</a:t>
            </a:r>
          </a:p>
          <a:p>
            <a:pPr marL="342900" indent="-342900">
              <a:buFont typeface="Arial" pitchFamily="34" charset="0"/>
              <a:buChar char="•"/>
            </a:pPr>
            <a:r>
              <a:rPr lang="en-US" dirty="0"/>
              <a:t>Approach</a:t>
            </a:r>
          </a:p>
          <a:p>
            <a:pPr marL="342900" indent="-342900">
              <a:buFont typeface="Arial" pitchFamily="34" charset="0"/>
              <a:buChar char="•"/>
            </a:pPr>
            <a:r>
              <a:rPr lang="en-US" dirty="0"/>
              <a:t>Offering/Activities</a:t>
            </a:r>
          </a:p>
        </p:txBody>
      </p:sp>
      <p:sp>
        <p:nvSpPr>
          <p:cNvPr id="15" name="TextBox 14"/>
          <p:cNvSpPr txBox="1"/>
          <p:nvPr/>
        </p:nvSpPr>
        <p:spPr>
          <a:xfrm>
            <a:off x="742208" y="2302238"/>
            <a:ext cx="1694695" cy="1169551"/>
          </a:xfrm>
          <a:prstGeom prst="rect">
            <a:avLst/>
          </a:prstGeom>
          <a:noFill/>
        </p:spPr>
        <p:txBody>
          <a:bodyPr wrap="none" rtlCol="0">
            <a:spAutoFit/>
          </a:bodyPr>
          <a:lstStyle/>
          <a:p>
            <a:r>
              <a:rPr lang="en-US" b="1" u="sng" dirty="0"/>
              <a:t>Motive</a:t>
            </a:r>
          </a:p>
          <a:p>
            <a:pPr marL="285750" indent="-285750">
              <a:buFont typeface="Arial" pitchFamily="34" charset="0"/>
              <a:buChar char="•"/>
            </a:pPr>
            <a:r>
              <a:rPr lang="en-US" dirty="0"/>
              <a:t>Macro Driver</a:t>
            </a:r>
          </a:p>
          <a:p>
            <a:pPr marL="285750" indent="-285750">
              <a:buFont typeface="Arial" pitchFamily="34" charset="0"/>
              <a:buChar char="•"/>
            </a:pPr>
            <a:r>
              <a:rPr lang="en-US" dirty="0"/>
              <a:t>General Problem</a:t>
            </a:r>
          </a:p>
          <a:p>
            <a:pPr marL="285750" indent="-285750">
              <a:buFont typeface="Arial" pitchFamily="34" charset="0"/>
              <a:buChar char="•"/>
            </a:pPr>
            <a:r>
              <a:rPr lang="en-US" dirty="0"/>
              <a:t>Specific Issue</a:t>
            </a:r>
          </a:p>
          <a:p>
            <a:pPr marL="285750" indent="-285750">
              <a:buFont typeface="Arial" pitchFamily="34" charset="0"/>
              <a:buChar char="•"/>
            </a:pPr>
            <a:r>
              <a:rPr lang="en-US" dirty="0"/>
              <a:t>Need/Desire</a:t>
            </a:r>
          </a:p>
        </p:txBody>
      </p:sp>
      <p:sp>
        <p:nvSpPr>
          <p:cNvPr id="17" name="TextBox 16"/>
          <p:cNvSpPr txBox="1"/>
          <p:nvPr/>
        </p:nvSpPr>
        <p:spPr>
          <a:xfrm>
            <a:off x="2517720" y="2302238"/>
            <a:ext cx="1715534" cy="1169551"/>
          </a:xfrm>
          <a:prstGeom prst="rect">
            <a:avLst/>
          </a:prstGeom>
          <a:noFill/>
        </p:spPr>
        <p:txBody>
          <a:bodyPr wrap="none" rtlCol="0">
            <a:spAutoFit/>
          </a:bodyPr>
          <a:lstStyle/>
          <a:p>
            <a:r>
              <a:rPr lang="en-US" b="1" u="sng" dirty="0"/>
              <a:t>Owner</a:t>
            </a:r>
          </a:p>
          <a:p>
            <a:pPr marL="285750" indent="-285750">
              <a:buFont typeface="Arial" pitchFamily="34" charset="0"/>
              <a:buChar char="•"/>
            </a:pPr>
            <a:r>
              <a:rPr lang="en-US" dirty="0"/>
              <a:t>Society</a:t>
            </a:r>
          </a:p>
          <a:p>
            <a:pPr marL="285750" indent="-285750">
              <a:buFont typeface="Arial" pitchFamily="34" charset="0"/>
              <a:buChar char="•"/>
            </a:pPr>
            <a:r>
              <a:rPr lang="en-US" dirty="0"/>
              <a:t>Industry</a:t>
            </a:r>
          </a:p>
          <a:p>
            <a:pPr marL="285750" indent="-285750">
              <a:buFont typeface="Arial" pitchFamily="34" charset="0"/>
              <a:buChar char="•"/>
            </a:pPr>
            <a:r>
              <a:rPr lang="en-US" dirty="0"/>
              <a:t>Industry segment</a:t>
            </a:r>
          </a:p>
          <a:p>
            <a:pPr marL="285750" indent="-285750">
              <a:buFont typeface="Arial" pitchFamily="34" charset="0"/>
              <a:buChar char="•"/>
            </a:pPr>
            <a:r>
              <a:rPr lang="en-US" dirty="0"/>
              <a:t>Customer</a:t>
            </a:r>
          </a:p>
        </p:txBody>
      </p:sp>
      <p:cxnSp>
        <p:nvCxnSpPr>
          <p:cNvPr id="23" name="Straight Arrow Connector 22"/>
          <p:cNvCxnSpPr/>
          <p:nvPr/>
        </p:nvCxnSpPr>
        <p:spPr bwMode="auto">
          <a:xfrm>
            <a:off x="624809" y="2491844"/>
            <a:ext cx="0" cy="937156"/>
          </a:xfrm>
          <a:prstGeom prst="straightConnector1">
            <a:avLst/>
          </a:prstGeom>
          <a:solidFill>
            <a:schemeClr val="accent1"/>
          </a:solidFill>
          <a:ln w="28575" cap="flat" cmpd="sng" algn="ctr">
            <a:solidFill>
              <a:schemeClr val="bg2"/>
            </a:solidFill>
            <a:prstDash val="solid"/>
            <a:round/>
            <a:headEnd type="arrow" w="med" len="med"/>
            <a:tailEnd type="arrow" w="med" len="med"/>
          </a:ln>
          <a:effectLst/>
        </p:spPr>
      </p:cxnSp>
      <p:sp>
        <p:nvSpPr>
          <p:cNvPr id="24" name="TextBox 23"/>
          <p:cNvSpPr txBox="1"/>
          <p:nvPr/>
        </p:nvSpPr>
        <p:spPr>
          <a:xfrm rot="16200000">
            <a:off x="-278606" y="2731533"/>
            <a:ext cx="1435008" cy="307777"/>
          </a:xfrm>
          <a:prstGeom prst="rect">
            <a:avLst/>
          </a:prstGeom>
          <a:noFill/>
        </p:spPr>
        <p:txBody>
          <a:bodyPr wrap="none" rtlCol="0">
            <a:spAutoFit/>
          </a:bodyPr>
          <a:lstStyle/>
          <a:p>
            <a:r>
              <a:rPr lang="en-US" b="1" dirty="0"/>
              <a:t>Zooming In/Out</a:t>
            </a:r>
          </a:p>
        </p:txBody>
      </p:sp>
      <p:sp>
        <p:nvSpPr>
          <p:cNvPr id="25" name="TextBox 24"/>
          <p:cNvSpPr txBox="1"/>
          <p:nvPr/>
        </p:nvSpPr>
        <p:spPr>
          <a:xfrm>
            <a:off x="6336196" y="2285762"/>
            <a:ext cx="2299925" cy="1600438"/>
          </a:xfrm>
          <a:prstGeom prst="rect">
            <a:avLst/>
          </a:prstGeom>
          <a:noFill/>
        </p:spPr>
        <p:txBody>
          <a:bodyPr wrap="none" rtlCol="0">
            <a:spAutoFit/>
          </a:bodyPr>
          <a:lstStyle/>
          <a:p>
            <a:r>
              <a:rPr lang="en-US" b="1" u="sng" dirty="0"/>
              <a:t>Monetize</a:t>
            </a:r>
          </a:p>
          <a:p>
            <a:pPr marL="342900" indent="-342900">
              <a:buFont typeface="Arial" pitchFamily="34" charset="0"/>
              <a:buChar char="•"/>
            </a:pPr>
            <a:r>
              <a:rPr lang="en-US" dirty="0"/>
              <a:t>Potential value creation</a:t>
            </a:r>
          </a:p>
          <a:p>
            <a:pPr marL="342900" indent="-342900">
              <a:buFont typeface="Arial" pitchFamily="34" charset="0"/>
              <a:buChar char="•"/>
            </a:pPr>
            <a:r>
              <a:rPr lang="en-US" dirty="0"/>
              <a:t>Create value</a:t>
            </a:r>
          </a:p>
          <a:p>
            <a:pPr marL="342900" indent="-342900">
              <a:buFont typeface="Arial" pitchFamily="34" charset="0"/>
              <a:buChar char="•"/>
            </a:pPr>
            <a:r>
              <a:rPr lang="en-US" dirty="0"/>
              <a:t>H. Value / Capture value</a:t>
            </a:r>
          </a:p>
          <a:p>
            <a:pPr marL="342900" indent="-342900">
              <a:buFont typeface="Arial" pitchFamily="34" charset="0"/>
              <a:buChar char="•"/>
            </a:pPr>
            <a:r>
              <a:rPr lang="en-US" dirty="0"/>
              <a:t>Revenue model</a:t>
            </a:r>
          </a:p>
          <a:p>
            <a:pPr marL="342900" indent="-342900">
              <a:buFont typeface="Arial" pitchFamily="34" charset="0"/>
              <a:buChar char="•"/>
            </a:pPr>
            <a:r>
              <a:rPr lang="en-US" dirty="0"/>
              <a:t>Margin Assessment</a:t>
            </a:r>
          </a:p>
          <a:p>
            <a:pPr marL="342900" indent="-342900">
              <a:buFont typeface="Arial" pitchFamily="34" charset="0"/>
              <a:buChar char="•"/>
            </a:pPr>
            <a:r>
              <a:rPr lang="en-US" dirty="0" err="1"/>
              <a:t>Investability</a:t>
            </a:r>
            <a:r>
              <a:rPr lang="en-US" dirty="0"/>
              <a:t> Analysis</a:t>
            </a:r>
          </a:p>
        </p:txBody>
      </p:sp>
      <p:sp>
        <p:nvSpPr>
          <p:cNvPr id="11" name="Slide Number Placeholder 3"/>
          <p:cNvSpPr>
            <a:spLocks noGrp="1"/>
          </p:cNvSpPr>
          <p:nvPr>
            <p:ph type="sldNum" sz="quarter" idx="4294967295"/>
          </p:nvPr>
        </p:nvSpPr>
        <p:spPr>
          <a:xfrm>
            <a:off x="7167320" y="6363269"/>
            <a:ext cx="1905000" cy="457200"/>
          </a:xfrm>
          <a:prstGeom prst="rect">
            <a:avLst/>
          </a:prstGeom>
        </p:spPr>
        <p:txBody>
          <a:bodyPr/>
          <a:lstStyle/>
          <a:p>
            <a:pPr algn="r">
              <a:defRPr/>
            </a:pPr>
            <a:fld id="{4D6F8EAF-F09C-4ABC-A386-EB508159BD24}" type="slidenum">
              <a:rPr lang="en-US" smtClean="0"/>
              <a:pPr algn="r">
                <a:defRPr/>
              </a:pPr>
              <a:t>6</a:t>
            </a:fld>
            <a:endParaRPr lang="en-US" dirty="0"/>
          </a:p>
        </p:txBody>
      </p:sp>
      <p:sp>
        <p:nvSpPr>
          <p:cNvPr id="13" name="Rectangle 12"/>
          <p:cNvSpPr/>
          <p:nvPr/>
        </p:nvSpPr>
        <p:spPr bwMode="auto">
          <a:xfrm>
            <a:off x="543271" y="4673023"/>
            <a:ext cx="1508791" cy="279977"/>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t>Business Design</a:t>
            </a:r>
            <a:endParaRPr kumimoji="0" lang="en-US" sz="1400" b="0" i="0" u="none" strike="noStrike" cap="none" normalizeH="0" baseline="0" dirty="0">
              <a:ln>
                <a:noFill/>
              </a:ln>
              <a:effectLst/>
            </a:endParaRPr>
          </a:p>
        </p:txBody>
      </p:sp>
      <p:sp>
        <p:nvSpPr>
          <p:cNvPr id="14" name="Rectangle 13"/>
          <p:cNvSpPr/>
          <p:nvPr/>
        </p:nvSpPr>
        <p:spPr bwMode="auto">
          <a:xfrm>
            <a:off x="543271" y="4292023"/>
            <a:ext cx="2455216" cy="279977"/>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t>Opportunity Identification</a:t>
            </a:r>
            <a:endParaRPr kumimoji="0" lang="en-US" sz="1400" b="0" i="0" u="none" strike="noStrike" cap="none" normalizeH="0" baseline="0" dirty="0">
              <a:ln>
                <a:noFill/>
              </a:ln>
              <a:effectLst/>
            </a:endParaRPr>
          </a:p>
        </p:txBody>
      </p:sp>
      <p:grpSp>
        <p:nvGrpSpPr>
          <p:cNvPr id="9" name="Group 8"/>
          <p:cNvGrpSpPr/>
          <p:nvPr/>
        </p:nvGrpSpPr>
        <p:grpSpPr>
          <a:xfrm>
            <a:off x="592785" y="3200400"/>
            <a:ext cx="7636815" cy="2121242"/>
            <a:chOff x="592785" y="3200400"/>
            <a:chExt cx="7636815" cy="2121242"/>
          </a:xfrm>
        </p:grpSpPr>
        <p:grpSp>
          <p:nvGrpSpPr>
            <p:cNvPr id="20" name="Group 19"/>
            <p:cNvGrpSpPr/>
            <p:nvPr/>
          </p:nvGrpSpPr>
          <p:grpSpPr>
            <a:xfrm>
              <a:off x="3279497" y="3200400"/>
              <a:ext cx="4950103" cy="881683"/>
              <a:chOff x="3279497" y="3200400"/>
              <a:chExt cx="4950103" cy="881683"/>
            </a:xfrm>
          </p:grpSpPr>
          <p:sp>
            <p:nvSpPr>
              <p:cNvPr id="3" name="Oval 2"/>
              <p:cNvSpPr/>
              <p:nvPr/>
            </p:nvSpPr>
            <p:spPr bwMode="auto">
              <a:xfrm>
                <a:off x="6248400" y="3200400"/>
                <a:ext cx="1981200" cy="66294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cxnSp>
            <p:nvCxnSpPr>
              <p:cNvPr id="6" name="Straight Connector 5"/>
              <p:cNvCxnSpPr>
                <a:endCxn id="8" idx="1"/>
              </p:cNvCxnSpPr>
              <p:nvPr/>
            </p:nvCxnSpPr>
            <p:spPr bwMode="auto">
              <a:xfrm>
                <a:off x="3279497" y="3463770"/>
                <a:ext cx="1302988" cy="464425"/>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8" name="TextBox 7"/>
              <p:cNvSpPr txBox="1"/>
              <p:nvPr/>
            </p:nvSpPr>
            <p:spPr>
              <a:xfrm>
                <a:off x="4582485" y="3774306"/>
                <a:ext cx="822661" cy="307777"/>
              </a:xfrm>
              <a:prstGeom prst="rect">
                <a:avLst/>
              </a:prstGeom>
              <a:noFill/>
              <a:ln w="28575">
                <a:solidFill>
                  <a:srgbClr val="FF0000"/>
                </a:solidFill>
              </a:ln>
            </p:spPr>
            <p:txBody>
              <a:bodyPr wrap="none" rtlCol="0">
                <a:spAutoFit/>
              </a:bodyPr>
              <a:lstStyle/>
              <a:p>
                <a:r>
                  <a:rPr lang="en-US" dirty="0"/>
                  <a:t>Quantify</a:t>
                </a:r>
              </a:p>
            </p:txBody>
          </p:sp>
          <p:cxnSp>
            <p:nvCxnSpPr>
              <p:cNvPr id="26" name="Straight Connector 25"/>
              <p:cNvCxnSpPr>
                <a:endCxn id="8" idx="3"/>
              </p:cNvCxnSpPr>
              <p:nvPr/>
            </p:nvCxnSpPr>
            <p:spPr bwMode="auto">
              <a:xfrm flipH="1">
                <a:off x="5405146" y="3657397"/>
                <a:ext cx="931050" cy="270798"/>
              </a:xfrm>
              <a:prstGeom prst="line">
                <a:avLst/>
              </a:prstGeom>
              <a:solidFill>
                <a:schemeClr val="accent1"/>
              </a:solidFill>
              <a:ln w="19050" cap="flat" cmpd="sng" algn="ctr">
                <a:solidFill>
                  <a:srgbClr val="FF0000"/>
                </a:solidFill>
                <a:prstDash val="solid"/>
                <a:round/>
                <a:headEnd type="none" w="med" len="med"/>
                <a:tailEnd type="none" w="med" len="med"/>
              </a:ln>
              <a:effectLst/>
            </p:spPr>
          </p:cxnSp>
        </p:grpSp>
        <p:cxnSp>
          <p:nvCxnSpPr>
            <p:cNvPr id="28" name="Straight Connector 27"/>
            <p:cNvCxnSpPr/>
            <p:nvPr/>
          </p:nvCxnSpPr>
          <p:spPr bwMode="auto">
            <a:xfrm>
              <a:off x="592785" y="5181600"/>
              <a:ext cx="237007"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4" name="Rectangle 3"/>
            <p:cNvSpPr/>
            <p:nvPr/>
          </p:nvSpPr>
          <p:spPr>
            <a:xfrm>
              <a:off x="846012" y="5013865"/>
              <a:ext cx="1035861" cy="307777"/>
            </a:xfrm>
            <a:prstGeom prst="rect">
              <a:avLst/>
            </a:prstGeom>
          </p:spPr>
          <p:txBody>
            <a:bodyPr wrap="none">
              <a:spAutoFit/>
            </a:bodyPr>
            <a:lstStyle/>
            <a:p>
              <a:r>
                <a:rPr lang="en-US" dirty="0"/>
                <a:t>Assessment</a:t>
              </a:r>
            </a:p>
          </p:txBody>
        </p:sp>
      </p:grpSp>
      <p:sp>
        <p:nvSpPr>
          <p:cNvPr id="29" name="TextBox 28"/>
          <p:cNvSpPr txBox="1"/>
          <p:nvPr/>
        </p:nvSpPr>
        <p:spPr>
          <a:xfrm>
            <a:off x="2517720" y="2302238"/>
            <a:ext cx="1805302" cy="1169551"/>
          </a:xfrm>
          <a:prstGeom prst="rect">
            <a:avLst/>
          </a:prstGeom>
          <a:noFill/>
        </p:spPr>
        <p:txBody>
          <a:bodyPr wrap="none" rtlCol="0">
            <a:spAutoFit/>
          </a:bodyPr>
          <a:lstStyle/>
          <a:p>
            <a:r>
              <a:rPr lang="en-US" b="1" u="sng" dirty="0"/>
              <a:t>Owner</a:t>
            </a:r>
          </a:p>
          <a:p>
            <a:pPr marL="285750" indent="-285750">
              <a:buFont typeface="Arial" pitchFamily="34" charset="0"/>
              <a:buChar char="•"/>
            </a:pPr>
            <a:r>
              <a:rPr lang="en-US" dirty="0"/>
              <a:t>Society</a:t>
            </a:r>
          </a:p>
          <a:p>
            <a:pPr marL="285750" indent="-285750">
              <a:buFont typeface="Arial" pitchFamily="34" charset="0"/>
              <a:buChar char="•"/>
            </a:pPr>
            <a:r>
              <a:rPr lang="en-US" dirty="0"/>
              <a:t>Industry</a:t>
            </a:r>
          </a:p>
          <a:p>
            <a:pPr marL="285750" indent="-285750">
              <a:buFont typeface="Arial" pitchFamily="34" charset="0"/>
              <a:buChar char="•"/>
            </a:pPr>
            <a:r>
              <a:rPr lang="en-US" dirty="0"/>
              <a:t>Industry segment*</a:t>
            </a:r>
          </a:p>
          <a:p>
            <a:pPr marL="285750" indent="-285750">
              <a:buFont typeface="Arial" pitchFamily="34" charset="0"/>
              <a:buChar char="•"/>
            </a:pPr>
            <a:r>
              <a:rPr lang="en-US" dirty="0"/>
              <a:t>Customer</a:t>
            </a:r>
          </a:p>
        </p:txBody>
      </p:sp>
      <p:sp>
        <p:nvSpPr>
          <p:cNvPr id="30" name="Rectangle 29"/>
          <p:cNvSpPr/>
          <p:nvPr/>
        </p:nvSpPr>
        <p:spPr bwMode="auto">
          <a:xfrm>
            <a:off x="543270" y="3962400"/>
            <a:ext cx="2961930" cy="23148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effectLst/>
                <a:latin typeface="Times New Roman" pitchFamily="18" charset="0"/>
              </a:rPr>
              <a:t>Directed Discovery</a:t>
            </a:r>
            <a:r>
              <a:rPr kumimoji="0" lang="en-US" sz="1400" b="0" i="0" u="none" strike="noStrike" cap="none" normalizeH="0" dirty="0">
                <a:ln>
                  <a:noFill/>
                </a:ln>
                <a:effectLst/>
                <a:latin typeface="Times New Roman" pitchFamily="18" charset="0"/>
              </a:rPr>
              <a:t> Starting Point</a:t>
            </a:r>
          </a:p>
          <a:p>
            <a:pPr marL="0" marR="0" indent="0"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dirty="0">
              <a:ln>
                <a:noFill/>
              </a:ln>
              <a:effectLst/>
              <a:latin typeface="Times New Roman" pitchFamily="18" charset="0"/>
            </a:endParaRPr>
          </a:p>
          <a:p>
            <a:pPr marL="0" marR="0" indent="0"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effectLst/>
              <a:latin typeface="Times New Roman" pitchFamily="18" charset="0"/>
            </a:endParaRPr>
          </a:p>
        </p:txBody>
      </p:sp>
      <p:sp>
        <p:nvSpPr>
          <p:cNvPr id="7" name="Rectangle 6"/>
          <p:cNvSpPr/>
          <p:nvPr/>
        </p:nvSpPr>
        <p:spPr bwMode="auto">
          <a:xfrm>
            <a:off x="742208" y="2769803"/>
            <a:ext cx="7883225" cy="20199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0" name="TextBox 9"/>
          <p:cNvSpPr txBox="1"/>
          <p:nvPr/>
        </p:nvSpPr>
        <p:spPr>
          <a:xfrm>
            <a:off x="7186669" y="5791200"/>
            <a:ext cx="1957331" cy="307777"/>
          </a:xfrm>
          <a:prstGeom prst="rect">
            <a:avLst/>
          </a:prstGeom>
          <a:noFill/>
        </p:spPr>
        <p:txBody>
          <a:bodyPr wrap="none" rtlCol="0">
            <a:spAutoFit/>
          </a:bodyPr>
          <a:lstStyle/>
          <a:p>
            <a:r>
              <a:rPr lang="en-US" dirty="0"/>
              <a:t>* or Addressable Market</a:t>
            </a:r>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cxnSp>
        <p:nvCxnSpPr>
          <p:cNvPr id="27" name="Straight Connector 26">
            <a:extLst>
              <a:ext uri="{FF2B5EF4-FFF2-40B4-BE49-F238E27FC236}">
                <a16:creationId xmlns:a16="http://schemas.microsoft.com/office/drawing/2014/main" id="{6FA5C121-5847-4089-80FA-1E42EA82F463}"/>
              </a:ext>
            </a:extLst>
          </p:cNvPr>
          <p:cNvCxnSpPr/>
          <p:nvPr/>
        </p:nvCxnSpPr>
        <p:spPr bwMode="auto">
          <a:xfrm flipV="1">
            <a:off x="2294753" y="2362200"/>
            <a:ext cx="1497232" cy="129644"/>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31" name="TextBox 30">
            <a:extLst>
              <a:ext uri="{FF2B5EF4-FFF2-40B4-BE49-F238E27FC236}">
                <a16:creationId xmlns:a16="http://schemas.microsoft.com/office/drawing/2014/main" id="{3A0470E5-15FF-4948-A96F-A2B1DEE7AA71}"/>
              </a:ext>
            </a:extLst>
          </p:cNvPr>
          <p:cNvSpPr txBox="1"/>
          <p:nvPr/>
        </p:nvSpPr>
        <p:spPr>
          <a:xfrm>
            <a:off x="1886985" y="1966291"/>
            <a:ext cx="2151615" cy="307777"/>
          </a:xfrm>
          <a:prstGeom prst="rect">
            <a:avLst/>
          </a:prstGeom>
          <a:noFill/>
        </p:spPr>
        <p:txBody>
          <a:bodyPr wrap="none" rtlCol="0">
            <a:spAutoFit/>
          </a:bodyPr>
          <a:lstStyle/>
          <a:p>
            <a:r>
              <a:rPr lang="en-US" dirty="0">
                <a:solidFill>
                  <a:srgbClr val="FF0000"/>
                </a:solidFill>
              </a:rPr>
              <a:t>Who the business SERVES</a:t>
            </a:r>
          </a:p>
        </p:txBody>
      </p:sp>
    </p:spTree>
    <p:extLst>
      <p:ext uri="{BB962C8B-B14F-4D97-AF65-F5344CB8AC3E}">
        <p14:creationId xmlns:p14="http://schemas.microsoft.com/office/powerpoint/2010/main" val="2364411853"/>
      </p:ext>
    </p:extLst>
  </p:cSld>
  <p:clrMapOvr>
    <a:masterClrMapping/>
  </p:clrMapOvr>
  <mc:AlternateContent xmlns:mc="http://schemas.openxmlformats.org/markup-compatibility/2006" xmlns:p14="http://schemas.microsoft.com/office/powerpoint/2010/main">
    <mc:Choice Requires="p14">
      <p:transition spd="slow" p14:dur="2000" advTm="98635"/>
    </mc:Choice>
    <mc:Fallback xmlns="">
      <p:transition spd="slow" advTm="98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4624" b="24440"/>
          <a:stretch/>
        </p:blipFill>
        <p:spPr>
          <a:xfrm>
            <a:off x="838184" y="3352800"/>
            <a:ext cx="7620016" cy="2911019"/>
          </a:xfrm>
          <a:prstGeom prst="rect">
            <a:avLst/>
          </a:prstGeom>
        </p:spPr>
      </p:pic>
      <p:sp>
        <p:nvSpPr>
          <p:cNvPr id="2" name="Title 1"/>
          <p:cNvSpPr>
            <a:spLocks noGrp="1"/>
          </p:cNvSpPr>
          <p:nvPr>
            <p:ph type="title"/>
          </p:nvPr>
        </p:nvSpPr>
        <p:spPr/>
        <p:txBody>
          <a:bodyPr/>
          <a:lstStyle/>
          <a:p>
            <a:r>
              <a:rPr lang="en-US" dirty="0"/>
              <a:t>Business Discovery is very iterative</a:t>
            </a:r>
          </a:p>
        </p:txBody>
      </p:sp>
      <p:sp>
        <p:nvSpPr>
          <p:cNvPr id="8" name="TextBox 7"/>
          <p:cNvSpPr txBox="1"/>
          <p:nvPr/>
        </p:nvSpPr>
        <p:spPr>
          <a:xfrm>
            <a:off x="6419838" y="5785145"/>
            <a:ext cx="845103" cy="310855"/>
          </a:xfrm>
          <a:prstGeom prst="rect">
            <a:avLst/>
          </a:prstGeom>
          <a:noFill/>
        </p:spPr>
        <p:txBody>
          <a:bodyPr wrap="none" rtlCol="0">
            <a:spAutoFit/>
          </a:bodyPr>
          <a:lstStyle/>
          <a:p>
            <a:r>
              <a:rPr lang="en-US" b="1" dirty="0"/>
              <a:t>Business</a:t>
            </a:r>
          </a:p>
        </p:txBody>
      </p:sp>
      <p:sp>
        <p:nvSpPr>
          <p:cNvPr id="13" name="TextBox 39"/>
          <p:cNvSpPr txBox="1">
            <a:spLocks noChangeArrowheads="1"/>
          </p:cNvSpPr>
          <p:nvPr/>
        </p:nvSpPr>
        <p:spPr bwMode="auto">
          <a:xfrm>
            <a:off x="5106736" y="3048000"/>
            <a:ext cx="1447601" cy="528452"/>
          </a:xfrm>
          <a:prstGeom prst="rect">
            <a:avLst/>
          </a:prstGeom>
          <a:noFill/>
          <a:ln w="9525">
            <a:noFill/>
            <a:miter lim="800000"/>
            <a:headEnd/>
            <a:tailEnd/>
          </a:ln>
        </p:spPr>
        <p:txBody>
          <a:bodyPr>
            <a:spAutoFit/>
          </a:bodyPr>
          <a:lstStyle/>
          <a:p>
            <a:pPr algn="ctr"/>
            <a:r>
              <a:rPr lang="en-US" b="1" dirty="0">
                <a:solidFill>
                  <a:schemeClr val="tx1"/>
                </a:solidFill>
                <a:latin typeface="Times New Roman" pitchFamily="18" charset="0"/>
                <a:cs typeface="Times New Roman" pitchFamily="18" charset="0"/>
              </a:rPr>
              <a:t>Operationalize Business </a:t>
            </a:r>
          </a:p>
        </p:txBody>
      </p:sp>
      <p:sp>
        <p:nvSpPr>
          <p:cNvPr id="14" name="TextBox 40"/>
          <p:cNvSpPr txBox="1">
            <a:spLocks noChangeArrowheads="1"/>
          </p:cNvSpPr>
          <p:nvPr/>
        </p:nvSpPr>
        <p:spPr bwMode="auto">
          <a:xfrm>
            <a:off x="6539097" y="3865442"/>
            <a:ext cx="1447825" cy="528452"/>
          </a:xfrm>
          <a:prstGeom prst="rect">
            <a:avLst/>
          </a:prstGeom>
          <a:noFill/>
          <a:ln w="9525">
            <a:noFill/>
            <a:miter lim="800000"/>
            <a:headEnd/>
            <a:tailEnd/>
          </a:ln>
        </p:spPr>
        <p:txBody>
          <a:bodyPr>
            <a:spAutoFit/>
          </a:bodyPr>
          <a:lstStyle/>
          <a:p>
            <a:r>
              <a:rPr lang="en-US" b="1" dirty="0">
                <a:solidFill>
                  <a:schemeClr val="tx1"/>
                </a:solidFill>
                <a:latin typeface="Times New Roman" pitchFamily="18" charset="0"/>
                <a:cs typeface="Times New Roman" pitchFamily="18" charset="0"/>
              </a:rPr>
              <a:t>Resource / </a:t>
            </a:r>
          </a:p>
          <a:p>
            <a:r>
              <a:rPr lang="en-US" b="1" dirty="0">
                <a:solidFill>
                  <a:schemeClr val="tx1"/>
                </a:solidFill>
                <a:latin typeface="Times New Roman" pitchFamily="18" charset="0"/>
                <a:cs typeface="Times New Roman" pitchFamily="18" charset="0"/>
              </a:rPr>
              <a:t>   Due Diligence </a:t>
            </a:r>
          </a:p>
        </p:txBody>
      </p:sp>
      <p:sp>
        <p:nvSpPr>
          <p:cNvPr id="15" name="TextBox 41"/>
          <p:cNvSpPr txBox="1">
            <a:spLocks noChangeArrowheads="1"/>
          </p:cNvSpPr>
          <p:nvPr/>
        </p:nvSpPr>
        <p:spPr bwMode="auto">
          <a:xfrm>
            <a:off x="7010375" y="5125078"/>
            <a:ext cx="1447825" cy="310855"/>
          </a:xfrm>
          <a:prstGeom prst="rect">
            <a:avLst/>
          </a:prstGeom>
          <a:noFill/>
          <a:ln w="9525">
            <a:noFill/>
            <a:miter lim="800000"/>
            <a:headEnd/>
            <a:tailEnd/>
          </a:ln>
        </p:spPr>
        <p:txBody>
          <a:bodyPr>
            <a:spAutoFit/>
          </a:bodyPr>
          <a:lstStyle/>
          <a:p>
            <a:r>
              <a:rPr lang="en-US" b="1" dirty="0">
                <a:solidFill>
                  <a:schemeClr val="tx1"/>
                </a:solidFill>
                <a:latin typeface="Times New Roman" pitchFamily="18" charset="0"/>
                <a:cs typeface="Times New Roman" pitchFamily="18" charset="0"/>
              </a:rPr>
              <a:t>Manage Growth </a:t>
            </a:r>
          </a:p>
        </p:txBody>
      </p:sp>
      <p:sp>
        <p:nvSpPr>
          <p:cNvPr id="16" name="TextBox 43"/>
          <p:cNvSpPr txBox="1">
            <a:spLocks noChangeArrowheads="1"/>
          </p:cNvSpPr>
          <p:nvPr/>
        </p:nvSpPr>
        <p:spPr bwMode="auto">
          <a:xfrm>
            <a:off x="3143238" y="3048000"/>
            <a:ext cx="1215497" cy="528452"/>
          </a:xfrm>
          <a:prstGeom prst="rect">
            <a:avLst/>
          </a:prstGeom>
          <a:noFill/>
          <a:ln w="9525">
            <a:noFill/>
            <a:miter lim="800000"/>
            <a:headEnd/>
            <a:tailEnd/>
          </a:ln>
        </p:spPr>
        <p:txBody>
          <a:bodyPr>
            <a:spAutoFit/>
          </a:bodyPr>
          <a:lstStyle/>
          <a:p>
            <a:pPr algn="ctr"/>
            <a:r>
              <a:rPr lang="en-US" b="1" dirty="0">
                <a:solidFill>
                  <a:schemeClr val="tx1"/>
                </a:solidFill>
                <a:latin typeface="Times New Roman" pitchFamily="18" charset="0"/>
                <a:cs typeface="Times New Roman" pitchFamily="18" charset="0"/>
              </a:rPr>
              <a:t>Business</a:t>
            </a:r>
          </a:p>
          <a:p>
            <a:pPr algn="ctr"/>
            <a:r>
              <a:rPr lang="en-US" b="1" dirty="0">
                <a:solidFill>
                  <a:schemeClr val="tx1"/>
                </a:solidFill>
                <a:latin typeface="Times New Roman" pitchFamily="18" charset="0"/>
                <a:cs typeface="Times New Roman" pitchFamily="18" charset="0"/>
              </a:rPr>
              <a:t>Assessment </a:t>
            </a:r>
          </a:p>
        </p:txBody>
      </p:sp>
      <p:sp>
        <p:nvSpPr>
          <p:cNvPr id="17" name="TextBox 57"/>
          <p:cNvSpPr txBox="1">
            <a:spLocks noChangeArrowheads="1"/>
          </p:cNvSpPr>
          <p:nvPr/>
        </p:nvSpPr>
        <p:spPr bwMode="auto">
          <a:xfrm>
            <a:off x="1870462" y="3865442"/>
            <a:ext cx="1001574" cy="528452"/>
          </a:xfrm>
          <a:prstGeom prst="rect">
            <a:avLst/>
          </a:prstGeom>
          <a:noFill/>
          <a:ln w="9525">
            <a:noFill/>
            <a:miter lim="800000"/>
            <a:headEnd/>
            <a:tailEnd/>
          </a:ln>
        </p:spPr>
        <p:txBody>
          <a:bodyPr>
            <a:spAutoFit/>
          </a:bodyPr>
          <a:lstStyle/>
          <a:p>
            <a:pPr algn="ctr"/>
            <a:r>
              <a:rPr lang="en-US" b="1" dirty="0">
                <a:solidFill>
                  <a:schemeClr val="tx1"/>
                </a:solidFill>
                <a:latin typeface="Times New Roman" pitchFamily="18" charset="0"/>
                <a:cs typeface="Times New Roman" pitchFamily="18" charset="0"/>
              </a:rPr>
              <a:t>Business Design </a:t>
            </a:r>
          </a:p>
        </p:txBody>
      </p:sp>
      <p:sp>
        <p:nvSpPr>
          <p:cNvPr id="18" name="TextBox 58"/>
          <p:cNvSpPr txBox="1">
            <a:spLocks noChangeArrowheads="1"/>
          </p:cNvSpPr>
          <p:nvPr/>
        </p:nvSpPr>
        <p:spPr bwMode="auto">
          <a:xfrm>
            <a:off x="928186" y="5016280"/>
            <a:ext cx="1443063" cy="528452"/>
          </a:xfrm>
          <a:prstGeom prst="rect">
            <a:avLst/>
          </a:prstGeom>
          <a:noFill/>
          <a:ln w="9525">
            <a:noFill/>
            <a:miter lim="800000"/>
            <a:headEnd/>
            <a:tailEnd/>
          </a:ln>
        </p:spPr>
        <p:txBody>
          <a:bodyPr>
            <a:spAutoFit/>
          </a:bodyPr>
          <a:lstStyle/>
          <a:p>
            <a:pPr algn="ctr"/>
            <a:r>
              <a:rPr lang="en-US" b="1" dirty="0">
                <a:solidFill>
                  <a:schemeClr val="tx1"/>
                </a:solidFill>
                <a:latin typeface="Times New Roman" pitchFamily="18" charset="0"/>
                <a:cs typeface="Times New Roman" pitchFamily="18" charset="0"/>
              </a:rPr>
              <a:t>Opportunity</a:t>
            </a:r>
          </a:p>
          <a:p>
            <a:pPr algn="ctr"/>
            <a:r>
              <a:rPr lang="en-US" b="1" dirty="0">
                <a:solidFill>
                  <a:schemeClr val="tx1"/>
                </a:solidFill>
                <a:latin typeface="Times New Roman" pitchFamily="18" charset="0"/>
                <a:cs typeface="Times New Roman" pitchFamily="18" charset="0"/>
              </a:rPr>
              <a:t>Identification</a:t>
            </a:r>
          </a:p>
        </p:txBody>
      </p:sp>
      <p:sp>
        <p:nvSpPr>
          <p:cNvPr id="19" name="TextBox 18"/>
          <p:cNvSpPr txBox="1"/>
          <p:nvPr/>
        </p:nvSpPr>
        <p:spPr>
          <a:xfrm>
            <a:off x="1924038" y="5785145"/>
            <a:ext cx="1101584" cy="310855"/>
          </a:xfrm>
          <a:prstGeom prst="rect">
            <a:avLst/>
          </a:prstGeom>
          <a:noFill/>
        </p:spPr>
        <p:txBody>
          <a:bodyPr wrap="none" rtlCol="0">
            <a:spAutoFit/>
          </a:bodyPr>
          <a:lstStyle/>
          <a:p>
            <a:r>
              <a:rPr lang="en-US" b="1" dirty="0"/>
              <a:t>Capabilities</a:t>
            </a:r>
          </a:p>
        </p:txBody>
      </p:sp>
      <p:sp>
        <p:nvSpPr>
          <p:cNvPr id="21" name="TextBox 58"/>
          <p:cNvSpPr txBox="1">
            <a:spLocks noChangeArrowheads="1"/>
          </p:cNvSpPr>
          <p:nvPr/>
        </p:nvSpPr>
        <p:spPr bwMode="auto">
          <a:xfrm>
            <a:off x="3448038" y="4495800"/>
            <a:ext cx="2458698" cy="830997"/>
          </a:xfrm>
          <a:prstGeom prst="rect">
            <a:avLst/>
          </a:prstGeom>
          <a:noFill/>
          <a:ln w="9525">
            <a:noFill/>
            <a:miter lim="800000"/>
            <a:headEnd/>
            <a:tailEnd/>
          </a:ln>
        </p:spPr>
        <p:txBody>
          <a:bodyPr wrap="square">
            <a:spAutoFit/>
          </a:bodyPr>
          <a:lstStyle/>
          <a:p>
            <a:pPr algn="ctr"/>
            <a:r>
              <a:rPr lang="en-US" sz="1600" b="1" dirty="0">
                <a:solidFill>
                  <a:schemeClr val="tx1"/>
                </a:solidFill>
                <a:latin typeface="Times New Roman" pitchFamily="18" charset="0"/>
                <a:cs typeface="Times New Roman" pitchFamily="18" charset="0"/>
              </a:rPr>
              <a:t>The</a:t>
            </a:r>
          </a:p>
          <a:p>
            <a:pPr algn="ctr"/>
            <a:r>
              <a:rPr lang="en-US" sz="1600" b="1" dirty="0">
                <a:solidFill>
                  <a:schemeClr val="tx1"/>
                </a:solidFill>
                <a:latin typeface="Times New Roman" pitchFamily="18" charset="0"/>
                <a:cs typeface="Times New Roman" pitchFamily="18" charset="0"/>
              </a:rPr>
              <a:t>ENTREPRENEURIAL</a:t>
            </a:r>
          </a:p>
          <a:p>
            <a:pPr algn="ctr"/>
            <a:r>
              <a:rPr lang="en-US" sz="1600" b="1" dirty="0">
                <a:cs typeface="Times New Roman" pitchFamily="18" charset="0"/>
              </a:rPr>
              <a:t>ARCH</a:t>
            </a:r>
            <a:endParaRPr lang="en-US" sz="1600" b="1" dirty="0">
              <a:solidFill>
                <a:schemeClr val="tx1"/>
              </a:solidFill>
              <a:cs typeface="Times New Roman" pitchFamily="18" charset="0"/>
            </a:endParaRPr>
          </a:p>
        </p:txBody>
      </p:sp>
      <p:grpSp>
        <p:nvGrpSpPr>
          <p:cNvPr id="10" name="Group 9"/>
          <p:cNvGrpSpPr/>
          <p:nvPr/>
        </p:nvGrpSpPr>
        <p:grpSpPr>
          <a:xfrm>
            <a:off x="2089599" y="3839166"/>
            <a:ext cx="1923065" cy="2384079"/>
            <a:chOff x="1994361" y="2229831"/>
            <a:chExt cx="1923065" cy="2384079"/>
          </a:xfrm>
        </p:grpSpPr>
        <p:sp>
          <p:nvSpPr>
            <p:cNvPr id="6" name="Oval 5"/>
            <p:cNvSpPr>
              <a:spLocks noChangeAspect="1"/>
            </p:cNvSpPr>
            <p:nvPr/>
          </p:nvSpPr>
          <p:spPr bwMode="auto">
            <a:xfrm>
              <a:off x="2053837" y="3962400"/>
              <a:ext cx="651510" cy="65151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2" name="Oval 21"/>
            <p:cNvSpPr>
              <a:spLocks noChangeAspect="1"/>
            </p:cNvSpPr>
            <p:nvPr/>
          </p:nvSpPr>
          <p:spPr bwMode="auto">
            <a:xfrm>
              <a:off x="2148337" y="2992901"/>
              <a:ext cx="1027328" cy="1027328"/>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4" name="Oval 23"/>
            <p:cNvSpPr>
              <a:spLocks noChangeAspect="1"/>
            </p:cNvSpPr>
            <p:nvPr/>
          </p:nvSpPr>
          <p:spPr bwMode="auto">
            <a:xfrm>
              <a:off x="2839136" y="2229831"/>
              <a:ext cx="1027328" cy="1027328"/>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9" name="Isosceles Triangle 8"/>
            <p:cNvSpPr>
              <a:spLocks noChangeAspect="1"/>
            </p:cNvSpPr>
            <p:nvPr/>
          </p:nvSpPr>
          <p:spPr bwMode="auto">
            <a:xfrm rot="2400000">
              <a:off x="3010069" y="3715448"/>
              <a:ext cx="151916" cy="130963"/>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0" name="Isosceles Triangle 19"/>
            <p:cNvSpPr>
              <a:spLocks noChangeAspect="1"/>
            </p:cNvSpPr>
            <p:nvPr/>
          </p:nvSpPr>
          <p:spPr bwMode="auto">
            <a:xfrm rot="840000">
              <a:off x="2779162" y="2554123"/>
              <a:ext cx="151916" cy="130963"/>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3" name="Isosceles Triangle 22"/>
            <p:cNvSpPr>
              <a:spLocks noChangeAspect="1"/>
            </p:cNvSpPr>
            <p:nvPr/>
          </p:nvSpPr>
          <p:spPr bwMode="auto">
            <a:xfrm rot="-840000">
              <a:off x="2212034" y="3072043"/>
              <a:ext cx="151916" cy="130963"/>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5" name="Isosceles Triangle 24"/>
            <p:cNvSpPr>
              <a:spLocks noChangeAspect="1"/>
            </p:cNvSpPr>
            <p:nvPr/>
          </p:nvSpPr>
          <p:spPr bwMode="auto">
            <a:xfrm rot="-9660000">
              <a:off x="3765510" y="2835074"/>
              <a:ext cx="151916" cy="130963"/>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6" name="Isosceles Triangle 25"/>
            <p:cNvSpPr>
              <a:spLocks noChangeAspect="1"/>
            </p:cNvSpPr>
            <p:nvPr/>
          </p:nvSpPr>
          <p:spPr bwMode="auto">
            <a:xfrm rot="600000">
              <a:off x="1994361" y="4149354"/>
              <a:ext cx="136725" cy="117867"/>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7" name="Isosceles Triangle 26"/>
            <p:cNvSpPr>
              <a:spLocks noChangeAspect="1"/>
            </p:cNvSpPr>
            <p:nvPr/>
          </p:nvSpPr>
          <p:spPr bwMode="auto">
            <a:xfrm rot="-3660000">
              <a:off x="2613775" y="4212639"/>
              <a:ext cx="136724" cy="117867"/>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grpSp>
      <p:sp>
        <p:nvSpPr>
          <p:cNvPr id="28" name="Content Placeholder 7"/>
          <p:cNvSpPr>
            <a:spLocks noGrp="1"/>
          </p:cNvSpPr>
          <p:nvPr>
            <p:ph idx="1"/>
          </p:nvPr>
        </p:nvSpPr>
        <p:spPr>
          <a:xfrm>
            <a:off x="1066800" y="1143000"/>
            <a:ext cx="7772400" cy="4876800"/>
          </a:xfrm>
        </p:spPr>
        <p:txBody>
          <a:bodyPr/>
          <a:lstStyle/>
          <a:p>
            <a:r>
              <a:rPr lang="en-029" sz="2000" dirty="0"/>
              <a:t>It is a </a:t>
            </a:r>
            <a:r>
              <a:rPr lang="en-029" sz="2000" b="1" dirty="0"/>
              <a:t>hypothesis-directed discovery/learning process</a:t>
            </a:r>
          </a:p>
          <a:p>
            <a:pPr lvl="1"/>
            <a:r>
              <a:rPr lang="en-029" sz="1800" dirty="0"/>
              <a:t>What you learn in a subsequent stage changes your position in the prior </a:t>
            </a:r>
          </a:p>
          <a:p>
            <a:r>
              <a:rPr lang="en-029" sz="2000" dirty="0"/>
              <a:t>Move quickly – don’t fall in love with your first idea</a:t>
            </a:r>
          </a:p>
          <a:p>
            <a:r>
              <a:rPr lang="en-029" sz="2000" dirty="0"/>
              <a:t>Requires constant </a:t>
            </a:r>
            <a:r>
              <a:rPr lang="en-029" sz="2000" b="1" dirty="0"/>
              <a:t>“zooming-in and zooming-out”</a:t>
            </a:r>
          </a:p>
          <a:p>
            <a:pPr lvl="1"/>
            <a:r>
              <a:rPr lang="en-029" sz="1800" dirty="0"/>
              <a:t>Taking both a narrow, detailed view and broad, “big picture” perspective</a:t>
            </a:r>
          </a:p>
        </p:txBody>
      </p:sp>
      <p:sp>
        <p:nvSpPr>
          <p:cNvPr id="29"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7</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852800674"/>
      </p:ext>
    </p:extLst>
  </p:cSld>
  <p:clrMapOvr>
    <a:masterClrMapping/>
  </p:clrMapOvr>
  <mc:AlternateContent xmlns:mc="http://schemas.openxmlformats.org/markup-compatibility/2006" xmlns:p14="http://schemas.microsoft.com/office/powerpoint/2010/main">
    <mc:Choice Requires="p14">
      <p:transition spd="slow" p14:dur="2000" advTm="43836"/>
    </mc:Choice>
    <mc:Fallback xmlns="">
      <p:transition spd="slow" advTm="43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7" name="Group 36"/>
          <p:cNvGrpSpPr/>
          <p:nvPr/>
        </p:nvGrpSpPr>
        <p:grpSpPr>
          <a:xfrm>
            <a:off x="838184" y="2839296"/>
            <a:ext cx="7620016" cy="3386470"/>
            <a:chOff x="838184" y="1848696"/>
            <a:chExt cx="7620016" cy="3386470"/>
          </a:xfrm>
        </p:grpSpPr>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t="15411" b="25333"/>
            <a:stretch/>
          </p:blipFill>
          <p:spPr>
            <a:xfrm>
              <a:off x="838184" y="1848696"/>
              <a:ext cx="7620016" cy="3386470"/>
            </a:xfrm>
            <a:prstGeom prst="rect">
              <a:avLst/>
            </a:prstGeom>
          </p:spPr>
        </p:pic>
        <p:sp>
          <p:nvSpPr>
            <p:cNvPr id="39" name="TextBox 10"/>
            <p:cNvSpPr txBox="1">
              <a:spLocks noChangeArrowheads="1"/>
            </p:cNvSpPr>
            <p:nvPr/>
          </p:nvSpPr>
          <p:spPr bwMode="auto">
            <a:xfrm>
              <a:off x="6324600" y="4818063"/>
              <a:ext cx="938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Business</a:t>
              </a:r>
            </a:p>
          </p:txBody>
        </p:sp>
        <p:sp>
          <p:nvSpPr>
            <p:cNvPr id="40" name="TextBox 39"/>
            <p:cNvSpPr txBox="1">
              <a:spLocks noChangeArrowheads="1"/>
            </p:cNvSpPr>
            <p:nvPr/>
          </p:nvSpPr>
          <p:spPr bwMode="auto">
            <a:xfrm>
              <a:off x="4724400" y="2158425"/>
              <a:ext cx="1693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Operationalize Business</a:t>
              </a:r>
            </a:p>
          </p:txBody>
        </p:sp>
        <p:sp>
          <p:nvSpPr>
            <p:cNvPr id="41" name="TextBox 40"/>
            <p:cNvSpPr txBox="1">
              <a:spLocks noChangeArrowheads="1"/>
            </p:cNvSpPr>
            <p:nvPr/>
          </p:nvSpPr>
          <p:spPr bwMode="auto">
            <a:xfrm>
              <a:off x="6443663" y="2794000"/>
              <a:ext cx="1785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Resource / </a:t>
              </a:r>
            </a:p>
            <a:p>
              <a:pPr eaLnBrk="1" hangingPunct="1"/>
              <a:r>
                <a:rPr lang="en-US" sz="1600" b="1" dirty="0">
                  <a:latin typeface="Times New Roman" pitchFamily="18" charset="0"/>
                  <a:cs typeface="Times New Roman" pitchFamily="18" charset="0"/>
                </a:rPr>
                <a:t>   Due Diligence </a:t>
              </a:r>
            </a:p>
          </p:txBody>
        </p:sp>
        <p:sp>
          <p:nvSpPr>
            <p:cNvPr id="42" name="TextBox 41"/>
            <p:cNvSpPr txBox="1">
              <a:spLocks noChangeArrowheads="1"/>
            </p:cNvSpPr>
            <p:nvPr/>
          </p:nvSpPr>
          <p:spPr bwMode="auto">
            <a:xfrm>
              <a:off x="6915150" y="3976688"/>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Manage Growth </a:t>
              </a:r>
            </a:p>
          </p:txBody>
        </p:sp>
        <p:sp>
          <p:nvSpPr>
            <p:cNvPr id="43" name="TextBox 43"/>
            <p:cNvSpPr txBox="1">
              <a:spLocks noChangeArrowheads="1"/>
            </p:cNvSpPr>
            <p:nvPr/>
          </p:nvSpPr>
          <p:spPr bwMode="auto">
            <a:xfrm>
              <a:off x="3051175" y="2235200"/>
              <a:ext cx="1216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Business</a:t>
              </a:r>
            </a:p>
            <a:p>
              <a:pPr eaLnBrk="1" hangingPunct="1"/>
              <a:r>
                <a:rPr lang="en-US" sz="1600" b="1" dirty="0">
                  <a:latin typeface="Times New Roman" pitchFamily="18" charset="0"/>
                  <a:cs typeface="Times New Roman" pitchFamily="18" charset="0"/>
                </a:rPr>
                <a:t>Assessment </a:t>
              </a:r>
            </a:p>
          </p:txBody>
        </p:sp>
        <p:sp>
          <p:nvSpPr>
            <p:cNvPr id="44" name="TextBox 57"/>
            <p:cNvSpPr txBox="1">
              <a:spLocks noChangeArrowheads="1"/>
            </p:cNvSpPr>
            <p:nvPr/>
          </p:nvSpPr>
          <p:spPr bwMode="auto">
            <a:xfrm>
              <a:off x="2046287" y="2919413"/>
              <a:ext cx="10017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Business Design </a:t>
              </a:r>
            </a:p>
          </p:txBody>
        </p:sp>
        <p:sp>
          <p:nvSpPr>
            <p:cNvPr id="45" name="TextBox 17"/>
            <p:cNvSpPr txBox="1">
              <a:spLocks noChangeArrowheads="1"/>
            </p:cNvSpPr>
            <p:nvPr/>
          </p:nvSpPr>
          <p:spPr bwMode="auto">
            <a:xfrm>
              <a:off x="1828800" y="4818063"/>
              <a:ext cx="12366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latin typeface="Times New Roman" pitchFamily="18" charset="0"/>
                  <a:cs typeface="Times New Roman" pitchFamily="18" charset="0"/>
                </a:rPr>
                <a:t>Capabilities</a:t>
              </a:r>
            </a:p>
          </p:txBody>
        </p:sp>
        <p:sp>
          <p:nvSpPr>
            <p:cNvPr id="46" name="TextBox 58"/>
            <p:cNvSpPr txBox="1">
              <a:spLocks noChangeArrowheads="1"/>
            </p:cNvSpPr>
            <p:nvPr/>
          </p:nvSpPr>
          <p:spPr bwMode="auto">
            <a:xfrm>
              <a:off x="1071563" y="3975895"/>
              <a:ext cx="14430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Opportunity</a:t>
              </a:r>
            </a:p>
            <a:p>
              <a:pPr algn="ctr" eaLnBrk="1" hangingPunct="1"/>
              <a:r>
                <a:rPr lang="en-US" sz="1600" b="1" dirty="0">
                  <a:latin typeface="Times New Roman" pitchFamily="18" charset="0"/>
                  <a:cs typeface="Times New Roman" pitchFamily="18" charset="0"/>
                </a:rPr>
                <a:t>Identification</a:t>
              </a:r>
            </a:p>
          </p:txBody>
        </p:sp>
        <p:sp>
          <p:nvSpPr>
            <p:cNvPr id="47" name="TextBox 58"/>
            <p:cNvSpPr txBox="1">
              <a:spLocks noChangeArrowheads="1"/>
            </p:cNvSpPr>
            <p:nvPr/>
          </p:nvSpPr>
          <p:spPr bwMode="auto">
            <a:xfrm>
              <a:off x="3619492" y="3327737"/>
              <a:ext cx="205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latin typeface="Times New Roman" pitchFamily="18" charset="0"/>
                  <a:cs typeface="Times New Roman" pitchFamily="18" charset="0"/>
                </a:rPr>
                <a:t>The</a:t>
              </a:r>
            </a:p>
            <a:p>
              <a:pPr algn="ctr" eaLnBrk="1" hangingPunct="1"/>
              <a:r>
                <a:rPr lang="en-US" sz="2000" b="1" dirty="0">
                  <a:latin typeface="Times New Roman" pitchFamily="18" charset="0"/>
                  <a:cs typeface="Times New Roman" pitchFamily="18" charset="0"/>
                </a:rPr>
                <a:t>Entrepreneurial</a:t>
              </a:r>
            </a:p>
            <a:p>
              <a:pPr algn="ctr" eaLnBrk="1" hangingPunct="1"/>
              <a:r>
                <a:rPr lang="en-US" sz="2000" b="1" dirty="0">
                  <a:latin typeface="Times New Roman" pitchFamily="18" charset="0"/>
                  <a:cs typeface="Times New Roman" pitchFamily="18" charset="0"/>
                </a:rPr>
                <a:t>Arch</a:t>
              </a:r>
            </a:p>
          </p:txBody>
        </p:sp>
      </p:grpSp>
      <p:sp>
        <p:nvSpPr>
          <p:cNvPr id="2" name="Title 1"/>
          <p:cNvSpPr>
            <a:spLocks noGrp="1"/>
          </p:cNvSpPr>
          <p:nvPr>
            <p:ph type="title"/>
          </p:nvPr>
        </p:nvSpPr>
        <p:spPr>
          <a:xfrm>
            <a:off x="0" y="-26797"/>
            <a:ext cx="9144000" cy="700087"/>
          </a:xfrm>
        </p:spPr>
        <p:txBody>
          <a:bodyPr/>
          <a:lstStyle/>
          <a:p>
            <a:pPr algn="ctr"/>
            <a:r>
              <a:rPr lang="en-US" dirty="0"/>
              <a:t>Business Discovery Side of the Arch</a:t>
            </a:r>
          </a:p>
        </p:txBody>
      </p:sp>
      <p:sp>
        <p:nvSpPr>
          <p:cNvPr id="23" name="TextBox 22"/>
          <p:cNvSpPr txBox="1"/>
          <p:nvPr/>
        </p:nvSpPr>
        <p:spPr>
          <a:xfrm>
            <a:off x="4314072" y="702276"/>
            <a:ext cx="1753942" cy="1169551"/>
          </a:xfrm>
          <a:prstGeom prst="rect">
            <a:avLst/>
          </a:prstGeom>
          <a:noFill/>
        </p:spPr>
        <p:txBody>
          <a:bodyPr wrap="none" rtlCol="0">
            <a:spAutoFit/>
          </a:bodyPr>
          <a:lstStyle/>
          <a:p>
            <a:r>
              <a:rPr lang="en-US" b="1" u="sng" dirty="0"/>
              <a:t>Activities</a:t>
            </a:r>
          </a:p>
          <a:p>
            <a:pPr marL="342900" indent="-342900">
              <a:buFont typeface="Arial" pitchFamily="34" charset="0"/>
              <a:buChar char="•"/>
            </a:pPr>
            <a:r>
              <a:rPr lang="en-US" dirty="0"/>
              <a:t>Opening</a:t>
            </a:r>
          </a:p>
          <a:p>
            <a:pPr marL="342900" indent="-342900">
              <a:buFont typeface="Arial" pitchFamily="34" charset="0"/>
              <a:buChar char="•"/>
            </a:pPr>
            <a:r>
              <a:rPr lang="en-US" dirty="0"/>
              <a:t>Capabilities</a:t>
            </a:r>
          </a:p>
          <a:p>
            <a:pPr marL="342900" indent="-342900">
              <a:buFont typeface="Arial" pitchFamily="34" charset="0"/>
              <a:buChar char="•"/>
            </a:pPr>
            <a:r>
              <a:rPr lang="en-US" dirty="0"/>
              <a:t>Approach</a:t>
            </a:r>
          </a:p>
          <a:p>
            <a:pPr marL="342900" indent="-342900">
              <a:buFont typeface="Arial" pitchFamily="34" charset="0"/>
              <a:buChar char="•"/>
            </a:pPr>
            <a:r>
              <a:rPr lang="en-US" dirty="0"/>
              <a:t>Offering/Actions</a:t>
            </a:r>
          </a:p>
        </p:txBody>
      </p:sp>
      <p:sp>
        <p:nvSpPr>
          <p:cNvPr id="24" name="TextBox 23"/>
          <p:cNvSpPr txBox="1"/>
          <p:nvPr/>
        </p:nvSpPr>
        <p:spPr>
          <a:xfrm>
            <a:off x="742208" y="702276"/>
            <a:ext cx="1694695" cy="1169551"/>
          </a:xfrm>
          <a:prstGeom prst="rect">
            <a:avLst/>
          </a:prstGeom>
          <a:noFill/>
        </p:spPr>
        <p:txBody>
          <a:bodyPr wrap="none" rtlCol="0">
            <a:spAutoFit/>
          </a:bodyPr>
          <a:lstStyle/>
          <a:p>
            <a:r>
              <a:rPr lang="en-US" b="1" u="sng" dirty="0"/>
              <a:t>Motive</a:t>
            </a:r>
          </a:p>
          <a:p>
            <a:pPr marL="285750" indent="-285750">
              <a:buFont typeface="Arial" pitchFamily="34" charset="0"/>
              <a:buChar char="•"/>
            </a:pPr>
            <a:r>
              <a:rPr lang="en-US" dirty="0"/>
              <a:t>Macro Driver</a:t>
            </a:r>
          </a:p>
          <a:p>
            <a:pPr marL="285750" indent="-285750">
              <a:buFont typeface="Arial" pitchFamily="34" charset="0"/>
              <a:buChar char="•"/>
            </a:pPr>
            <a:r>
              <a:rPr lang="en-US" dirty="0"/>
              <a:t>General Problem</a:t>
            </a:r>
          </a:p>
          <a:p>
            <a:pPr marL="285750" indent="-285750">
              <a:buFont typeface="Arial" pitchFamily="34" charset="0"/>
              <a:buChar char="•"/>
            </a:pPr>
            <a:r>
              <a:rPr lang="en-US" dirty="0"/>
              <a:t>Specific Issue</a:t>
            </a:r>
          </a:p>
          <a:p>
            <a:pPr marL="285750" indent="-285750">
              <a:buFont typeface="Arial" pitchFamily="34" charset="0"/>
              <a:buChar char="•"/>
            </a:pPr>
            <a:r>
              <a:rPr lang="en-US" dirty="0"/>
              <a:t>Need/Desire</a:t>
            </a:r>
          </a:p>
        </p:txBody>
      </p:sp>
      <p:sp>
        <p:nvSpPr>
          <p:cNvPr id="25" name="TextBox 24"/>
          <p:cNvSpPr txBox="1"/>
          <p:nvPr/>
        </p:nvSpPr>
        <p:spPr>
          <a:xfrm>
            <a:off x="2517720" y="702276"/>
            <a:ext cx="1715534" cy="1169551"/>
          </a:xfrm>
          <a:prstGeom prst="rect">
            <a:avLst/>
          </a:prstGeom>
          <a:noFill/>
        </p:spPr>
        <p:txBody>
          <a:bodyPr wrap="none" rtlCol="0">
            <a:spAutoFit/>
          </a:bodyPr>
          <a:lstStyle/>
          <a:p>
            <a:r>
              <a:rPr lang="en-US" b="1" u="sng" dirty="0"/>
              <a:t>Owner</a:t>
            </a:r>
          </a:p>
          <a:p>
            <a:pPr marL="285750" indent="-285750">
              <a:buFont typeface="Arial" pitchFamily="34" charset="0"/>
              <a:buChar char="•"/>
            </a:pPr>
            <a:r>
              <a:rPr lang="en-US" dirty="0"/>
              <a:t>Society</a:t>
            </a:r>
          </a:p>
          <a:p>
            <a:pPr marL="285750" indent="-285750">
              <a:buFont typeface="Arial" pitchFamily="34" charset="0"/>
              <a:buChar char="•"/>
            </a:pPr>
            <a:r>
              <a:rPr lang="en-US" dirty="0"/>
              <a:t>Industry</a:t>
            </a:r>
          </a:p>
          <a:p>
            <a:pPr marL="285750" indent="-285750">
              <a:buFont typeface="Arial" pitchFamily="34" charset="0"/>
              <a:buChar char="•"/>
            </a:pPr>
            <a:r>
              <a:rPr lang="en-US" dirty="0"/>
              <a:t>Industry segment</a:t>
            </a:r>
          </a:p>
          <a:p>
            <a:pPr marL="285750" indent="-285750">
              <a:buFont typeface="Arial" pitchFamily="34" charset="0"/>
              <a:buChar char="•"/>
            </a:pPr>
            <a:r>
              <a:rPr lang="en-US" dirty="0"/>
              <a:t>Customer</a:t>
            </a:r>
          </a:p>
        </p:txBody>
      </p:sp>
      <p:cxnSp>
        <p:nvCxnSpPr>
          <p:cNvPr id="26" name="Straight Arrow Connector 25"/>
          <p:cNvCxnSpPr/>
          <p:nvPr/>
        </p:nvCxnSpPr>
        <p:spPr bwMode="auto">
          <a:xfrm>
            <a:off x="624809" y="891644"/>
            <a:ext cx="0" cy="937156"/>
          </a:xfrm>
          <a:prstGeom prst="straightConnector1">
            <a:avLst/>
          </a:prstGeom>
          <a:solidFill>
            <a:schemeClr val="accent1"/>
          </a:solidFill>
          <a:ln w="28575" cap="flat" cmpd="sng" algn="ctr">
            <a:solidFill>
              <a:schemeClr val="bg2"/>
            </a:solidFill>
            <a:prstDash val="solid"/>
            <a:round/>
            <a:headEnd type="arrow" w="med" len="med"/>
            <a:tailEnd type="arrow" w="med" len="med"/>
          </a:ln>
          <a:effectLst/>
        </p:spPr>
      </p:cxnSp>
      <p:sp>
        <p:nvSpPr>
          <p:cNvPr id="27" name="TextBox 26"/>
          <p:cNvSpPr txBox="1"/>
          <p:nvPr/>
        </p:nvSpPr>
        <p:spPr>
          <a:xfrm rot="16200000">
            <a:off x="-278606" y="1186007"/>
            <a:ext cx="1435008" cy="307777"/>
          </a:xfrm>
          <a:prstGeom prst="rect">
            <a:avLst/>
          </a:prstGeom>
          <a:noFill/>
        </p:spPr>
        <p:txBody>
          <a:bodyPr wrap="none" rtlCol="0">
            <a:spAutoFit/>
          </a:bodyPr>
          <a:lstStyle/>
          <a:p>
            <a:r>
              <a:rPr lang="en-US" b="1" dirty="0"/>
              <a:t>Zooming In/Out</a:t>
            </a:r>
          </a:p>
        </p:txBody>
      </p:sp>
      <p:sp>
        <p:nvSpPr>
          <p:cNvPr id="28" name="TextBox 27"/>
          <p:cNvSpPr txBox="1"/>
          <p:nvPr/>
        </p:nvSpPr>
        <p:spPr>
          <a:xfrm>
            <a:off x="6336197" y="688075"/>
            <a:ext cx="2480166" cy="1600438"/>
          </a:xfrm>
          <a:prstGeom prst="rect">
            <a:avLst/>
          </a:prstGeom>
          <a:noFill/>
        </p:spPr>
        <p:txBody>
          <a:bodyPr wrap="none" rtlCol="0">
            <a:spAutoFit/>
          </a:bodyPr>
          <a:lstStyle/>
          <a:p>
            <a:r>
              <a:rPr lang="en-US" b="1" u="sng" dirty="0"/>
              <a:t>Monetization</a:t>
            </a:r>
          </a:p>
          <a:p>
            <a:pPr marL="342900" indent="-342900">
              <a:buFont typeface="Arial" pitchFamily="34" charset="0"/>
              <a:buChar char="•"/>
            </a:pPr>
            <a:r>
              <a:rPr lang="en-US" dirty="0"/>
              <a:t>Potential for value creation</a:t>
            </a:r>
          </a:p>
          <a:p>
            <a:pPr marL="342900" indent="-342900">
              <a:buFont typeface="Arial" pitchFamily="34" charset="0"/>
              <a:buChar char="•"/>
            </a:pPr>
            <a:r>
              <a:rPr lang="en-US" dirty="0"/>
              <a:t>Create Value</a:t>
            </a:r>
          </a:p>
          <a:p>
            <a:pPr marL="342900" indent="-342900">
              <a:buFont typeface="Arial" pitchFamily="34" charset="0"/>
              <a:buChar char="•"/>
            </a:pPr>
            <a:r>
              <a:rPr lang="en-US" dirty="0"/>
              <a:t>H. Value / Capture value</a:t>
            </a:r>
          </a:p>
          <a:p>
            <a:pPr marL="342900" indent="-342900">
              <a:buFont typeface="Arial" pitchFamily="34" charset="0"/>
              <a:buChar char="•"/>
            </a:pPr>
            <a:r>
              <a:rPr lang="en-US" dirty="0"/>
              <a:t>Revenue model</a:t>
            </a:r>
          </a:p>
          <a:p>
            <a:pPr marL="342900" indent="-342900">
              <a:buFont typeface="Arial" pitchFamily="34" charset="0"/>
              <a:buChar char="•"/>
            </a:pPr>
            <a:r>
              <a:rPr lang="en-US" dirty="0"/>
              <a:t>Margin Assessment</a:t>
            </a:r>
          </a:p>
          <a:p>
            <a:pPr marL="342900" indent="-342900">
              <a:buFont typeface="Arial" pitchFamily="34" charset="0"/>
              <a:buChar char="•"/>
            </a:pPr>
            <a:r>
              <a:rPr lang="en-US" dirty="0" err="1"/>
              <a:t>Investability</a:t>
            </a:r>
            <a:r>
              <a:rPr lang="en-US" dirty="0"/>
              <a:t> Analysis</a:t>
            </a:r>
          </a:p>
        </p:txBody>
      </p:sp>
      <p:cxnSp>
        <p:nvCxnSpPr>
          <p:cNvPr id="11" name="Straight Connector 10"/>
          <p:cNvCxnSpPr/>
          <p:nvPr/>
        </p:nvCxnSpPr>
        <p:spPr bwMode="auto">
          <a:xfrm>
            <a:off x="1221474" y="4212609"/>
            <a:ext cx="1158922" cy="60136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 name="TextBox 28"/>
          <p:cNvSpPr txBox="1"/>
          <p:nvPr/>
        </p:nvSpPr>
        <p:spPr>
          <a:xfrm>
            <a:off x="0" y="3886200"/>
            <a:ext cx="1535741" cy="646331"/>
          </a:xfrm>
          <a:prstGeom prst="rect">
            <a:avLst/>
          </a:prstGeom>
          <a:noFill/>
        </p:spPr>
        <p:txBody>
          <a:bodyPr wrap="none" rtlCol="0">
            <a:spAutoFit/>
          </a:bodyPr>
          <a:lstStyle/>
          <a:p>
            <a:pPr algn="ctr"/>
            <a:r>
              <a:rPr lang="en-US" b="1" dirty="0">
                <a:solidFill>
                  <a:schemeClr val="tx2"/>
                </a:solidFill>
              </a:rPr>
              <a:t>Business Concept</a:t>
            </a:r>
          </a:p>
          <a:p>
            <a:pPr algn="ctr"/>
            <a:endParaRPr lang="en-US" sz="800" dirty="0">
              <a:solidFill>
                <a:schemeClr val="tx2"/>
              </a:solidFill>
            </a:endParaRPr>
          </a:p>
          <a:p>
            <a:pPr algn="ctr"/>
            <a:r>
              <a:rPr lang="en-US" dirty="0">
                <a:solidFill>
                  <a:schemeClr val="tx2"/>
                </a:solidFill>
              </a:rPr>
              <a:t>Solution Approach</a:t>
            </a:r>
          </a:p>
        </p:txBody>
      </p:sp>
      <p:sp>
        <p:nvSpPr>
          <p:cNvPr id="30" name="TextBox 29"/>
          <p:cNvSpPr txBox="1"/>
          <p:nvPr/>
        </p:nvSpPr>
        <p:spPr>
          <a:xfrm>
            <a:off x="914400" y="2475637"/>
            <a:ext cx="2398413" cy="877163"/>
          </a:xfrm>
          <a:prstGeom prst="rect">
            <a:avLst/>
          </a:prstGeom>
          <a:noFill/>
        </p:spPr>
        <p:txBody>
          <a:bodyPr wrap="none" rtlCol="0">
            <a:spAutoFit/>
          </a:bodyPr>
          <a:lstStyle/>
          <a:p>
            <a:pPr algn="ctr"/>
            <a:r>
              <a:rPr lang="en-US" b="1" dirty="0">
                <a:solidFill>
                  <a:schemeClr val="tx2"/>
                </a:solidFill>
              </a:rPr>
              <a:t>Business Construct</a:t>
            </a:r>
          </a:p>
          <a:p>
            <a:pPr algn="ctr"/>
            <a:r>
              <a:rPr lang="en-029" b="1" dirty="0">
                <a:solidFill>
                  <a:schemeClr val="tx2"/>
                </a:solidFill>
              </a:rPr>
              <a:t>(Qualitative Business Model)</a:t>
            </a:r>
            <a:endParaRPr lang="en-US" b="1" dirty="0">
              <a:solidFill>
                <a:schemeClr val="tx2"/>
              </a:solidFill>
            </a:endParaRPr>
          </a:p>
          <a:p>
            <a:pPr algn="ctr"/>
            <a:endParaRPr lang="en-US" sz="900" dirty="0">
              <a:solidFill>
                <a:schemeClr val="tx2"/>
              </a:solidFill>
            </a:endParaRPr>
          </a:p>
          <a:p>
            <a:pPr algn="ctr"/>
            <a:r>
              <a:rPr lang="en-US" dirty="0">
                <a:solidFill>
                  <a:schemeClr val="tx2"/>
                </a:solidFill>
              </a:rPr>
              <a:t>Offering Concept </a:t>
            </a:r>
          </a:p>
        </p:txBody>
      </p:sp>
      <p:cxnSp>
        <p:nvCxnSpPr>
          <p:cNvPr id="31" name="Straight Connector 30"/>
          <p:cNvCxnSpPr/>
          <p:nvPr/>
        </p:nvCxnSpPr>
        <p:spPr bwMode="auto">
          <a:xfrm>
            <a:off x="2597203" y="3048000"/>
            <a:ext cx="731861"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3891838" y="2839147"/>
            <a:ext cx="427872" cy="72875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6" name="TextBox 35"/>
          <p:cNvSpPr txBox="1"/>
          <p:nvPr/>
        </p:nvSpPr>
        <p:spPr>
          <a:xfrm>
            <a:off x="3202386" y="1981200"/>
            <a:ext cx="1378904" cy="877163"/>
          </a:xfrm>
          <a:prstGeom prst="rect">
            <a:avLst/>
          </a:prstGeom>
          <a:noFill/>
        </p:spPr>
        <p:txBody>
          <a:bodyPr wrap="none" rtlCol="0">
            <a:spAutoFit/>
          </a:bodyPr>
          <a:lstStyle/>
          <a:p>
            <a:pPr algn="ctr"/>
            <a:r>
              <a:rPr lang="en-US" b="1" dirty="0">
                <a:solidFill>
                  <a:schemeClr val="tx2"/>
                </a:solidFill>
              </a:rPr>
              <a:t>Complete</a:t>
            </a:r>
          </a:p>
          <a:p>
            <a:pPr algn="ctr"/>
            <a:r>
              <a:rPr lang="en-US" b="1" dirty="0">
                <a:solidFill>
                  <a:schemeClr val="tx2"/>
                </a:solidFill>
              </a:rPr>
              <a:t>Business Model</a:t>
            </a:r>
          </a:p>
          <a:p>
            <a:pPr algn="ctr"/>
            <a:endParaRPr lang="en-US" sz="900" dirty="0">
              <a:solidFill>
                <a:schemeClr val="tx2"/>
              </a:solidFill>
            </a:endParaRPr>
          </a:p>
          <a:p>
            <a:pPr algn="ctr"/>
            <a:r>
              <a:rPr lang="en-US" dirty="0">
                <a:solidFill>
                  <a:schemeClr val="tx2"/>
                </a:solidFill>
              </a:rPr>
              <a:t>Offering</a:t>
            </a:r>
          </a:p>
        </p:txBody>
      </p:sp>
      <p:cxnSp>
        <p:nvCxnSpPr>
          <p:cNvPr id="18" name="Straight Connector 17"/>
          <p:cNvCxnSpPr/>
          <p:nvPr/>
        </p:nvCxnSpPr>
        <p:spPr bwMode="auto">
          <a:xfrm flipH="1">
            <a:off x="5912457" y="3225800"/>
            <a:ext cx="531207" cy="68421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9" name="TextBox 18"/>
          <p:cNvSpPr txBox="1"/>
          <p:nvPr/>
        </p:nvSpPr>
        <p:spPr>
          <a:xfrm>
            <a:off x="5912457" y="2447092"/>
            <a:ext cx="1745991" cy="677108"/>
          </a:xfrm>
          <a:prstGeom prst="rect">
            <a:avLst/>
          </a:prstGeom>
          <a:noFill/>
        </p:spPr>
        <p:txBody>
          <a:bodyPr wrap="none" rtlCol="0">
            <a:spAutoFit/>
          </a:bodyPr>
          <a:lstStyle/>
          <a:p>
            <a:pPr algn="ctr"/>
            <a:r>
              <a:rPr lang="en-US" b="1" dirty="0">
                <a:solidFill>
                  <a:schemeClr val="tx2"/>
                </a:solidFill>
              </a:rPr>
              <a:t>Business Plan</a:t>
            </a:r>
          </a:p>
          <a:p>
            <a:pPr algn="ctr"/>
            <a:endParaRPr lang="en-US" sz="900" dirty="0">
              <a:solidFill>
                <a:schemeClr val="tx2"/>
              </a:solidFill>
            </a:endParaRPr>
          </a:p>
          <a:p>
            <a:pPr algn="ctr"/>
            <a:r>
              <a:rPr lang="en-US" dirty="0">
                <a:solidFill>
                  <a:schemeClr val="tx2"/>
                </a:solidFill>
              </a:rPr>
              <a:t>Go to market strategy</a:t>
            </a:r>
          </a:p>
        </p:txBody>
      </p:sp>
      <p:sp>
        <p:nvSpPr>
          <p:cNvPr id="49"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8</a:t>
            </a:fld>
            <a:endParaRPr lang="en-US" dirty="0"/>
          </a:p>
        </p:txBody>
      </p:sp>
      <p:sp>
        <p:nvSpPr>
          <p:cNvPr id="32" name="TextBox 11"/>
          <p:cNvSpPr txBox="1">
            <a:spLocks noChangeArrowheads="1"/>
          </p:cNvSpPr>
          <p:nvPr/>
        </p:nvSpPr>
        <p:spPr bwMode="auto">
          <a:xfrm>
            <a:off x="76200" y="6461944"/>
            <a:ext cx="261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r>
              <a:rPr lang="en-US" sz="1200" dirty="0">
                <a:solidFill>
                  <a:srgbClr val="3B4445"/>
                </a:solidFill>
              </a:rPr>
              <a:t>Copyright © 2015 by Timothy L. Faley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cxnSp>
        <p:nvCxnSpPr>
          <p:cNvPr id="34" name="Straight Connector 33">
            <a:extLst>
              <a:ext uri="{FF2B5EF4-FFF2-40B4-BE49-F238E27FC236}">
                <a16:creationId xmlns:a16="http://schemas.microsoft.com/office/drawing/2014/main" id="{2A845821-5096-4048-A0D5-8BBDCF830E39}"/>
              </a:ext>
            </a:extLst>
          </p:cNvPr>
          <p:cNvCxnSpPr/>
          <p:nvPr/>
        </p:nvCxnSpPr>
        <p:spPr bwMode="auto">
          <a:xfrm flipV="1">
            <a:off x="2294753" y="776909"/>
            <a:ext cx="1497232" cy="129644"/>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35" name="TextBox 34">
            <a:extLst>
              <a:ext uri="{FF2B5EF4-FFF2-40B4-BE49-F238E27FC236}">
                <a16:creationId xmlns:a16="http://schemas.microsoft.com/office/drawing/2014/main" id="{712D4876-369D-4967-B610-A48E88EF7744}"/>
              </a:ext>
            </a:extLst>
          </p:cNvPr>
          <p:cNvSpPr txBox="1"/>
          <p:nvPr/>
        </p:nvSpPr>
        <p:spPr>
          <a:xfrm>
            <a:off x="1886985" y="530423"/>
            <a:ext cx="2151615" cy="307777"/>
          </a:xfrm>
          <a:prstGeom prst="rect">
            <a:avLst/>
          </a:prstGeom>
          <a:noFill/>
        </p:spPr>
        <p:txBody>
          <a:bodyPr wrap="none" rtlCol="0">
            <a:spAutoFit/>
          </a:bodyPr>
          <a:lstStyle/>
          <a:p>
            <a:r>
              <a:rPr lang="en-US" dirty="0">
                <a:solidFill>
                  <a:srgbClr val="FF0000"/>
                </a:solidFill>
              </a:rPr>
              <a:t>Who the business SERVES</a:t>
            </a:r>
          </a:p>
        </p:txBody>
      </p:sp>
    </p:spTree>
    <p:extLst>
      <p:ext uri="{BB962C8B-B14F-4D97-AF65-F5344CB8AC3E}">
        <p14:creationId xmlns:p14="http://schemas.microsoft.com/office/powerpoint/2010/main" val="2334146941"/>
      </p:ext>
    </p:extLst>
  </p:cSld>
  <p:clrMapOvr>
    <a:masterClrMapping/>
  </p:clrMapOvr>
  <mc:AlternateContent xmlns:mc="http://schemas.openxmlformats.org/markup-compatibility/2006" xmlns:p14="http://schemas.microsoft.com/office/powerpoint/2010/main">
    <mc:Choice Requires="p14">
      <p:transition spd="slow" p14:dur="2000" advTm="114432"/>
    </mc:Choice>
    <mc:Fallback xmlns="">
      <p:transition spd="slow" advTm="114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6" name="Picture 6" descr="Pumping_air2.JPG"/>
          <p:cNvPicPr>
            <a:picLocks noChangeAspect="1"/>
          </p:cNvPicPr>
          <p:nvPr/>
        </p:nvPicPr>
        <p:blipFill>
          <a:blip r:embed="rId5" cstate="print"/>
          <a:srcRect/>
          <a:stretch>
            <a:fillRect/>
          </a:stretch>
        </p:blipFill>
        <p:spPr bwMode="auto">
          <a:xfrm rot="-558083">
            <a:off x="5047502" y="295275"/>
            <a:ext cx="3314700" cy="4286250"/>
          </a:xfrm>
          <a:prstGeom prst="rect">
            <a:avLst/>
          </a:prstGeom>
          <a:noFill/>
          <a:ln w="9525">
            <a:noFill/>
            <a:miter lim="800000"/>
            <a:headEnd/>
            <a:tailEnd/>
          </a:ln>
        </p:spPr>
      </p:pic>
      <p:sp>
        <p:nvSpPr>
          <p:cNvPr id="38914" name="Title 1"/>
          <p:cNvSpPr>
            <a:spLocks noGrp="1"/>
          </p:cNvSpPr>
          <p:nvPr>
            <p:ph type="title"/>
          </p:nvPr>
        </p:nvSpPr>
        <p:spPr>
          <a:xfrm>
            <a:off x="399480" y="366712"/>
            <a:ext cx="8629475" cy="700088"/>
          </a:xfrm>
        </p:spPr>
        <p:txBody>
          <a:bodyPr/>
          <a:lstStyle/>
          <a:p>
            <a:r>
              <a:rPr lang="en-US" dirty="0"/>
              <a:t>Opportunity Drivers:  </a:t>
            </a:r>
            <a:br>
              <a:rPr lang="en-US" dirty="0"/>
            </a:br>
            <a:r>
              <a:rPr lang="en-US" dirty="0"/>
              <a:t>		</a:t>
            </a:r>
            <a:r>
              <a:rPr lang="en-US" sz="3200" dirty="0"/>
              <a:t>	Seeds of Innovative New Ventures</a:t>
            </a:r>
            <a:endParaRPr lang="en-US" sz="3200" dirty="0">
              <a:solidFill>
                <a:schemeClr val="tx2"/>
              </a:solidFill>
            </a:endParaRPr>
          </a:p>
        </p:txBody>
      </p:sp>
      <p:sp>
        <p:nvSpPr>
          <p:cNvPr id="6" name="Cloud 5"/>
          <p:cNvSpPr/>
          <p:nvPr/>
        </p:nvSpPr>
        <p:spPr bwMode="auto">
          <a:xfrm>
            <a:off x="990600" y="914400"/>
            <a:ext cx="5181600" cy="3048000"/>
          </a:xfrm>
          <a:prstGeom prst="cloud">
            <a:avLst/>
          </a:prstGeom>
          <a:noFill/>
          <a:ln w="19050" cap="flat" cmpd="sng" algn="ctr">
            <a:solidFill>
              <a:srgbClr val="00B0F0"/>
            </a:solidFill>
            <a:prstDash val="solid"/>
            <a:round/>
            <a:headEnd type="none" w="med" len="med"/>
            <a:tailEnd type="none" w="med" len="med"/>
          </a:ln>
          <a:effectLst/>
        </p:spPr>
        <p:txBody>
          <a:bodyPr/>
          <a:lstStyle/>
          <a:p>
            <a:pPr>
              <a:defRPr/>
            </a:pPr>
            <a:endParaRPr lang="en-US"/>
          </a:p>
        </p:txBody>
      </p:sp>
      <p:sp>
        <p:nvSpPr>
          <p:cNvPr id="8" name="TextBox 7"/>
          <p:cNvSpPr txBox="1"/>
          <p:nvPr/>
        </p:nvSpPr>
        <p:spPr>
          <a:xfrm>
            <a:off x="5914001" y="3810000"/>
            <a:ext cx="3114955" cy="2708434"/>
          </a:xfrm>
          <a:prstGeom prst="rect">
            <a:avLst/>
          </a:prstGeom>
          <a:noFill/>
        </p:spPr>
        <p:txBody>
          <a:bodyPr wrap="none">
            <a:spAutoFit/>
          </a:bodyPr>
          <a:lstStyle/>
          <a:p>
            <a:pPr>
              <a:defRPr/>
            </a:pPr>
            <a:r>
              <a:rPr lang="en-US" sz="1800" b="1" dirty="0">
                <a:solidFill>
                  <a:schemeClr val="tx1"/>
                </a:solidFill>
              </a:rPr>
              <a:t>Inflated by:</a:t>
            </a:r>
          </a:p>
          <a:p>
            <a:pPr>
              <a:defRPr/>
            </a:pPr>
            <a:endParaRPr lang="en-US" sz="800" b="1" dirty="0">
              <a:solidFill>
                <a:schemeClr val="tx1"/>
              </a:solidFill>
            </a:endParaRPr>
          </a:p>
          <a:p>
            <a:pPr>
              <a:defRPr/>
            </a:pPr>
            <a:r>
              <a:rPr lang="en-US" sz="1800" b="1" u="sng" dirty="0">
                <a:solidFill>
                  <a:schemeClr val="tx1"/>
                </a:solidFill>
              </a:rPr>
              <a:t>Innovation Sources *:</a:t>
            </a:r>
          </a:p>
          <a:p>
            <a:pPr marL="342900" indent="-342900">
              <a:buFontTx/>
              <a:buAutoNum type="arabicPeriod"/>
              <a:defRPr/>
            </a:pPr>
            <a:r>
              <a:rPr lang="en-US" sz="1800" dirty="0">
                <a:solidFill>
                  <a:schemeClr val="tx1"/>
                </a:solidFill>
              </a:rPr>
              <a:t>Unexpected Occurrences</a:t>
            </a:r>
          </a:p>
          <a:p>
            <a:pPr marL="342900" indent="-342900">
              <a:buFontTx/>
              <a:buAutoNum type="arabicPeriod"/>
              <a:defRPr/>
            </a:pPr>
            <a:r>
              <a:rPr lang="en-US" sz="1800" dirty="0">
                <a:solidFill>
                  <a:schemeClr val="tx1"/>
                </a:solidFill>
              </a:rPr>
              <a:t>Incongruities</a:t>
            </a:r>
          </a:p>
          <a:p>
            <a:pPr marL="342900" indent="-342900">
              <a:buFontTx/>
              <a:buAutoNum type="arabicPeriod"/>
              <a:defRPr/>
            </a:pPr>
            <a:r>
              <a:rPr lang="en-US" sz="1800" dirty="0">
                <a:solidFill>
                  <a:schemeClr val="tx1"/>
                </a:solidFill>
              </a:rPr>
              <a:t>Process Needs</a:t>
            </a:r>
          </a:p>
          <a:p>
            <a:pPr marL="342900" indent="-342900">
              <a:buFontTx/>
              <a:buAutoNum type="arabicPeriod"/>
              <a:defRPr/>
            </a:pPr>
            <a:r>
              <a:rPr lang="en-US" sz="1800" dirty="0">
                <a:solidFill>
                  <a:schemeClr val="tx1"/>
                </a:solidFill>
              </a:rPr>
              <a:t>Industry &amp; Market Changes</a:t>
            </a:r>
          </a:p>
          <a:p>
            <a:pPr marL="342900" indent="-342900">
              <a:buFontTx/>
              <a:buAutoNum type="arabicPeriod"/>
              <a:defRPr/>
            </a:pPr>
            <a:r>
              <a:rPr lang="en-US" sz="1800" dirty="0">
                <a:solidFill>
                  <a:schemeClr val="tx1"/>
                </a:solidFill>
              </a:rPr>
              <a:t>Demographic Changes</a:t>
            </a:r>
          </a:p>
          <a:p>
            <a:pPr marL="342900" indent="-342900">
              <a:buFontTx/>
              <a:buAutoNum type="arabicPeriod"/>
              <a:defRPr/>
            </a:pPr>
            <a:r>
              <a:rPr lang="en-US" sz="1800" dirty="0">
                <a:solidFill>
                  <a:schemeClr val="tx1"/>
                </a:solidFill>
              </a:rPr>
              <a:t>Changes in Perception</a:t>
            </a:r>
          </a:p>
          <a:p>
            <a:pPr marL="342900" indent="-342900">
              <a:buFontTx/>
              <a:buAutoNum type="arabicPeriod"/>
              <a:defRPr/>
            </a:pPr>
            <a:r>
              <a:rPr lang="en-US" sz="1800" dirty="0"/>
              <a:t>New Knowledge</a:t>
            </a:r>
            <a:endParaRPr lang="en-US" sz="1800" dirty="0">
              <a:solidFill>
                <a:schemeClr val="tx1"/>
              </a:solidFill>
            </a:endParaRPr>
          </a:p>
        </p:txBody>
      </p:sp>
      <p:cxnSp>
        <p:nvCxnSpPr>
          <p:cNvPr id="14" name="Straight Connector 13"/>
          <p:cNvCxnSpPr/>
          <p:nvPr/>
        </p:nvCxnSpPr>
        <p:spPr bwMode="auto">
          <a:xfrm rot="5400000" flipH="1" flipV="1">
            <a:off x="7239000" y="3200400"/>
            <a:ext cx="0" cy="0"/>
          </a:xfrm>
          <a:prstGeom prst="line">
            <a:avLst/>
          </a:prstGeom>
          <a:solidFill>
            <a:schemeClr val="accent1"/>
          </a:solidFill>
          <a:ln w="38100" cap="flat" cmpd="sng" algn="ctr">
            <a:solidFill>
              <a:schemeClr val="accent4"/>
            </a:solidFill>
            <a:prstDash val="solid"/>
            <a:round/>
            <a:headEnd type="none" w="med" len="med"/>
            <a:tailEnd type="none" w="med" len="med"/>
          </a:ln>
          <a:effectLst/>
        </p:spPr>
      </p:cxnSp>
      <p:cxnSp>
        <p:nvCxnSpPr>
          <p:cNvPr id="38923" name="Straight Connector 15"/>
          <p:cNvCxnSpPr>
            <a:cxnSpLocks noChangeShapeType="1"/>
          </p:cNvCxnSpPr>
          <p:nvPr/>
        </p:nvCxnSpPr>
        <p:spPr bwMode="auto">
          <a:xfrm>
            <a:off x="7215188" y="3255963"/>
            <a:ext cx="38100" cy="26987"/>
          </a:xfrm>
          <a:prstGeom prst="line">
            <a:avLst/>
          </a:prstGeom>
          <a:noFill/>
          <a:ln w="28575" algn="ctr">
            <a:solidFill>
              <a:schemeClr val="tx1"/>
            </a:solidFill>
            <a:round/>
            <a:headEnd/>
            <a:tailEnd/>
          </a:ln>
        </p:spPr>
      </p:cxnSp>
      <p:cxnSp>
        <p:nvCxnSpPr>
          <p:cNvPr id="38924" name="Straight Connector 18"/>
          <p:cNvCxnSpPr>
            <a:cxnSpLocks noChangeShapeType="1"/>
          </p:cNvCxnSpPr>
          <p:nvPr/>
        </p:nvCxnSpPr>
        <p:spPr bwMode="auto">
          <a:xfrm>
            <a:off x="7224713" y="3160713"/>
            <a:ext cx="39687" cy="26987"/>
          </a:xfrm>
          <a:prstGeom prst="line">
            <a:avLst/>
          </a:prstGeom>
          <a:noFill/>
          <a:ln w="38100" algn="ctr">
            <a:solidFill>
              <a:schemeClr val="tx1"/>
            </a:solidFill>
            <a:round/>
            <a:headEnd/>
            <a:tailEnd/>
          </a:ln>
        </p:spPr>
      </p:cxnSp>
      <p:sp>
        <p:nvSpPr>
          <p:cNvPr id="20" name="Rectangle 19"/>
          <p:cNvSpPr>
            <a:spLocks noChangeAspect="1"/>
          </p:cNvSpPr>
          <p:nvPr/>
        </p:nvSpPr>
        <p:spPr bwMode="auto">
          <a:xfrm rot="2220000">
            <a:off x="7191375" y="3198813"/>
            <a:ext cx="73025" cy="39687"/>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38926" name="Rectangle 20"/>
          <p:cNvSpPr>
            <a:spLocks noChangeArrowheads="1"/>
          </p:cNvSpPr>
          <p:nvPr/>
        </p:nvSpPr>
        <p:spPr bwMode="auto">
          <a:xfrm>
            <a:off x="304800" y="6019800"/>
            <a:ext cx="5410200" cy="276999"/>
          </a:xfrm>
          <a:prstGeom prst="rect">
            <a:avLst/>
          </a:prstGeom>
          <a:noFill/>
          <a:ln w="9525">
            <a:noFill/>
            <a:miter lim="800000"/>
            <a:headEnd/>
            <a:tailEnd/>
          </a:ln>
        </p:spPr>
        <p:txBody>
          <a:bodyPr>
            <a:spAutoFit/>
          </a:bodyPr>
          <a:lstStyle/>
          <a:p>
            <a:pPr eaLnBrk="1" hangingPunct="1"/>
            <a:r>
              <a:rPr lang="en-US" dirty="0">
                <a:solidFill>
                  <a:schemeClr val="tx1"/>
                </a:solidFill>
              </a:rPr>
              <a:t>* Sources from Peter </a:t>
            </a:r>
            <a:r>
              <a:rPr lang="en-US" dirty="0" err="1">
                <a:solidFill>
                  <a:schemeClr val="tx1"/>
                </a:solidFill>
              </a:rPr>
              <a:t>Drucker’s</a:t>
            </a:r>
            <a:r>
              <a:rPr lang="en-US" dirty="0">
                <a:solidFill>
                  <a:schemeClr val="tx1"/>
                </a:solidFill>
              </a:rPr>
              <a:t>  </a:t>
            </a:r>
            <a:r>
              <a:rPr lang="en-US" i="1" dirty="0">
                <a:solidFill>
                  <a:schemeClr val="tx1"/>
                </a:solidFill>
              </a:rPr>
              <a:t>Innovation and Entrepreneurship</a:t>
            </a:r>
            <a:r>
              <a:rPr lang="en-US" dirty="0">
                <a:solidFill>
                  <a:schemeClr val="tx1"/>
                </a:solidFill>
              </a:rPr>
              <a:t> (1985)</a:t>
            </a:r>
          </a:p>
        </p:txBody>
      </p:sp>
      <p:sp>
        <p:nvSpPr>
          <p:cNvPr id="15" name="TextBox 9"/>
          <p:cNvSpPr txBox="1">
            <a:spLocks noChangeArrowheads="1"/>
          </p:cNvSpPr>
          <p:nvPr/>
        </p:nvSpPr>
        <p:spPr bwMode="auto">
          <a:xfrm>
            <a:off x="3060934" y="2438400"/>
            <a:ext cx="2278981" cy="461665"/>
          </a:xfrm>
          <a:prstGeom prst="rect">
            <a:avLst/>
          </a:prstGeom>
          <a:noFill/>
          <a:ln w="9525">
            <a:noFill/>
            <a:miter lim="800000"/>
            <a:headEnd/>
            <a:tailEnd/>
          </a:ln>
        </p:spPr>
        <p:txBody>
          <a:bodyPr wrap="square">
            <a:spAutoFit/>
          </a:bodyPr>
          <a:lstStyle/>
          <a:p>
            <a:pPr algn="ctr"/>
            <a:r>
              <a:rPr lang="en-US" sz="2400" b="1" dirty="0">
                <a:solidFill>
                  <a:srgbClr val="00B0F0"/>
                </a:solidFill>
              </a:rPr>
              <a:t>New Problems</a:t>
            </a:r>
            <a:endParaRPr lang="en-US" sz="1800" dirty="0">
              <a:solidFill>
                <a:srgbClr val="00B0F0"/>
              </a:solidFill>
            </a:endParaRPr>
          </a:p>
        </p:txBody>
      </p:sp>
      <p:sp>
        <p:nvSpPr>
          <p:cNvPr id="16" name="TextBox 9"/>
          <p:cNvSpPr txBox="1">
            <a:spLocks noChangeArrowheads="1"/>
          </p:cNvSpPr>
          <p:nvPr/>
        </p:nvSpPr>
        <p:spPr bwMode="auto">
          <a:xfrm>
            <a:off x="1538037" y="2906059"/>
            <a:ext cx="2043363" cy="461665"/>
          </a:xfrm>
          <a:prstGeom prst="rect">
            <a:avLst/>
          </a:prstGeom>
          <a:noFill/>
          <a:ln w="9525">
            <a:noFill/>
            <a:miter lim="800000"/>
            <a:headEnd/>
            <a:tailEnd/>
          </a:ln>
        </p:spPr>
        <p:txBody>
          <a:bodyPr wrap="square">
            <a:spAutoFit/>
          </a:bodyPr>
          <a:lstStyle/>
          <a:p>
            <a:r>
              <a:rPr lang="en-US" sz="2400" b="1" dirty="0">
                <a:solidFill>
                  <a:srgbClr val="00B0F0"/>
                </a:solidFill>
              </a:rPr>
              <a:t>New Solutions</a:t>
            </a:r>
            <a:endParaRPr lang="en-US" sz="1800" dirty="0">
              <a:solidFill>
                <a:srgbClr val="00B0F0"/>
              </a:solidFill>
            </a:endParaRPr>
          </a:p>
        </p:txBody>
      </p:sp>
      <p:sp>
        <p:nvSpPr>
          <p:cNvPr id="22" name="Slide Number Placeholder 3"/>
          <p:cNvSpPr>
            <a:spLocks noGrp="1"/>
          </p:cNvSpPr>
          <p:nvPr>
            <p:ph type="sldNum" sz="quarter" idx="10"/>
          </p:nvPr>
        </p:nvSpPr>
        <p:spPr>
          <a:xfrm>
            <a:off x="7086600" y="6248400"/>
            <a:ext cx="1905000" cy="457200"/>
          </a:xfrm>
        </p:spPr>
        <p:txBody>
          <a:bodyPr/>
          <a:lstStyle/>
          <a:p>
            <a:pPr>
              <a:defRPr/>
            </a:pPr>
            <a:fld id="{FCDF6C1F-3F1C-4213-B9BF-B551DBAB487C}" type="slidenum">
              <a:rPr lang="en-US" smtClean="0"/>
              <a:pPr>
                <a:defRPr/>
              </a:pPr>
              <a:t>9</a:t>
            </a:fld>
            <a:endParaRPr lang="en-US" dirty="0"/>
          </a:p>
        </p:txBody>
      </p:sp>
      <p:sp>
        <p:nvSpPr>
          <p:cNvPr id="17" name="TextBox 9"/>
          <p:cNvSpPr txBox="1">
            <a:spLocks noChangeArrowheads="1"/>
          </p:cNvSpPr>
          <p:nvPr/>
        </p:nvSpPr>
        <p:spPr bwMode="auto">
          <a:xfrm>
            <a:off x="3124200" y="1201643"/>
            <a:ext cx="2343601" cy="461665"/>
          </a:xfrm>
          <a:prstGeom prst="rect">
            <a:avLst/>
          </a:prstGeom>
          <a:noFill/>
          <a:ln w="9525">
            <a:noFill/>
            <a:miter lim="800000"/>
            <a:headEnd/>
            <a:tailEnd/>
          </a:ln>
        </p:spPr>
        <p:txBody>
          <a:bodyPr wrap="square">
            <a:spAutoFit/>
          </a:bodyPr>
          <a:lstStyle/>
          <a:p>
            <a:r>
              <a:rPr lang="en-US" sz="2400" b="1" dirty="0">
                <a:solidFill>
                  <a:srgbClr val="00B0F0"/>
                </a:solidFill>
              </a:rPr>
              <a:t>Discontinuities</a:t>
            </a:r>
            <a:endParaRPr lang="en-US" sz="1800" dirty="0">
              <a:solidFill>
                <a:srgbClr val="00B0F0"/>
              </a:solidFill>
            </a:endParaRPr>
          </a:p>
        </p:txBody>
      </p:sp>
      <p:sp>
        <p:nvSpPr>
          <p:cNvPr id="18" name="TextBox 9"/>
          <p:cNvSpPr txBox="1">
            <a:spLocks noChangeArrowheads="1"/>
          </p:cNvSpPr>
          <p:nvPr/>
        </p:nvSpPr>
        <p:spPr bwMode="auto">
          <a:xfrm>
            <a:off x="1437808" y="1607403"/>
            <a:ext cx="2343601" cy="830997"/>
          </a:xfrm>
          <a:prstGeom prst="rect">
            <a:avLst/>
          </a:prstGeom>
          <a:noFill/>
          <a:ln w="9525">
            <a:noFill/>
            <a:miter lim="800000"/>
            <a:headEnd/>
            <a:tailEnd/>
          </a:ln>
        </p:spPr>
        <p:txBody>
          <a:bodyPr wrap="square">
            <a:spAutoFit/>
          </a:bodyPr>
          <a:lstStyle/>
          <a:p>
            <a:pPr algn="ctr"/>
            <a:r>
              <a:rPr lang="en-US" sz="2400" b="1" dirty="0">
                <a:solidFill>
                  <a:srgbClr val="00B0F0"/>
                </a:solidFill>
              </a:rPr>
              <a:t>Environmental Schisms</a:t>
            </a:r>
            <a:endParaRPr lang="en-US" sz="1800" dirty="0">
              <a:solidFill>
                <a:srgbClr val="00B0F0"/>
              </a:solidFill>
            </a:endParaRPr>
          </a:p>
        </p:txBody>
      </p:sp>
      <p:sp>
        <p:nvSpPr>
          <p:cNvPr id="19" name="TextBox 9"/>
          <p:cNvSpPr txBox="1">
            <a:spLocks noChangeArrowheads="1"/>
          </p:cNvSpPr>
          <p:nvPr/>
        </p:nvSpPr>
        <p:spPr bwMode="auto">
          <a:xfrm>
            <a:off x="3954220" y="1925493"/>
            <a:ext cx="1682621" cy="461665"/>
          </a:xfrm>
          <a:prstGeom prst="rect">
            <a:avLst/>
          </a:prstGeom>
          <a:noFill/>
          <a:ln w="9525">
            <a:noFill/>
            <a:miter lim="800000"/>
            <a:headEnd/>
            <a:tailEnd/>
          </a:ln>
        </p:spPr>
        <p:txBody>
          <a:bodyPr wrap="square">
            <a:spAutoFit/>
          </a:bodyPr>
          <a:lstStyle/>
          <a:p>
            <a:r>
              <a:rPr lang="en-US" sz="2400" b="1" dirty="0">
                <a:solidFill>
                  <a:srgbClr val="00B0F0"/>
                </a:solidFill>
              </a:rPr>
              <a:t>New Laws</a:t>
            </a:r>
            <a:endParaRPr lang="en-US" sz="1800" dirty="0">
              <a:solidFill>
                <a:srgbClr val="00B0F0"/>
              </a:solidFill>
            </a:endParaRPr>
          </a:p>
        </p:txBody>
      </p:sp>
      <p:sp>
        <p:nvSpPr>
          <p:cNvPr id="2" name="TextBox 1"/>
          <p:cNvSpPr txBox="1"/>
          <p:nvPr/>
        </p:nvSpPr>
        <p:spPr>
          <a:xfrm>
            <a:off x="857212" y="4572000"/>
            <a:ext cx="3124200" cy="830997"/>
          </a:xfrm>
          <a:prstGeom prst="rect">
            <a:avLst/>
          </a:prstGeom>
          <a:noFill/>
          <a:ln w="28575">
            <a:solidFill>
              <a:schemeClr val="tx2"/>
            </a:solidFill>
          </a:ln>
        </p:spPr>
        <p:txBody>
          <a:bodyPr wrap="square" rtlCol="0">
            <a:spAutoFit/>
          </a:bodyPr>
          <a:lstStyle/>
          <a:p>
            <a:pPr algn="ctr"/>
            <a:r>
              <a:rPr lang="en-US" sz="1600" dirty="0"/>
              <a:t>All new innovative businesses are a function of time; created by disruptions/innovations.</a:t>
            </a:r>
          </a:p>
        </p:txBody>
      </p:sp>
      <p:sp>
        <p:nvSpPr>
          <p:cNvPr id="23" name="TextBox 11"/>
          <p:cNvSpPr txBox="1">
            <a:spLocks noChangeArrowheads="1"/>
          </p:cNvSpPr>
          <p:nvPr/>
        </p:nvSpPr>
        <p:spPr bwMode="auto">
          <a:xfrm>
            <a:off x="76200" y="6461944"/>
            <a:ext cx="261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r>
              <a:rPr lang="en-US" sz="1200" dirty="0">
                <a:solidFill>
                  <a:srgbClr val="3B4445"/>
                </a:solidFill>
              </a:rPr>
              <a:t>Copyright © 2015 by Timothy L. Faley</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889682760"/>
      </p:ext>
    </p:extLst>
  </p:cSld>
  <p:clrMapOvr>
    <a:masterClrMapping/>
  </p:clrMapOvr>
  <mc:AlternateContent xmlns:mc="http://schemas.openxmlformats.org/markup-compatibility/2006" xmlns:p14="http://schemas.microsoft.com/office/powerpoint/2010/main">
    <mc:Choice Requires="p14">
      <p:transition spd="slow" p14:dur="2000" advTm="242674"/>
    </mc:Choice>
    <mc:Fallback xmlns="">
      <p:transition spd="slow" advTm="242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0.8"/>
</p:tagLst>
</file>

<file path=ppt/tags/tag2.xml><?xml version="1.0" encoding="utf-8"?>
<p:tagLst xmlns:a="http://schemas.openxmlformats.org/drawingml/2006/main" xmlns:r="http://schemas.openxmlformats.org/officeDocument/2006/relationships" xmlns:p="http://schemas.openxmlformats.org/presentationml/2006/main">
  <p:tag name="TIMING" val="|44.8|34.3|68.8|33.6"/>
</p:tagLst>
</file>

<file path=ppt/theme/theme1.xml><?xml version="1.0" encoding="utf-8"?>
<a:theme xmlns:a="http://schemas.openxmlformats.org/drawingml/2006/main" name="blank">
  <a:themeElements>
    <a:clrScheme name="blank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ank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5889</TotalTime>
  <Words>1369</Words>
  <Application>Microsoft Office PowerPoint</Application>
  <PresentationFormat>On-screen Show (4:3)</PresentationFormat>
  <Paragraphs>356</Paragraphs>
  <Slides>24</Slides>
  <Notes>3</Notes>
  <HiddenSlides>0</HiddenSlides>
  <MMClips>24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Times New Roman</vt:lpstr>
      <vt:lpstr>Wingdings</vt:lpstr>
      <vt:lpstr>blank</vt:lpstr>
      <vt:lpstr>PowerPoint Presentation</vt:lpstr>
      <vt:lpstr>Entrepreneurial Arch</vt:lpstr>
      <vt:lpstr>Capability Map</vt:lpstr>
      <vt:lpstr>Business Rule of 4s</vt:lpstr>
      <vt:lpstr>Every Business Model:  4 components or pillars  Each pillar has four distinct layers</vt:lpstr>
      <vt:lpstr>Business Model Discovery via Levels</vt:lpstr>
      <vt:lpstr>Business Discovery is very iterative</vt:lpstr>
      <vt:lpstr>Business Discovery Side of the Arch</vt:lpstr>
      <vt:lpstr>Opportunity Drivers:      Seeds of Innovative New Ventures</vt:lpstr>
      <vt:lpstr>Discovering New Businesses</vt:lpstr>
      <vt:lpstr>Opportunity Identification Output:       Conceptualizing the Business</vt:lpstr>
      <vt:lpstr>At the end of Opportunity Identification you know</vt:lpstr>
      <vt:lpstr>Common Mistakes at this phase</vt:lpstr>
      <vt:lpstr>Putting a ladder against the wrong wall</vt:lpstr>
      <vt:lpstr>Take a broad look</vt:lpstr>
      <vt:lpstr>Divergent and Convergent Thinking</vt:lpstr>
      <vt:lpstr>Find the Real problem, Then the Real solution</vt:lpstr>
      <vt:lpstr>Creative and Analytical Thinking</vt:lpstr>
      <vt:lpstr>Broadening Ideas by Zooming Out, then In</vt:lpstr>
      <vt:lpstr>Brainstorming while Zooming In</vt:lpstr>
      <vt:lpstr>Business Model Discovery via Levels</vt:lpstr>
      <vt:lpstr>Vary Your approach: Five generic approaches to Value Creation: </vt:lpstr>
      <vt:lpstr>Brainstorming while Zooming In</vt:lpstr>
      <vt:lpstr>Is this progress?</vt:lpstr>
    </vt:vector>
  </TitlesOfParts>
  <Company>University of Michigan Business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faley</dc:creator>
  <cp:lastModifiedBy>Tim Faley</cp:lastModifiedBy>
  <cp:revision>603</cp:revision>
  <cp:lastPrinted>2014-06-09T15:08:47Z</cp:lastPrinted>
  <dcterms:created xsi:type="dcterms:W3CDTF">2003-10-03T23:08:19Z</dcterms:created>
  <dcterms:modified xsi:type="dcterms:W3CDTF">2020-01-13T17:14:05Z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5</vt:i4>
  </property>
</Properties>
</file>