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17"/>
  </p:notesMasterIdLst>
  <p:handoutMasterIdLst>
    <p:handoutMasterId r:id="rId18"/>
  </p:handoutMasterIdLst>
  <p:sldIdLst>
    <p:sldId id="708" r:id="rId2"/>
    <p:sldId id="875" r:id="rId3"/>
    <p:sldId id="894" r:id="rId4"/>
    <p:sldId id="895" r:id="rId5"/>
    <p:sldId id="896" r:id="rId6"/>
    <p:sldId id="897" r:id="rId7"/>
    <p:sldId id="876" r:id="rId8"/>
    <p:sldId id="877" r:id="rId9"/>
    <p:sldId id="878" r:id="rId10"/>
    <p:sldId id="879" r:id="rId11"/>
    <p:sldId id="880" r:id="rId12"/>
    <p:sldId id="882" r:id="rId13"/>
    <p:sldId id="883" r:id="rId14"/>
    <p:sldId id="898" r:id="rId15"/>
    <p:sldId id="892" r:id="rId16"/>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6E9"/>
    <a:srgbClr val="3B4445"/>
    <a:srgbClr val="D15B05"/>
    <a:srgbClr val="0C1C8C"/>
    <a:srgbClr val="0094BF"/>
    <a:srgbClr val="0000CC"/>
    <a:srgbClr val="000066"/>
    <a:srgbClr val="BDE9F9"/>
    <a:srgbClr val="E9F3FD"/>
    <a:srgbClr val="8AC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9" autoAdjust="0"/>
    <p:restoredTop sz="94036" autoAdjust="0"/>
  </p:normalViewPr>
  <p:slideViewPr>
    <p:cSldViewPr>
      <p:cViewPr varScale="1">
        <p:scale>
          <a:sx n="57" d="100"/>
          <a:sy n="57" d="100"/>
        </p:scale>
        <p:origin x="1238" y="19"/>
      </p:cViewPr>
      <p:guideLst>
        <p:guide orient="horz" pos="2160"/>
        <p:guide pos="2880"/>
      </p:guideLst>
    </p:cSldViewPr>
  </p:slideViewPr>
  <p:outlineViewPr>
    <p:cViewPr>
      <p:scale>
        <a:sx n="33" d="100"/>
        <a:sy n="33" d="100"/>
      </p:scale>
      <p:origin x="0" y="-146921"/>
    </p:cViewPr>
  </p:outlin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1992"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7/30/2022</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Creating value is not enough;</a:t>
            </a:r>
            <a:r>
              <a:rPr lang="en-US" baseline="0" dirty="0"/>
              <a:t> must c</a:t>
            </a:r>
            <a:r>
              <a:rPr lang="en-US" dirty="0"/>
              <a:t>apture enough of the created value to ensure the continuous</a:t>
            </a:r>
            <a:r>
              <a:rPr lang="en-US" baseline="0" dirty="0"/>
              <a:t> operation of the enterprise</a:t>
            </a:r>
          </a:p>
          <a:p>
            <a:pPr eaLnBrk="1" hangingPunct="1"/>
            <a:endParaRPr lang="en-US" dirty="0"/>
          </a:p>
        </p:txBody>
      </p:sp>
    </p:spTree>
    <p:extLst>
      <p:ext uri="{BB962C8B-B14F-4D97-AF65-F5344CB8AC3E}">
        <p14:creationId xmlns:p14="http://schemas.microsoft.com/office/powerpoint/2010/main" val="36607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34AFA6E-32CB-4A66-A518-FAE505F90FE1}" type="slidenum">
              <a:rPr lang="en-US" smtClean="0"/>
              <a:pPr/>
              <a:t>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0789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013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The venture’s offering is created by the actions the</a:t>
            </a:r>
            <a:r>
              <a:rPr lang="en-US" baseline="0" dirty="0"/>
              <a:t> company performs.  These actions are based on the firm’s capabilities.  The customer must have a reason to adopt the new offering.  It must solve a an unmet or under-met need/desire.  Finally the monetization has three components from three perspectives.  The revenue model is takes into account the customer’s perspective.  The margin assessment is an internal to the company look (cost to sell must be more than the cost to produce), finally the third perspective is from the venture’s investors.  </a:t>
            </a:r>
            <a:endParaRPr lang="en-US" dirty="0"/>
          </a:p>
        </p:txBody>
      </p:sp>
    </p:spTree>
    <p:extLst>
      <p:ext uri="{BB962C8B-B14F-4D97-AF65-F5344CB8AC3E}">
        <p14:creationId xmlns:p14="http://schemas.microsoft.com/office/powerpoint/2010/main" val="3867188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8602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Simultaneously doing quantitative and qualitative discovery can be confusing and overwhelming for the inexperienced entrepreneur.  By zooming out and first examining only the qualitative components</a:t>
            </a:r>
            <a:r>
              <a:rPr lang="en-US" baseline="0" dirty="0"/>
              <a:t> allow you to be more creative and less constrained by the numbers.</a:t>
            </a:r>
            <a:endParaRPr lang="en-US" dirty="0"/>
          </a:p>
        </p:txBody>
      </p:sp>
    </p:spTree>
    <p:extLst>
      <p:ext uri="{BB962C8B-B14F-4D97-AF65-F5344CB8AC3E}">
        <p14:creationId xmlns:p14="http://schemas.microsoft.com/office/powerpoint/2010/main" val="296683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This qualitative-only</a:t>
            </a:r>
            <a:r>
              <a:rPr lang="en-US" baseline="0" dirty="0"/>
              <a:t> business description is not a complete business model.  At the University of Michigan, we have call this qualitative-business model the “Business Construct.”</a:t>
            </a:r>
            <a:endParaRPr lang="en-US" dirty="0"/>
          </a:p>
        </p:txBody>
      </p:sp>
    </p:spTree>
    <p:extLst>
      <p:ext uri="{BB962C8B-B14F-4D97-AF65-F5344CB8AC3E}">
        <p14:creationId xmlns:p14="http://schemas.microsoft.com/office/powerpoint/2010/main" val="3434099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chemeClr val="tx1"/>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lvl1pPr>
              <a:defRPr>
                <a:solidFill>
                  <a:schemeClr val="tx1"/>
                </a:solidFill>
              </a:defRPr>
            </a:lvl1p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lvl1pPr>
              <a:defRPr>
                <a:solidFill>
                  <a:schemeClr val="tx1"/>
                </a:solidFill>
              </a:defRPr>
            </a:lvl1p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1" y="109537"/>
            <a:ext cx="7183438"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2022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hyperlink" Target="mailto:Tfaley@UVI.edu"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hyperlink" Target="mailto:Tfaley@uvi.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173504"/>
            <a:ext cx="6323719" cy="1692771"/>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ENT 205</a:t>
            </a:r>
          </a:p>
          <a:p>
            <a:r>
              <a:rPr lang="en-029" sz="3200" b="1" dirty="0">
                <a:ln w="50800"/>
                <a:solidFill>
                  <a:srgbClr val="3B4445"/>
                </a:solidFill>
              </a:rPr>
              <a:t>Introduction to </a:t>
            </a:r>
          </a:p>
          <a:p>
            <a:r>
              <a:rPr lang="en-029" sz="3200" b="1" dirty="0">
                <a:ln w="50800"/>
                <a:solidFill>
                  <a:srgbClr val="3B4445"/>
                </a:solidFill>
              </a:rPr>
              <a:t>Innovation and Entrepreneurship</a:t>
            </a:r>
          </a:p>
        </p:txBody>
      </p:sp>
      <p:sp>
        <p:nvSpPr>
          <p:cNvPr id="9" name="Subtitle 5"/>
          <p:cNvSpPr txBox="1">
            <a:spLocks/>
          </p:cNvSpPr>
          <p:nvPr/>
        </p:nvSpPr>
        <p:spPr bwMode="auto">
          <a:xfrm>
            <a:off x="0" y="39624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dirty="0" err="1">
                <a:solidFill>
                  <a:srgbClr val="3B4445"/>
                </a:solidFill>
              </a:rPr>
              <a:t>Kiril</a:t>
            </a:r>
            <a:r>
              <a:rPr lang="en-029" sz="1800" dirty="0">
                <a:solidFill>
                  <a:srgbClr val="3B4445"/>
                </a:solidFill>
              </a:rPr>
              <a:t> </a:t>
            </a:r>
            <a:r>
              <a:rPr lang="en-029" sz="1800" dirty="0" err="1">
                <a:solidFill>
                  <a:srgbClr val="3B4445"/>
                </a:solidFill>
              </a:rPr>
              <a:t>Sokoloff</a:t>
            </a:r>
            <a:r>
              <a:rPr lang="en-029" sz="1800" dirty="0">
                <a:solidFill>
                  <a:srgbClr val="3B4445"/>
                </a:solidFill>
              </a:rPr>
              <a:t> Distinguished Professor of Entrepreneurship</a:t>
            </a:r>
            <a:endParaRPr lang="en-US" sz="1800" dirty="0">
              <a:solidFill>
                <a:srgbClr val="3B4445"/>
              </a:solidFill>
            </a:endParaRPr>
          </a:p>
          <a:p>
            <a:pPr marL="0" indent="0" algn="ctr">
              <a:buNone/>
            </a:pPr>
            <a:r>
              <a:rPr lang="en-029" sz="1800" dirty="0">
                <a:solidFill>
                  <a:srgbClr val="3B4445"/>
                </a:solidFill>
              </a:rPr>
              <a:t>Special Assistant to the President for Entrepreneurial Initiatives</a:t>
            </a:r>
            <a:endParaRPr lang="en-US" sz="1800" dirty="0">
              <a:solidFill>
                <a:srgbClr val="3B4445"/>
              </a:solidFill>
            </a:endParaRPr>
          </a:p>
          <a:p>
            <a:pPr marL="0" indent="0" algn="ctr">
              <a:buNone/>
            </a:pPr>
            <a:r>
              <a:rPr lang="en-029" sz="1800" b="1" dirty="0">
                <a:solidFill>
                  <a:srgbClr val="3B4445"/>
                </a:solidFill>
              </a:rPr>
              <a:t>University of the Virgin Islands</a:t>
            </a:r>
          </a:p>
          <a:p>
            <a:pPr marL="0" indent="0" algn="ctr">
              <a:buNone/>
            </a:pPr>
            <a:r>
              <a:rPr lang="en-029" sz="1800" b="1" dirty="0">
                <a:solidFill>
                  <a:srgbClr val="3B4445"/>
                </a:solidFill>
                <a:hlinkClick r:id="rId5"/>
              </a:rPr>
              <a:t>Tfaley@UVI.edu</a:t>
            </a:r>
            <a:endParaRPr lang="en-029" sz="1800" b="1" dirty="0">
              <a:solidFill>
                <a:srgbClr val="3B4445"/>
              </a:solidFill>
            </a:endParaRPr>
          </a:p>
        </p:txBody>
      </p:sp>
      <p:sp>
        <p:nvSpPr>
          <p:cNvPr id="11" name="Title 4"/>
          <p:cNvSpPr txBox="1">
            <a:spLocks/>
          </p:cNvSpPr>
          <p:nvPr/>
        </p:nvSpPr>
        <p:spPr bwMode="auto">
          <a:xfrm>
            <a:off x="0" y="2576512"/>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800" kern="0" dirty="0"/>
              <a:t>Session 06:</a:t>
            </a:r>
          </a:p>
          <a:p>
            <a:pPr algn="ctr"/>
            <a:r>
              <a:rPr lang="en-US" sz="2800" b="1" kern="0" dirty="0"/>
              <a:t>What’s a Business?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39048"/>
    </mc:Choice>
    <mc:Fallback xmlns="">
      <p:transition spd="slow" advTm="3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943" b="2694"/>
          <a:stretch/>
        </p:blipFill>
        <p:spPr>
          <a:xfrm>
            <a:off x="1032248" y="990600"/>
            <a:ext cx="6699504" cy="5272644"/>
          </a:xfrm>
          <a:prstGeom prst="rect">
            <a:avLst/>
          </a:prstGeom>
        </p:spPr>
      </p:pic>
      <p:sp>
        <p:nvSpPr>
          <p:cNvPr id="25602" name="Rectangle 2"/>
          <p:cNvSpPr>
            <a:spLocks noGrp="1" noChangeArrowheads="1"/>
          </p:cNvSpPr>
          <p:nvPr>
            <p:ph type="title"/>
          </p:nvPr>
        </p:nvSpPr>
        <p:spPr/>
        <p:txBody>
          <a:bodyPr/>
          <a:lstStyle/>
          <a:p>
            <a:pPr eaLnBrk="1" hangingPunct="1"/>
            <a:r>
              <a:rPr lang="en-US" dirty="0"/>
              <a:t>Zoom In slightly for a closer look</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10</a:t>
            </a:fld>
            <a:endParaRPr lang="en-US" dirty="0"/>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1672" y="152400"/>
            <a:ext cx="990600" cy="9906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07246847"/>
      </p:ext>
    </p:extLst>
  </p:cSld>
  <p:clrMapOvr>
    <a:masterClrMapping/>
  </p:clrMapOvr>
  <mc:AlternateContent xmlns:mc="http://schemas.openxmlformats.org/markup-compatibility/2006" xmlns:p14="http://schemas.microsoft.com/office/powerpoint/2010/main">
    <mc:Choice Requires="p14">
      <p:transition spd="slow" p14:dur="2000" advTm="158540"/>
    </mc:Choice>
    <mc:Fallback xmlns="">
      <p:transition spd="slow" advTm="15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2374" b="2570"/>
          <a:stretch/>
        </p:blipFill>
        <p:spPr>
          <a:xfrm>
            <a:off x="238146" y="990600"/>
            <a:ext cx="8296254" cy="5246419"/>
          </a:xfrm>
          <a:prstGeom prst="rect">
            <a:avLst/>
          </a:prstGeom>
        </p:spPr>
      </p:pic>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11</a:t>
            </a:fld>
            <a:endParaRPr lang="en-US" dirty="0"/>
          </a:p>
        </p:txBody>
      </p:sp>
      <p:sp>
        <p:nvSpPr>
          <p:cNvPr id="3" name="Title 2"/>
          <p:cNvSpPr>
            <a:spLocks noGrp="1"/>
          </p:cNvSpPr>
          <p:nvPr>
            <p:ph type="title"/>
          </p:nvPr>
        </p:nvSpPr>
        <p:spPr/>
        <p:txBody>
          <a:bodyPr/>
          <a:lstStyle/>
          <a:p>
            <a:r>
              <a:rPr lang="en-US" dirty="0"/>
              <a:t>The Complete Business Model</a:t>
            </a:r>
          </a:p>
        </p:txBody>
      </p:sp>
      <p:sp>
        <p:nvSpPr>
          <p:cNvPr id="8" name="Right Arrow 7"/>
          <p:cNvSpPr/>
          <p:nvPr/>
        </p:nvSpPr>
        <p:spPr bwMode="auto">
          <a:xfrm rot="10800000">
            <a:off x="3174504" y="1066800"/>
            <a:ext cx="2845295" cy="171454"/>
          </a:xfrm>
          <a:prstGeom prst="rightArrow">
            <a:avLst/>
          </a:prstGeom>
          <a:solidFill>
            <a:srgbClr val="D15B05"/>
          </a:solidFill>
          <a:ln w="9525" cap="flat" cmpd="sng" algn="ctr">
            <a:solidFill>
              <a:srgbClr val="D15B0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6173191" y="914400"/>
            <a:ext cx="2833420" cy="1169551"/>
          </a:xfrm>
          <a:prstGeom prst="rect">
            <a:avLst/>
          </a:prstGeom>
          <a:noFill/>
        </p:spPr>
        <p:txBody>
          <a:bodyPr wrap="square" rtlCol="0">
            <a:spAutoFit/>
          </a:bodyPr>
          <a:lstStyle/>
          <a:p>
            <a:r>
              <a:rPr lang="en-US" dirty="0"/>
              <a:t>Note:  The new venture does not do everything itself in the creation and delivery of its offering to its customers. It leverages to existing business ecosystem.</a:t>
            </a:r>
          </a:p>
        </p:txBody>
      </p:sp>
      <p:sp>
        <p:nvSpPr>
          <p:cNvPr id="12" name="Left Brace 11"/>
          <p:cNvSpPr/>
          <p:nvPr/>
        </p:nvSpPr>
        <p:spPr bwMode="auto">
          <a:xfrm>
            <a:off x="6096001" y="914400"/>
            <a:ext cx="122910" cy="1169551"/>
          </a:xfrm>
          <a:prstGeom prst="leftBrace">
            <a:avLst/>
          </a:prstGeom>
          <a:noFill/>
          <a:ln w="28575" cap="flat" cmpd="sng" algn="ctr">
            <a:solidFill>
              <a:srgbClr val="D15B0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 name="Text Box 8"/>
          <p:cNvSpPr txBox="1">
            <a:spLocks noChangeArrowheads="1"/>
          </p:cNvSpPr>
          <p:nvPr/>
        </p:nvSpPr>
        <p:spPr bwMode="auto">
          <a:xfrm>
            <a:off x="2971800" y="3544669"/>
            <a:ext cx="2000749" cy="646331"/>
          </a:xfrm>
          <a:prstGeom prst="rect">
            <a:avLst/>
          </a:prstGeom>
          <a:noFill/>
          <a:ln w="38100">
            <a:solidFill>
              <a:srgbClr val="FF0000"/>
            </a:solidFill>
            <a:miter lim="800000"/>
            <a:headEnd/>
            <a:tailEnd/>
          </a:ln>
        </p:spPr>
        <p:txBody>
          <a:bodyPr wrap="square">
            <a:spAutoFit/>
          </a:bodyPr>
          <a:lstStyle/>
          <a:p>
            <a:pPr algn="ctr"/>
            <a:r>
              <a:rPr lang="en-US" sz="1800" dirty="0"/>
              <a:t>Detailed</a:t>
            </a:r>
          </a:p>
          <a:p>
            <a:pPr algn="ctr"/>
            <a:r>
              <a:rPr lang="en-US" sz="1800" dirty="0"/>
              <a:t>and Quantitative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117020058"/>
      </p:ext>
    </p:extLst>
  </p:cSld>
  <p:clrMapOvr>
    <a:masterClrMapping/>
  </p:clrMapOvr>
  <mc:AlternateContent xmlns:mc="http://schemas.openxmlformats.org/markup-compatibility/2006" xmlns:p14="http://schemas.microsoft.com/office/powerpoint/2010/main">
    <mc:Choice Requires="p14">
      <p:transition spd="slow" p14:dur="2000" advTm="139619"/>
    </mc:Choice>
    <mc:Fallback xmlns="">
      <p:transition spd="slow" advTm="13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12</a:t>
            </a:fld>
            <a:endParaRPr lang="en-US" dirty="0"/>
          </a:p>
        </p:txBody>
      </p:sp>
      <p:sp>
        <p:nvSpPr>
          <p:cNvPr id="7" name="Title 6"/>
          <p:cNvSpPr>
            <a:spLocks noGrp="1"/>
          </p:cNvSpPr>
          <p:nvPr>
            <p:ph type="title"/>
          </p:nvPr>
        </p:nvSpPr>
        <p:spPr>
          <a:xfrm>
            <a:off x="980280" y="109537"/>
            <a:ext cx="8163719" cy="700088"/>
          </a:xfrm>
        </p:spPr>
        <p:txBody>
          <a:bodyPr/>
          <a:lstStyle/>
          <a:p>
            <a:r>
              <a:rPr lang="en-US" dirty="0"/>
              <a:t>Zoom out to see only qualitative measures</a:t>
            </a: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865002"/>
            <a:ext cx="914402" cy="91440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024" y="991445"/>
            <a:ext cx="6513576" cy="525695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15343946"/>
      </p:ext>
    </p:extLst>
  </p:cSld>
  <p:clrMapOvr>
    <a:masterClrMapping/>
  </p:clrMapOvr>
  <mc:AlternateContent xmlns:mc="http://schemas.openxmlformats.org/markup-compatibility/2006" xmlns:p14="http://schemas.microsoft.com/office/powerpoint/2010/main">
    <mc:Choice Requires="p14">
      <p:transition spd="slow" p14:dur="2000" advTm="20033"/>
    </mc:Choice>
    <mc:Fallback xmlns="">
      <p:transition spd="slow" advTm="2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228600"/>
            <a:ext cx="8305800" cy="700087"/>
          </a:xfrm>
        </p:spPr>
        <p:txBody>
          <a:bodyPr/>
          <a:lstStyle/>
          <a:p>
            <a:pPr eaLnBrk="1" hangingPunct="1"/>
            <a:r>
              <a:rPr lang="en-US" dirty="0"/>
              <a:t>Qualitative Business Model</a:t>
            </a:r>
            <a:br>
              <a:rPr lang="en-US" dirty="0"/>
            </a:br>
            <a:r>
              <a:rPr lang="en-US" sz="2000" dirty="0"/>
              <a:t>		Specific, complete, qualitative description</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13</a:t>
            </a:fld>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605" b="3431"/>
          <a:stretch/>
        </p:blipFill>
        <p:spPr>
          <a:xfrm>
            <a:off x="688848" y="1104404"/>
            <a:ext cx="7235952" cy="511172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540324601"/>
      </p:ext>
    </p:extLst>
  </p:cSld>
  <p:clrMapOvr>
    <a:masterClrMapping/>
  </p:clrMapOvr>
  <mc:AlternateContent xmlns:mc="http://schemas.openxmlformats.org/markup-compatibility/2006" xmlns:p14="http://schemas.microsoft.com/office/powerpoint/2010/main">
    <mc:Choice Requires="p14">
      <p:transition spd="slow" p14:dur="2000" advTm="49765"/>
    </mc:Choice>
    <mc:Fallback xmlns="">
      <p:transition spd="slow" advTm="4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Development</a:t>
            </a:r>
          </a:p>
        </p:txBody>
      </p:sp>
      <p:sp>
        <p:nvSpPr>
          <p:cNvPr id="3" name="Content Placeholder 2"/>
          <p:cNvSpPr>
            <a:spLocks noGrp="1"/>
          </p:cNvSpPr>
          <p:nvPr>
            <p:ph idx="1"/>
          </p:nvPr>
        </p:nvSpPr>
        <p:spPr/>
        <p:txBody>
          <a:bodyPr/>
          <a:lstStyle/>
          <a:p>
            <a:r>
              <a:rPr lang="en-US" dirty="0"/>
              <a:t>Define the Qualitative Business Model</a:t>
            </a:r>
          </a:p>
          <a:p>
            <a:endParaRPr lang="en-US" dirty="0"/>
          </a:p>
          <a:p>
            <a:r>
              <a:rPr lang="en-US" dirty="0"/>
              <a:t>Qualitatively assess the business</a:t>
            </a:r>
          </a:p>
          <a:p>
            <a:endParaRPr lang="en-US" dirty="0"/>
          </a:p>
          <a:p>
            <a:r>
              <a:rPr lang="en-US" dirty="0"/>
              <a:t>Define the Quantitative Business Model</a:t>
            </a:r>
          </a:p>
          <a:p>
            <a:endParaRPr lang="en-US" dirty="0"/>
          </a:p>
          <a:p>
            <a:r>
              <a:rPr lang="en-US" dirty="0"/>
              <a:t>Quantitatively assess the business</a:t>
            </a:r>
          </a:p>
          <a:p>
            <a:endParaRPr lang="en-US" dirty="0"/>
          </a:p>
          <a:p>
            <a:r>
              <a:rPr lang="en-US" dirty="0"/>
              <a:t>Create a operational plan for the business</a:t>
            </a:r>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98641096"/>
      </p:ext>
    </p:extLst>
  </p:cSld>
  <p:clrMapOvr>
    <a:masterClrMapping/>
  </p:clrMapOvr>
  <mc:AlternateContent xmlns:mc="http://schemas.openxmlformats.org/markup-compatibility/2006" xmlns:p14="http://schemas.microsoft.com/office/powerpoint/2010/main">
    <mc:Choice Requires="p14">
      <p:transition spd="slow" p14:dur="2000" advTm="88321"/>
    </mc:Choice>
    <mc:Fallback xmlns="">
      <p:transition spd="slow" advTm="8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sp>
        <p:nvSpPr>
          <p:cNvPr id="5" name="Content Placeholder 4"/>
          <p:cNvSpPr>
            <a:spLocks noGrp="1"/>
          </p:cNvSpPr>
          <p:nvPr>
            <p:ph idx="1"/>
          </p:nvPr>
        </p:nvSpPr>
        <p:spPr>
          <a:xfrm>
            <a:off x="838200" y="1143000"/>
            <a:ext cx="5257800" cy="4876800"/>
          </a:xfrm>
        </p:spPr>
        <p:txBody>
          <a:bodyPr/>
          <a:lstStyle/>
          <a:p>
            <a:r>
              <a:rPr lang="en-US" dirty="0"/>
              <a:t>What do you find confusing?</a:t>
            </a:r>
          </a:p>
          <a:p>
            <a:endParaRPr lang="en-US" dirty="0"/>
          </a:p>
          <a:p>
            <a:r>
              <a:rPr lang="en-US" dirty="0"/>
              <a:t>What questions do you have?</a:t>
            </a:r>
          </a:p>
          <a:p>
            <a:endParaRPr lang="en-US" dirty="0"/>
          </a:p>
          <a:p>
            <a:r>
              <a:rPr lang="en-US" dirty="0"/>
              <a:t>E-mail me.</a:t>
            </a:r>
          </a:p>
          <a:p>
            <a:pPr lvl="1"/>
            <a:r>
              <a:rPr lang="en-US" dirty="0">
                <a:hlinkClick r:id="rId4"/>
              </a:rPr>
              <a:t>Tfaley@uvi.edu</a:t>
            </a:r>
            <a:endParaRPr lang="en-US" dirty="0"/>
          </a:p>
          <a:p>
            <a:pPr lvl="1"/>
            <a:r>
              <a:rPr lang="en-US" dirty="0"/>
              <a:t>Make sure to put “</a:t>
            </a:r>
            <a:r>
              <a:rPr lang="en-US" b="1" dirty="0"/>
              <a:t>ENT 205</a:t>
            </a:r>
            <a:r>
              <a:rPr lang="en-US" dirty="0"/>
              <a:t>” in the </a:t>
            </a:r>
            <a:r>
              <a:rPr lang="en-US" b="1" dirty="0"/>
              <a:t>subject line </a:t>
            </a:r>
            <a:r>
              <a:rPr lang="en-US" dirty="0"/>
              <a:t>of the e-mail!</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15</a:t>
            </a:fld>
            <a:endParaRPr lang="en-US" dirty="0"/>
          </a:p>
        </p:txBody>
      </p:sp>
      <p:pic>
        <p:nvPicPr>
          <p:cNvPr id="5122" name="Picture 2" descr="C:\Users\900084062\AppData\Local\Microsoft\Windows\Temporary Internet Files\Content.IE5\4H4LWR5A\pic-of-a-question-mark[1].jpg"/>
          <p:cNvPicPr>
            <a:picLocks noChangeAspect="1" noChangeArrowheads="1"/>
          </p:cNvPicPr>
          <p:nvPr/>
        </p:nvPicPr>
        <p:blipFill rotWithShape="1">
          <a:blip r:embed="rId5">
            <a:extLst>
              <a:ext uri="{28A0092B-C50C-407E-A947-70E740481C1C}">
                <a14:useLocalDpi xmlns:a14="http://schemas.microsoft.com/office/drawing/2010/main" val="0"/>
              </a:ext>
            </a:extLst>
          </a:blip>
          <a:srcRect l="15409" t="5333" r="13565" b="11834"/>
          <a:stretch/>
        </p:blipFill>
        <p:spPr bwMode="auto">
          <a:xfrm>
            <a:off x="6324600" y="1524000"/>
            <a:ext cx="2514600" cy="360160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BFDD113F-90F7-4357-9296-6AE3FD6D05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386884230"/>
      </p:ext>
    </p:extLst>
  </p:cSld>
  <p:clrMapOvr>
    <a:masterClrMapping/>
  </p:clrMapOvr>
  <mc:AlternateContent xmlns:mc="http://schemas.openxmlformats.org/markup-compatibility/2006" xmlns:p14="http://schemas.microsoft.com/office/powerpoint/2010/main">
    <mc:Choice Requires="p14">
      <p:transition spd="slow" p14:dur="2000" advTm="46947"/>
    </mc:Choice>
    <mc:Fallback xmlns="">
      <p:transition spd="slow" advTm="4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Let’s Start by examining the essence of a business</a:t>
            </a:r>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4294967295"/>
          </p:nvPr>
        </p:nvSpPr>
        <p:spPr>
          <a:xfrm>
            <a:off x="6858000" y="6248400"/>
            <a:ext cx="1905000" cy="457200"/>
          </a:xfrm>
          <a:prstGeom prst="rect">
            <a:avLst/>
          </a:prstGeom>
        </p:spPr>
        <p:txBody>
          <a:bodyPr/>
          <a:lstStyle/>
          <a:p>
            <a:pPr>
              <a:defRPr/>
            </a:pPr>
            <a:fld id="{4D6F8EAF-F09C-4ABC-A386-EB508159BD24}" type="slidenum">
              <a:rPr lang="en-US" smtClean="0"/>
              <a:pPr>
                <a:defRPr/>
              </a:pPr>
              <a:t>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081053451"/>
      </p:ext>
    </p:extLst>
  </p:cSld>
  <p:clrMapOvr>
    <a:masterClrMapping/>
  </p:clrMapOvr>
  <mc:AlternateContent xmlns:mc="http://schemas.openxmlformats.org/markup-compatibility/2006" xmlns:p14="http://schemas.microsoft.com/office/powerpoint/2010/main">
    <mc:Choice Requires="p14">
      <p:transition spd="slow" p14:dur="2000" advTm="6940"/>
    </mc:Choice>
    <mc:Fallback xmlns="">
      <p:transition spd="slow" advTm="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Exchanging Value for Value</a:t>
            </a:r>
          </a:p>
        </p:txBody>
      </p:sp>
      <p:sp>
        <p:nvSpPr>
          <p:cNvPr id="3" name="Content Placeholder 2"/>
          <p:cNvSpPr>
            <a:spLocks noGrp="1"/>
          </p:cNvSpPr>
          <p:nvPr>
            <p:ph idx="1"/>
          </p:nvPr>
        </p:nvSpPr>
        <p:spPr/>
        <p:txBody>
          <a:bodyPr/>
          <a:lstStyle/>
          <a:p>
            <a:r>
              <a:rPr lang="en-US" dirty="0"/>
              <a:t>A business solves a specific problem for a specific set of people in a repeatable way</a:t>
            </a:r>
          </a:p>
          <a:p>
            <a:endParaRPr lang="en-US" dirty="0"/>
          </a:p>
          <a:p>
            <a:r>
              <a:rPr lang="en-US" dirty="0"/>
              <a:t>It exchanges the value it delivers to the person with the problem (“customer”) for something that is of value to the business (usually money, but it could be a barter, or something else)</a:t>
            </a:r>
          </a:p>
          <a:p>
            <a:endParaRPr lang="en-US" dirty="0"/>
          </a:p>
          <a:p>
            <a:r>
              <a:rPr lang="en-US" dirty="0"/>
              <a:t>A business is financially sustainable system</a:t>
            </a:r>
          </a:p>
          <a:p>
            <a:pPr lvl="1"/>
            <a:r>
              <a:rPr lang="en-US" dirty="0"/>
              <a:t>Separates it from a “hobby”</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675628667"/>
      </p:ext>
    </p:extLst>
  </p:cSld>
  <p:clrMapOvr>
    <a:masterClrMapping/>
  </p:clrMapOvr>
  <mc:AlternateContent xmlns:mc="http://schemas.openxmlformats.org/markup-compatibility/2006" xmlns:p14="http://schemas.microsoft.com/office/powerpoint/2010/main">
    <mc:Choice Requires="p14">
      <p:transition spd="slow" p14:dur="2000" advTm="108080"/>
    </mc:Choice>
    <mc:Fallback xmlns="">
      <p:transition spd="slow" advTm="10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Customers</a:t>
            </a:r>
          </a:p>
        </p:txBody>
      </p:sp>
      <p:sp>
        <p:nvSpPr>
          <p:cNvPr id="3" name="Content Placeholder 2"/>
          <p:cNvSpPr>
            <a:spLocks noGrp="1"/>
          </p:cNvSpPr>
          <p:nvPr>
            <p:ph idx="1"/>
          </p:nvPr>
        </p:nvSpPr>
        <p:spPr/>
        <p:txBody>
          <a:bodyPr/>
          <a:lstStyle/>
          <a:p>
            <a:r>
              <a:rPr lang="en-US" dirty="0"/>
              <a:t>If a business is a financially sustainable system that solves specific problems for specific people, then you need to be able to identify who those specific people are and what specific problems you are solving for them!</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143223620"/>
      </p:ext>
    </p:extLst>
  </p:cSld>
  <p:clrMapOvr>
    <a:masterClrMapping/>
  </p:clrMapOvr>
  <mc:AlternateContent xmlns:mc="http://schemas.openxmlformats.org/markup-compatibility/2006" xmlns:p14="http://schemas.microsoft.com/office/powerpoint/2010/main">
    <mc:Choice Requires="p14">
      <p:transition spd="slow" p14:dur="2000" advTm="35094"/>
    </mc:Choice>
    <mc:Fallback xmlns="">
      <p:transition spd="slow" advTm="3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1576552" y="2057400"/>
            <a:ext cx="6248400" cy="1447800"/>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ctrTitle"/>
          </p:nvPr>
        </p:nvSpPr>
        <p:spPr/>
        <p:txBody>
          <a:bodyPr/>
          <a:lstStyle/>
          <a:p>
            <a:r>
              <a:rPr lang="en-US" b="1" dirty="0"/>
              <a:t>EVERYONE  =  NO ONE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5</a:t>
            </a:fld>
            <a:endParaRPr lang="en-US" dirty="0"/>
          </a:p>
        </p:txBody>
      </p:sp>
      <p:sp>
        <p:nvSpPr>
          <p:cNvPr id="9" name="TextBox 11"/>
          <p:cNvSpPr txBox="1">
            <a:spLocks noChangeArrowheads="1"/>
          </p:cNvSpPr>
          <p:nvPr/>
        </p:nvSpPr>
        <p:spPr bwMode="auto">
          <a:xfrm>
            <a:off x="3287236" y="6448522"/>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chemeClr val="tx2"/>
                </a:solidFill>
              </a:rPr>
              <a:t>Copyright © 2014 by Timothy L. Faley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26041126"/>
      </p:ext>
    </p:extLst>
  </p:cSld>
  <p:clrMapOvr>
    <a:masterClrMapping/>
  </p:clrMapOvr>
  <mc:AlternateContent xmlns:mc="http://schemas.openxmlformats.org/markup-compatibility/2006" xmlns:p14="http://schemas.microsoft.com/office/powerpoint/2010/main">
    <mc:Choice Requires="p14">
      <p:transition spd="slow" p14:dur="2000" advTm="22400"/>
    </mc:Choice>
    <mc:Fallback xmlns="">
      <p:transition spd="slow" advTm="2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28600" y="2057399"/>
            <a:ext cx="8686800" cy="1557067"/>
          </a:xfrm>
          <a:prstGeom prst="round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ctrTitle"/>
          </p:nvPr>
        </p:nvSpPr>
        <p:spPr/>
        <p:txBody>
          <a:bodyPr/>
          <a:lstStyle/>
          <a:p>
            <a:r>
              <a:rPr lang="en-US" b="1" dirty="0"/>
              <a:t>10% of EVERYONE  =  10% of NO ONE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6</a:t>
            </a:fld>
            <a:endParaRPr lang="en-US" dirty="0"/>
          </a:p>
        </p:txBody>
      </p:sp>
      <p:sp>
        <p:nvSpPr>
          <p:cNvPr id="8" name="Title 1"/>
          <p:cNvSpPr txBox="1">
            <a:spLocks/>
          </p:cNvSpPr>
          <p:nvPr/>
        </p:nvSpPr>
        <p:spPr bwMode="auto">
          <a:xfrm>
            <a:off x="228600" y="367862"/>
            <a:ext cx="80772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r>
              <a:rPr lang="en-US" kern="0" dirty="0">
                <a:solidFill>
                  <a:schemeClr val="bg1"/>
                </a:solidFill>
              </a:rPr>
              <a:t>Corollary….</a:t>
            </a:r>
          </a:p>
        </p:txBody>
      </p:sp>
      <p:sp>
        <p:nvSpPr>
          <p:cNvPr id="10" name="TextBox 11"/>
          <p:cNvSpPr txBox="1">
            <a:spLocks noChangeArrowheads="1"/>
          </p:cNvSpPr>
          <p:nvPr/>
        </p:nvSpPr>
        <p:spPr bwMode="auto">
          <a:xfrm>
            <a:off x="3287236" y="6448522"/>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chemeClr val="tx2"/>
                </a:solidFill>
              </a:rPr>
              <a:t>Copyright © 2014 by Timothy L. Faley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55596507"/>
      </p:ext>
    </p:extLst>
  </p:cSld>
  <p:clrMapOvr>
    <a:masterClrMapping/>
  </p:clrMapOvr>
  <mc:AlternateContent xmlns:mc="http://schemas.openxmlformats.org/markup-compatibility/2006" xmlns:p14="http://schemas.microsoft.com/office/powerpoint/2010/main">
    <mc:Choice Requires="p14">
      <p:transition spd="slow" p14:dur="2000" advTm="29542"/>
    </mc:Choice>
    <mc:Fallback xmlns="">
      <p:transition spd="slow" advTm="2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884"/>
          <a:stretch/>
        </p:blipFill>
        <p:spPr>
          <a:xfrm>
            <a:off x="1230880" y="1151902"/>
            <a:ext cx="6492240" cy="4982332"/>
          </a:xfrm>
          <a:prstGeom prst="rect">
            <a:avLst/>
          </a:prstGeom>
        </p:spPr>
      </p:pic>
      <p:sp>
        <p:nvSpPr>
          <p:cNvPr id="25602" name="Rectangle 2"/>
          <p:cNvSpPr>
            <a:spLocks noGrp="1" noChangeArrowheads="1"/>
          </p:cNvSpPr>
          <p:nvPr>
            <p:ph type="title"/>
          </p:nvPr>
        </p:nvSpPr>
        <p:spPr/>
        <p:txBody>
          <a:bodyPr/>
          <a:lstStyle/>
          <a:p>
            <a:pPr eaLnBrk="1" hangingPunct="1"/>
            <a:r>
              <a:rPr lang="en-US" dirty="0"/>
              <a:t>Typical Business</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7</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35980453"/>
      </p:ext>
    </p:extLst>
  </p:cSld>
  <p:clrMapOvr>
    <a:masterClrMapping/>
  </p:clrMapOvr>
  <mc:AlternateContent xmlns:mc="http://schemas.openxmlformats.org/markup-compatibility/2006" xmlns:p14="http://schemas.microsoft.com/office/powerpoint/2010/main">
    <mc:Choice Requires="p14">
      <p:transition spd="slow" p14:dur="2000" advTm="39884"/>
    </mc:Choice>
    <mc:Fallback xmlns="">
      <p:transition spd="slow" advTm="39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Multi-platform Business (ex. Google)</a:t>
            </a:r>
          </a:p>
        </p:txBody>
      </p:sp>
      <p:sp>
        <p:nvSpPr>
          <p:cNvPr id="26633" name="Slide Number Placeholder 18"/>
          <p:cNvSpPr>
            <a:spLocks noGrp="1"/>
          </p:cNvSpPr>
          <p:nvPr>
            <p:ph type="sldNum" sz="quarter" idx="4294967295"/>
          </p:nvPr>
        </p:nvSpPr>
        <p:spPr>
          <a:xfrm>
            <a:off x="8534400" y="6477000"/>
            <a:ext cx="609600" cy="304800"/>
          </a:xfrm>
          <a:prstGeom prst="rect">
            <a:avLst/>
          </a:prstGeom>
          <a:noFill/>
        </p:spPr>
        <p:txBody>
          <a:bodyPr/>
          <a:lstStyle/>
          <a:p>
            <a:fld id="{62CCC0D3-081E-4AC4-9341-0774CDDE2E74}" type="slidenum">
              <a:rPr lang="en-US" smtClean="0"/>
              <a:pPr/>
              <a:t>8</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390" y="1066800"/>
            <a:ext cx="5006894" cy="515721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00328617"/>
      </p:ext>
    </p:extLst>
  </p:cSld>
  <p:clrMapOvr>
    <a:masterClrMapping/>
  </p:clrMapOvr>
  <mc:AlternateContent xmlns:mc="http://schemas.openxmlformats.org/markup-compatibility/2006" xmlns:p14="http://schemas.microsoft.com/office/powerpoint/2010/main">
    <mc:Choice Requires="p14">
      <p:transition spd="slow" p14:dur="2000" advTm="85926"/>
    </mc:Choice>
    <mc:Fallback xmlns="">
      <p:transition spd="slow" advTm="8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93763" y="228600"/>
            <a:ext cx="7793037" cy="700087"/>
          </a:xfrm>
        </p:spPr>
        <p:txBody>
          <a:bodyPr/>
          <a:lstStyle/>
          <a:p>
            <a:pPr eaLnBrk="1" hangingPunct="1"/>
            <a:r>
              <a:rPr lang="en-US" dirty="0"/>
              <a:t>Focusing on a Simple Business </a:t>
            </a:r>
            <a:br>
              <a:rPr lang="en-US" dirty="0"/>
            </a:br>
            <a:r>
              <a:rPr lang="en-US" sz="2400" dirty="0"/>
              <a:t>(or the cash generating loop of a multi-platform business)</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9</a:t>
            </a:fld>
            <a:endParaRPr lang="en-US"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075" b="2762"/>
          <a:stretch/>
        </p:blipFill>
        <p:spPr>
          <a:xfrm>
            <a:off x="1295400" y="1183819"/>
            <a:ext cx="6492240" cy="5047013"/>
          </a:xfrm>
          <a:prstGeom prst="rect">
            <a:avLst/>
          </a:prstGeom>
        </p:spPr>
      </p:pic>
      <p:sp>
        <p:nvSpPr>
          <p:cNvPr id="3" name="Arrow: Notched Right 2"/>
          <p:cNvSpPr/>
          <p:nvPr/>
        </p:nvSpPr>
        <p:spPr bwMode="auto">
          <a:xfrm rot="8656034">
            <a:off x="1686506" y="4788069"/>
            <a:ext cx="838200" cy="304800"/>
          </a:xfrm>
          <a:prstGeom prst="notched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4" name="TextBox 3"/>
          <p:cNvSpPr txBox="1"/>
          <p:nvPr/>
        </p:nvSpPr>
        <p:spPr>
          <a:xfrm>
            <a:off x="609600" y="5303596"/>
            <a:ext cx="1593065" cy="523220"/>
          </a:xfrm>
          <a:prstGeom prst="rect">
            <a:avLst/>
          </a:prstGeom>
          <a:noFill/>
        </p:spPr>
        <p:txBody>
          <a:bodyPr wrap="none" rtlCol="0">
            <a:spAutoFit/>
          </a:bodyPr>
          <a:lstStyle/>
          <a:p>
            <a:pPr algn="ctr"/>
            <a:r>
              <a:rPr lang="en-US" dirty="0"/>
              <a:t>Value Capture Loss</a:t>
            </a:r>
          </a:p>
          <a:p>
            <a:pPr algn="ctr"/>
            <a:r>
              <a:rPr lang="en-US" dirty="0"/>
              <a:t>Through Taxes</a:t>
            </a:r>
          </a:p>
        </p:txBody>
      </p:sp>
      <p:sp>
        <p:nvSpPr>
          <p:cNvPr id="7" name="Arrow: Notched Right 6"/>
          <p:cNvSpPr/>
          <p:nvPr/>
        </p:nvSpPr>
        <p:spPr bwMode="auto">
          <a:xfrm rot="13132153">
            <a:off x="1894542" y="1960281"/>
            <a:ext cx="838200" cy="262421"/>
          </a:xfrm>
          <a:prstGeom prst="notched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253287" y="1101865"/>
            <a:ext cx="2084225" cy="738664"/>
          </a:xfrm>
          <a:prstGeom prst="rect">
            <a:avLst/>
          </a:prstGeom>
          <a:noFill/>
        </p:spPr>
        <p:txBody>
          <a:bodyPr wrap="none" rtlCol="0">
            <a:spAutoFit/>
          </a:bodyPr>
          <a:lstStyle/>
          <a:p>
            <a:pPr algn="ctr"/>
            <a:r>
              <a:rPr lang="en-US" dirty="0"/>
              <a:t>Value Capture Loss</a:t>
            </a:r>
          </a:p>
          <a:p>
            <a:pPr algn="ctr"/>
            <a:r>
              <a:rPr lang="en-US" dirty="0"/>
              <a:t>To Suppliers</a:t>
            </a:r>
          </a:p>
          <a:p>
            <a:pPr algn="ctr"/>
            <a:r>
              <a:rPr lang="en-US" dirty="0"/>
              <a:t>And other “Collaborators”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952450081"/>
      </p:ext>
    </p:extLst>
  </p:cSld>
  <p:clrMapOvr>
    <a:masterClrMapping/>
  </p:clrMapOvr>
  <mc:AlternateContent xmlns:mc="http://schemas.openxmlformats.org/markup-compatibility/2006" xmlns:p14="http://schemas.microsoft.com/office/powerpoint/2010/main">
    <mc:Choice Requires="p14">
      <p:transition spd="slow" p14:dur="2000" advTm="127308"/>
    </mc:Choice>
    <mc:Fallback xmlns="">
      <p:transition spd="slow" advTm="12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5686</TotalTime>
  <Words>571</Words>
  <Application>Microsoft Office PowerPoint</Application>
  <PresentationFormat>On-screen Show (4:3)</PresentationFormat>
  <Paragraphs>83</Paragraphs>
  <Slides>15</Slides>
  <Notes>7</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Times New Roman</vt:lpstr>
      <vt:lpstr>Wingdings</vt:lpstr>
      <vt:lpstr>blank</vt:lpstr>
      <vt:lpstr>PowerPoint Presentation</vt:lpstr>
      <vt:lpstr>Let’s Start by examining the essence of a business</vt:lpstr>
      <vt:lpstr>Exchanging Value for Value</vt:lpstr>
      <vt:lpstr>Customers</vt:lpstr>
      <vt:lpstr>EVERYONE  =  NO ONE</vt:lpstr>
      <vt:lpstr>10% of EVERYONE  =  10% of NO ONE</vt:lpstr>
      <vt:lpstr>Typical Business</vt:lpstr>
      <vt:lpstr>Multi-platform Business (ex. Google)</vt:lpstr>
      <vt:lpstr>Focusing on a Simple Business  (or the cash generating loop of a multi-platform business)</vt:lpstr>
      <vt:lpstr>Zoom In slightly for a closer look</vt:lpstr>
      <vt:lpstr>The Complete Business Model</vt:lpstr>
      <vt:lpstr>Zoom out to see only qualitative measures</vt:lpstr>
      <vt:lpstr>Qualitative Business Model   Specific, complete, qualitative description</vt:lpstr>
      <vt:lpstr>Business Development</vt:lpstr>
      <vt:lpstr>Questions?</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584</cp:revision>
  <cp:lastPrinted>2014-06-09T15:08:47Z</cp:lastPrinted>
  <dcterms:created xsi:type="dcterms:W3CDTF">2003-10-03T23:08:19Z</dcterms:created>
  <dcterms:modified xsi:type="dcterms:W3CDTF">2022-07-30T05:11:48Z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