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15"/>
  </p:notesMasterIdLst>
  <p:handoutMasterIdLst>
    <p:handoutMasterId r:id="rId16"/>
  </p:handoutMasterIdLst>
  <p:sldIdLst>
    <p:sldId id="708" r:id="rId2"/>
    <p:sldId id="1053" r:id="rId3"/>
    <p:sldId id="1764" r:id="rId4"/>
    <p:sldId id="1765" r:id="rId5"/>
    <p:sldId id="1766" r:id="rId6"/>
    <p:sldId id="1054" r:id="rId7"/>
    <p:sldId id="1055" r:id="rId8"/>
    <p:sldId id="1056" r:id="rId9"/>
    <p:sldId id="1057" r:id="rId10"/>
    <p:sldId id="1058" r:id="rId11"/>
    <p:sldId id="1060" r:id="rId12"/>
    <p:sldId id="1059" r:id="rId13"/>
    <p:sldId id="1061" r:id="rId14"/>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E9F9"/>
    <a:srgbClr val="52A6E9"/>
    <a:srgbClr val="3B4445"/>
    <a:srgbClr val="D15B05"/>
    <a:srgbClr val="0C1C8C"/>
    <a:srgbClr val="0094BF"/>
    <a:srgbClr val="0000CC"/>
    <a:srgbClr val="000066"/>
    <a:srgbClr val="E9F3FD"/>
    <a:srgbClr val="8AC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8" autoAdjust="0"/>
    <p:restoredTop sz="94646" autoAdjust="0"/>
  </p:normalViewPr>
  <p:slideViewPr>
    <p:cSldViewPr>
      <p:cViewPr varScale="1">
        <p:scale>
          <a:sx n="57" d="100"/>
          <a:sy n="57" d="100"/>
        </p:scale>
        <p:origin x="1238" y="19"/>
      </p:cViewPr>
      <p:guideLst>
        <p:guide orient="horz" pos="2160"/>
        <p:guide pos="2880"/>
      </p:guideLst>
    </p:cSldViewPr>
  </p:slideViewPr>
  <p:notesTextViewPr>
    <p:cViewPr>
      <p:scale>
        <a:sx n="100" d="100"/>
        <a:sy n="100" d="100"/>
      </p:scale>
      <p:origin x="0" y="0"/>
    </p:cViewPr>
  </p:notesTextViewPr>
  <p:sorterViewPr>
    <p:cViewPr>
      <p:scale>
        <a:sx n="82" d="100"/>
        <a:sy n="82" d="100"/>
      </p:scale>
      <p:origin x="0" y="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7/30/2022</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chemeClr val="tx1"/>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lvl1pPr>
              <a:defRPr>
                <a:solidFill>
                  <a:schemeClr val="tx1"/>
                </a:solidFill>
              </a:defRPr>
            </a:lvl1p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lvl1pPr>
              <a:defRPr>
                <a:solidFill>
                  <a:schemeClr val="tx1"/>
                </a:solidFill>
              </a:defRPr>
            </a:lvl1p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2022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hyperlink" Target="mailto:Tfaley@uvi.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429161"/>
            <a:ext cx="1237839" cy="132343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029" sz="4000" b="1" dirty="0">
                <a:ln w="50800"/>
                <a:solidFill>
                  <a:srgbClr val="3B4445"/>
                </a:solidFill>
              </a:rPr>
              <a:t>ENT</a:t>
            </a:r>
          </a:p>
          <a:p>
            <a:pPr algn="ctr"/>
            <a:r>
              <a:rPr lang="en-029" sz="4000" b="1" dirty="0">
                <a:ln w="50800"/>
                <a:solidFill>
                  <a:srgbClr val="3B4445"/>
                </a:solidFill>
              </a:rPr>
              <a:t>205</a:t>
            </a:r>
            <a:endParaRPr lang="en-US" sz="4000" b="1" dirty="0">
              <a:ln w="50800"/>
              <a:solidFill>
                <a:srgbClr val="3B4445"/>
              </a:solidFill>
            </a:endParaRPr>
          </a:p>
        </p:txBody>
      </p:sp>
      <p:sp>
        <p:nvSpPr>
          <p:cNvPr id="9" name="Subtitle 5"/>
          <p:cNvSpPr txBox="1">
            <a:spLocks/>
          </p:cNvSpPr>
          <p:nvPr/>
        </p:nvSpPr>
        <p:spPr bwMode="auto">
          <a:xfrm>
            <a:off x="0" y="4114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b="1" dirty="0">
                <a:solidFill>
                  <a:srgbClr val="3B4445"/>
                </a:solidFill>
              </a:rPr>
              <a:t>University of the Virgin Islands</a:t>
            </a:r>
          </a:p>
          <a:p>
            <a:pPr marL="0" indent="0" algn="ctr">
              <a:buNone/>
            </a:pPr>
            <a:r>
              <a:rPr lang="en-029" sz="1800" dirty="0">
                <a:solidFill>
                  <a:srgbClr val="3B4445"/>
                </a:solidFill>
              </a:rPr>
              <a:t>Tfaley@uvi.edu</a:t>
            </a:r>
            <a:endParaRPr lang="en-US" sz="1800" dirty="0">
              <a:solidFill>
                <a:srgbClr val="3B4445"/>
              </a:solidFill>
            </a:endParaRPr>
          </a:p>
        </p:txBody>
      </p:sp>
      <p:sp>
        <p:nvSpPr>
          <p:cNvPr id="11" name="Title 4"/>
          <p:cNvSpPr txBox="1">
            <a:spLocks/>
          </p:cNvSpPr>
          <p:nvPr/>
        </p:nvSpPr>
        <p:spPr bwMode="auto">
          <a:xfrm>
            <a:off x="0" y="28051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b="1" kern="0" dirty="0"/>
              <a:t>Session 4:</a:t>
            </a:r>
          </a:p>
          <a:p>
            <a:pPr algn="ctr"/>
            <a:endParaRPr lang="en-US" sz="2800" b="1" kern="0" dirty="0"/>
          </a:p>
          <a:p>
            <a:pPr algn="ctr"/>
            <a:r>
              <a:rPr lang="en-US" sz="2800" b="1" kern="0" dirty="0"/>
              <a:t>Mindset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2" name="Video 1">
            <a:hlinkClick r:id="" action="ppaction://media"/>
            <a:extLst>
              <a:ext uri="{FF2B5EF4-FFF2-40B4-BE49-F238E27FC236}">
                <a16:creationId xmlns:a16="http://schemas.microsoft.com/office/drawing/2014/main" id="{52A10952-9DF4-4DA4-AE2E-0991753971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172200" y="6400800"/>
            <a:ext cx="1600201" cy="457200"/>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18189"/>
    </mc:Choice>
    <mc:Fallback xmlns="">
      <p:transition spd="slow" advTm="1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list continued (4 of 6)</a:t>
            </a:r>
          </a:p>
        </p:txBody>
      </p:sp>
      <p:sp>
        <p:nvSpPr>
          <p:cNvPr id="3" name="Content Placeholder 2"/>
          <p:cNvSpPr>
            <a:spLocks noGrp="1"/>
          </p:cNvSpPr>
          <p:nvPr>
            <p:ph idx="1"/>
          </p:nvPr>
        </p:nvSpPr>
        <p:spPr/>
        <p:txBody>
          <a:bodyPr/>
          <a:lstStyle/>
          <a:p>
            <a:pPr marL="0" indent="0">
              <a:buNone/>
            </a:pPr>
            <a:r>
              <a:rPr lang="en-US" b="1" dirty="0"/>
              <a:t>7. Determined</a:t>
            </a:r>
            <a:endParaRPr lang="en-US" dirty="0"/>
          </a:p>
          <a:p>
            <a:r>
              <a:rPr lang="en-US" sz="2000" dirty="0"/>
              <a:t>Entrepreneurs are not thwarted by their defeats. They look at defeat as an opportunity for success. They are LEARNERS. Failures are how they learn new things. They are determined to make all of their endeavors succeed, so will try and try again until it does. Successful entrepreneurs do not believe that something cannot be done.</a:t>
            </a:r>
          </a:p>
          <a:p>
            <a:endParaRPr lang="en-US" sz="2000" dirty="0"/>
          </a:p>
          <a:p>
            <a:pPr marL="0" indent="0">
              <a:buNone/>
            </a:pPr>
            <a:r>
              <a:rPr lang="en-US" b="1" dirty="0"/>
              <a:t>8. Strong people skills</a:t>
            </a:r>
            <a:endParaRPr lang="en-US" dirty="0"/>
          </a:p>
          <a:p>
            <a:r>
              <a:rPr lang="en-US" sz="2000" dirty="0"/>
              <a:t>The entrepreneur has strong communication skills to sell the product and motivate employees. Most successful entrepreneurs know how to motivate their employees so the business grows overall. They are very good at highlighting the benefits of any situation and coaching others to their success.</a:t>
            </a:r>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10</a:t>
            </a:fld>
            <a:endParaRPr lang="en-US" dirty="0"/>
          </a:p>
        </p:txBody>
      </p:sp>
      <p:pic>
        <p:nvPicPr>
          <p:cNvPr id="6" name="Video 5">
            <a:hlinkClick r:id="" action="ppaction://media"/>
            <a:extLst>
              <a:ext uri="{FF2B5EF4-FFF2-40B4-BE49-F238E27FC236}">
                <a16:creationId xmlns:a16="http://schemas.microsoft.com/office/drawing/2014/main" id="{4291AD20-7567-4104-99F9-13C3C2DCEB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77000"/>
            <a:ext cx="1752600" cy="381000"/>
          </a:xfrm>
          <a:prstGeom prst="rect">
            <a:avLst/>
          </a:prstGeom>
        </p:spPr>
      </p:pic>
    </p:spTree>
    <p:extLst>
      <p:ext uri="{BB962C8B-B14F-4D97-AF65-F5344CB8AC3E}">
        <p14:creationId xmlns:p14="http://schemas.microsoft.com/office/powerpoint/2010/main" val="669977215"/>
      </p:ext>
    </p:extLst>
  </p:cSld>
  <p:clrMapOvr>
    <a:masterClrMapping/>
  </p:clrMapOvr>
  <mc:AlternateContent xmlns:mc="http://schemas.openxmlformats.org/markup-compatibility/2006" xmlns:p14="http://schemas.microsoft.com/office/powerpoint/2010/main">
    <mc:Choice Requires="p14">
      <p:transition spd="slow" p14:dur="2000" advTm="54135"/>
    </mc:Choice>
    <mc:Fallback xmlns="">
      <p:transition spd="slow" advTm="5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list continued (5 of 6)</a:t>
            </a:r>
          </a:p>
        </p:txBody>
      </p:sp>
      <p:sp>
        <p:nvSpPr>
          <p:cNvPr id="3" name="Content Placeholder 2"/>
          <p:cNvSpPr>
            <a:spLocks noGrp="1"/>
          </p:cNvSpPr>
          <p:nvPr>
            <p:ph idx="1"/>
          </p:nvPr>
        </p:nvSpPr>
        <p:spPr>
          <a:xfrm>
            <a:off x="838200" y="990600"/>
            <a:ext cx="7772400" cy="4876800"/>
          </a:xfrm>
        </p:spPr>
        <p:txBody>
          <a:bodyPr/>
          <a:lstStyle/>
          <a:p>
            <a:pPr marL="0" indent="0">
              <a:buNone/>
            </a:pPr>
            <a:r>
              <a:rPr lang="en-US" b="1" dirty="0"/>
              <a:t>9. Strong work ethic</a:t>
            </a:r>
            <a:endParaRPr lang="en-US" dirty="0"/>
          </a:p>
          <a:p>
            <a:r>
              <a:rPr lang="en-US" sz="2000" dirty="0"/>
              <a:t>The successful entrepreneur will often be the first person to arrive at the office and the last one to leave. They will come in on their days off to make sure that an outcome meets their expectations. Their mind is constantly on their work, whether they are in or out of the workplace.</a:t>
            </a:r>
          </a:p>
          <a:p>
            <a:endParaRPr lang="en-US" dirty="0"/>
          </a:p>
          <a:p>
            <a:pPr marL="0" indent="0">
              <a:buNone/>
            </a:pPr>
            <a:r>
              <a:rPr lang="en-US" b="1" dirty="0"/>
              <a:t>10. Passion (… or is it Purpose?)</a:t>
            </a:r>
            <a:endParaRPr lang="en-US" dirty="0"/>
          </a:p>
          <a:p>
            <a:r>
              <a:rPr lang="en-US" sz="2000" dirty="0"/>
              <a:t>Passion (Purpose?) is the most important trait of the successful entrepreneur. They genuinely love their work. They are willing to put in those extra hours to make the business succeed because there is a joy their business gives which goes beyond the money. The successful entrepreneur will always be reading and researching ways to make the business better.</a:t>
            </a:r>
          </a:p>
          <a:p>
            <a:pPr marL="0" indent="0">
              <a:buNone/>
            </a:pPr>
            <a:r>
              <a:rPr lang="en-US" sz="2000" dirty="0"/>
              <a:t>      </a:t>
            </a:r>
            <a:r>
              <a:rPr lang="en-US" sz="2000" b="1" dirty="0">
                <a:solidFill>
                  <a:srgbClr val="FF0000"/>
                </a:solidFill>
              </a:rPr>
              <a:t>See article on BB (“Do NOT follow your passion”; Purpose – something bigger than yourself)</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11</a:t>
            </a:fld>
            <a:endParaRPr lang="en-US" dirty="0"/>
          </a:p>
        </p:txBody>
      </p:sp>
      <p:pic>
        <p:nvPicPr>
          <p:cNvPr id="6" name="Video 5">
            <a:hlinkClick r:id="" action="ppaction://media"/>
            <a:extLst>
              <a:ext uri="{FF2B5EF4-FFF2-40B4-BE49-F238E27FC236}">
                <a16:creationId xmlns:a16="http://schemas.microsoft.com/office/drawing/2014/main" id="{4FB85D56-01E8-48B1-8209-0D83BD20B1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00800"/>
            <a:ext cx="1828800" cy="457200"/>
          </a:xfrm>
          <a:prstGeom prst="rect">
            <a:avLst/>
          </a:prstGeom>
        </p:spPr>
      </p:pic>
    </p:spTree>
    <p:extLst>
      <p:ext uri="{BB962C8B-B14F-4D97-AF65-F5344CB8AC3E}">
        <p14:creationId xmlns:p14="http://schemas.microsoft.com/office/powerpoint/2010/main" val="744233249"/>
      </p:ext>
    </p:extLst>
  </p:cSld>
  <p:clrMapOvr>
    <a:masterClrMapping/>
  </p:clrMapOvr>
  <mc:AlternateContent xmlns:mc="http://schemas.openxmlformats.org/markup-compatibility/2006" xmlns:p14="http://schemas.microsoft.com/office/powerpoint/2010/main">
    <mc:Choice Requires="p14">
      <p:transition spd="slow" p14:dur="2000" advTm="23601"/>
    </mc:Choice>
    <mc:Fallback xmlns="">
      <p:transition spd="slow" advTm="2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list (6 of 6)</a:t>
            </a:r>
          </a:p>
        </p:txBody>
      </p:sp>
      <p:sp>
        <p:nvSpPr>
          <p:cNvPr id="3" name="Content Placeholder 2"/>
          <p:cNvSpPr>
            <a:spLocks noGrp="1"/>
          </p:cNvSpPr>
          <p:nvPr>
            <p:ph idx="1"/>
          </p:nvPr>
        </p:nvSpPr>
        <p:spPr/>
        <p:txBody>
          <a:bodyPr/>
          <a:lstStyle/>
          <a:p>
            <a:pPr marL="0" indent="0">
              <a:buNone/>
            </a:pPr>
            <a:r>
              <a:rPr lang="en-US" b="1" dirty="0"/>
              <a:t>11. Bias towards action</a:t>
            </a:r>
          </a:p>
          <a:p>
            <a:r>
              <a:rPr lang="en-US" sz="2000" dirty="0"/>
              <a:t>Entrepreneurs and Innovators’ behavior is </a:t>
            </a:r>
            <a:r>
              <a:rPr lang="en-US" sz="2000" b="1" dirty="0"/>
              <a:t>action</a:t>
            </a:r>
            <a:r>
              <a:rPr lang="en-US" sz="2000" dirty="0"/>
              <a:t>-oriented, rather than discussion-based. They are DOERS. They are looking paths forward – ways to make the world better --  not seeking reasons </a:t>
            </a:r>
            <a:r>
              <a:rPr lang="en-US" sz="2000" u="sng" dirty="0"/>
              <a:t>not</a:t>
            </a:r>
            <a:r>
              <a:rPr lang="en-US" sz="2000" dirty="0"/>
              <a:t> to do something.  </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12</a:t>
            </a:fld>
            <a:endParaRPr lang="en-US" dirty="0"/>
          </a:p>
        </p:txBody>
      </p:sp>
      <p:pic>
        <p:nvPicPr>
          <p:cNvPr id="6" name="Video 5">
            <a:hlinkClick r:id="" action="ppaction://media"/>
            <a:extLst>
              <a:ext uri="{FF2B5EF4-FFF2-40B4-BE49-F238E27FC236}">
                <a16:creationId xmlns:a16="http://schemas.microsoft.com/office/drawing/2014/main" id="{70DF3417-2A78-4C1E-B7D7-ACA399090E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77000"/>
            <a:ext cx="1828800" cy="381000"/>
          </a:xfrm>
          <a:prstGeom prst="rect">
            <a:avLst/>
          </a:prstGeom>
        </p:spPr>
      </p:pic>
    </p:spTree>
    <p:extLst>
      <p:ext uri="{BB962C8B-B14F-4D97-AF65-F5344CB8AC3E}">
        <p14:creationId xmlns:p14="http://schemas.microsoft.com/office/powerpoint/2010/main" val="3156640030"/>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sp>
        <p:nvSpPr>
          <p:cNvPr id="5" name="Content Placeholder 4"/>
          <p:cNvSpPr>
            <a:spLocks noGrp="1"/>
          </p:cNvSpPr>
          <p:nvPr>
            <p:ph idx="1"/>
          </p:nvPr>
        </p:nvSpPr>
        <p:spPr>
          <a:xfrm>
            <a:off x="838200" y="1143000"/>
            <a:ext cx="5257800" cy="4876800"/>
          </a:xfrm>
        </p:spPr>
        <p:txBody>
          <a:bodyPr/>
          <a:lstStyle/>
          <a:p>
            <a:r>
              <a:rPr lang="en-US" dirty="0"/>
              <a:t>What do you find confusing?</a:t>
            </a:r>
          </a:p>
          <a:p>
            <a:endParaRPr lang="en-US" dirty="0"/>
          </a:p>
          <a:p>
            <a:r>
              <a:rPr lang="en-US" dirty="0"/>
              <a:t>What questions do you have?</a:t>
            </a:r>
          </a:p>
          <a:p>
            <a:endParaRPr lang="en-US" dirty="0"/>
          </a:p>
          <a:p>
            <a:r>
              <a:rPr lang="en-US" dirty="0"/>
              <a:t>E-mail me.</a:t>
            </a:r>
          </a:p>
          <a:p>
            <a:pPr lvl="1"/>
            <a:r>
              <a:rPr lang="en-US" dirty="0">
                <a:hlinkClick r:id="rId4"/>
              </a:rPr>
              <a:t>Tfaley@uvi.edu</a:t>
            </a:r>
            <a:endParaRPr lang="en-US" dirty="0"/>
          </a:p>
          <a:p>
            <a:pPr lvl="1"/>
            <a:r>
              <a:rPr lang="en-US" dirty="0"/>
              <a:t>Make sure to put “</a:t>
            </a:r>
            <a:r>
              <a:rPr lang="en-US" b="1" dirty="0"/>
              <a:t>ENT 205</a:t>
            </a:r>
            <a:r>
              <a:rPr lang="en-US" dirty="0"/>
              <a:t>” in the </a:t>
            </a:r>
            <a:r>
              <a:rPr lang="en-US" b="1" dirty="0"/>
              <a:t>subject line </a:t>
            </a:r>
            <a:r>
              <a:rPr lang="en-US" dirty="0"/>
              <a:t>of the e-mail!</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13</a:t>
            </a:fld>
            <a:endParaRPr lang="en-US" dirty="0"/>
          </a:p>
        </p:txBody>
      </p:sp>
      <p:pic>
        <p:nvPicPr>
          <p:cNvPr id="5122" name="Picture 2" descr="C:\Users\900084062\AppData\Local\Microsoft\Windows\Temporary Internet Files\Content.IE5\4H4LWR5A\pic-of-a-question-mark[1].jpg"/>
          <p:cNvPicPr>
            <a:picLocks noChangeAspect="1" noChangeArrowheads="1"/>
          </p:cNvPicPr>
          <p:nvPr/>
        </p:nvPicPr>
        <p:blipFill rotWithShape="1">
          <a:blip r:embed="rId5">
            <a:extLst>
              <a:ext uri="{28A0092B-C50C-407E-A947-70E740481C1C}">
                <a14:useLocalDpi xmlns:a14="http://schemas.microsoft.com/office/drawing/2010/main" val="0"/>
              </a:ext>
            </a:extLst>
          </a:blip>
          <a:srcRect l="15409" t="5333" r="13565" b="11834"/>
          <a:stretch/>
        </p:blipFill>
        <p:spPr bwMode="auto">
          <a:xfrm>
            <a:off x="6324600" y="1524000"/>
            <a:ext cx="2514600" cy="3601603"/>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74656830-B015-4737-8F46-4F15A2F1D9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1" y="6400800"/>
            <a:ext cx="1676400" cy="457200"/>
          </a:xfrm>
          <a:prstGeom prst="rect">
            <a:avLst/>
          </a:prstGeom>
        </p:spPr>
      </p:pic>
    </p:spTree>
    <p:extLst>
      <p:ext uri="{BB962C8B-B14F-4D97-AF65-F5344CB8AC3E}">
        <p14:creationId xmlns:p14="http://schemas.microsoft.com/office/powerpoint/2010/main" val="2386884230"/>
      </p:ext>
    </p:extLst>
  </p:cSld>
  <p:clrMapOvr>
    <a:masterClrMapping/>
  </p:clrMapOvr>
  <mc:AlternateContent xmlns:mc="http://schemas.openxmlformats.org/markup-compatibility/2006" xmlns:p14="http://schemas.microsoft.com/office/powerpoint/2010/main">
    <mc:Choice Requires="p14">
      <p:transition spd="slow" p14:dur="2000" advTm="46681"/>
    </mc:Choice>
    <mc:Fallback xmlns="">
      <p:transition spd="slow" advTm="4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characteristics of a Mindset</a:t>
            </a:r>
          </a:p>
        </p:txBody>
      </p:sp>
      <p:sp>
        <p:nvSpPr>
          <p:cNvPr id="3" name="Content Placeholder 2"/>
          <p:cNvSpPr>
            <a:spLocks noGrp="1"/>
          </p:cNvSpPr>
          <p:nvPr>
            <p:ph idx="1"/>
          </p:nvPr>
        </p:nvSpPr>
        <p:spPr/>
        <p:txBody>
          <a:bodyPr/>
          <a:lstStyle/>
          <a:p>
            <a:r>
              <a:rPr lang="en-US" dirty="0"/>
              <a:t>Innovation and Entrepreneurship taught from a “mindset” and “skillset” perspective</a:t>
            </a:r>
          </a:p>
          <a:p>
            <a:endParaRPr lang="en-US" dirty="0"/>
          </a:p>
          <a:p>
            <a:r>
              <a:rPr lang="en-US" dirty="0"/>
              <a:t>A mindset is a mental attitude or disposition that predetermines a person's response to and interpretation of a situation (see components of Mindset on the next slide).</a:t>
            </a:r>
          </a:p>
          <a:p>
            <a:endParaRPr lang="en-US" dirty="0"/>
          </a:p>
          <a:p>
            <a:r>
              <a:rPr lang="en-US" dirty="0"/>
              <a:t>It is largely SUBCONSCIOUS</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a:t>
            </a:fld>
            <a:endParaRPr lang="en-US" dirty="0"/>
          </a:p>
        </p:txBody>
      </p:sp>
      <p:pic>
        <p:nvPicPr>
          <p:cNvPr id="6" name="Video 5">
            <a:hlinkClick r:id="" action="ppaction://media"/>
            <a:extLst>
              <a:ext uri="{FF2B5EF4-FFF2-40B4-BE49-F238E27FC236}">
                <a16:creationId xmlns:a16="http://schemas.microsoft.com/office/drawing/2014/main" id="{74C63006-0626-4D29-B58A-24CDD26DCE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00798"/>
            <a:ext cx="1828800" cy="457201"/>
          </a:xfrm>
          <a:prstGeom prst="rect">
            <a:avLst/>
          </a:prstGeom>
        </p:spPr>
      </p:pic>
    </p:spTree>
    <p:extLst>
      <p:ext uri="{BB962C8B-B14F-4D97-AF65-F5344CB8AC3E}">
        <p14:creationId xmlns:p14="http://schemas.microsoft.com/office/powerpoint/2010/main" val="4067291386"/>
      </p:ext>
    </p:extLst>
  </p:cSld>
  <p:clrMapOvr>
    <a:masterClrMapping/>
  </p:clrMapOvr>
  <mc:AlternateContent xmlns:mc="http://schemas.openxmlformats.org/markup-compatibility/2006" xmlns:p14="http://schemas.microsoft.com/office/powerpoint/2010/main">
    <mc:Choice Requires="p14">
      <p:transition spd="slow" p14:dur="2000" advTm="160761"/>
    </mc:Choice>
    <mc:Fallback xmlns="">
      <p:transition spd="slow" advTm="16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5039-7AA8-41B6-B446-595150898C58}"/>
              </a:ext>
            </a:extLst>
          </p:cNvPr>
          <p:cNvSpPr>
            <a:spLocks noGrp="1"/>
          </p:cNvSpPr>
          <p:nvPr>
            <p:ph type="title"/>
          </p:nvPr>
        </p:nvSpPr>
        <p:spPr/>
        <p:txBody>
          <a:bodyPr/>
          <a:lstStyle/>
          <a:p>
            <a:r>
              <a:rPr lang="en-US" dirty="0"/>
              <a:t>Mindset elements (not inclusive)</a:t>
            </a:r>
          </a:p>
        </p:txBody>
      </p:sp>
      <p:sp>
        <p:nvSpPr>
          <p:cNvPr id="4" name="Content Placeholder 3">
            <a:extLst>
              <a:ext uri="{FF2B5EF4-FFF2-40B4-BE49-F238E27FC236}">
                <a16:creationId xmlns:a16="http://schemas.microsoft.com/office/drawing/2014/main" id="{FD873EFA-3656-4072-8E8B-DC02EFDC68DD}"/>
              </a:ext>
            </a:extLst>
          </p:cNvPr>
          <p:cNvSpPr>
            <a:spLocks noGrp="1"/>
          </p:cNvSpPr>
          <p:nvPr>
            <p:ph idx="1"/>
          </p:nvPr>
        </p:nvSpPr>
        <p:spPr>
          <a:xfrm>
            <a:off x="838200" y="1143000"/>
            <a:ext cx="7772400" cy="3886200"/>
          </a:xfrm>
        </p:spPr>
        <p:txBody>
          <a:bodyPr/>
          <a:lstStyle/>
          <a:p>
            <a:r>
              <a:rPr lang="en-US" dirty="0"/>
              <a:t>Assumptions</a:t>
            </a:r>
          </a:p>
          <a:p>
            <a:r>
              <a:rPr lang="en-US" dirty="0"/>
              <a:t>Attitude</a:t>
            </a:r>
          </a:p>
          <a:p>
            <a:r>
              <a:rPr lang="en-US" dirty="0"/>
              <a:t>Thoughts</a:t>
            </a:r>
          </a:p>
          <a:p>
            <a:r>
              <a:rPr lang="en-US" dirty="0"/>
              <a:t>Beliefs</a:t>
            </a:r>
          </a:p>
          <a:p>
            <a:r>
              <a:rPr lang="en-US" dirty="0"/>
              <a:t>Values</a:t>
            </a:r>
          </a:p>
          <a:p>
            <a:r>
              <a:rPr lang="en-US" dirty="0"/>
              <a:t>Expectations</a:t>
            </a:r>
          </a:p>
        </p:txBody>
      </p:sp>
      <p:sp>
        <p:nvSpPr>
          <p:cNvPr id="3" name="Slide Number Placeholder 2">
            <a:extLst>
              <a:ext uri="{FF2B5EF4-FFF2-40B4-BE49-F238E27FC236}">
                <a16:creationId xmlns:a16="http://schemas.microsoft.com/office/drawing/2014/main" id="{85E87E53-8B0F-492C-8C12-133ECE678846}"/>
              </a:ext>
            </a:extLst>
          </p:cNvPr>
          <p:cNvSpPr>
            <a:spLocks noGrp="1"/>
          </p:cNvSpPr>
          <p:nvPr>
            <p:ph type="sldNum" sz="quarter" idx="10"/>
          </p:nvPr>
        </p:nvSpPr>
        <p:spPr/>
        <p:txBody>
          <a:bodyPr/>
          <a:lstStyle/>
          <a:p>
            <a:pPr>
              <a:defRPr/>
            </a:pPr>
            <a:fld id="{CB9CAC4E-107C-4C6A-8610-12D257A4A4F1}" type="slidenum">
              <a:rPr lang="en-US" smtClean="0"/>
              <a:pPr>
                <a:defRPr/>
              </a:pPr>
              <a:t>3</a:t>
            </a:fld>
            <a:endParaRPr lang="en-US" dirty="0"/>
          </a:p>
        </p:txBody>
      </p:sp>
      <p:sp>
        <p:nvSpPr>
          <p:cNvPr id="5" name="Right Brace 4">
            <a:extLst>
              <a:ext uri="{FF2B5EF4-FFF2-40B4-BE49-F238E27FC236}">
                <a16:creationId xmlns:a16="http://schemas.microsoft.com/office/drawing/2014/main" id="{2C5A840F-39E7-4FD6-94B3-F103BB619B47}"/>
              </a:ext>
            </a:extLst>
          </p:cNvPr>
          <p:cNvSpPr/>
          <p:nvPr/>
        </p:nvSpPr>
        <p:spPr bwMode="auto">
          <a:xfrm>
            <a:off x="4871639" y="1219200"/>
            <a:ext cx="381000" cy="2971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E1F008F7-CDB4-4E1C-8C82-1CE2C41688B3}"/>
              </a:ext>
            </a:extLst>
          </p:cNvPr>
          <p:cNvSpPr txBox="1"/>
          <p:nvPr/>
        </p:nvSpPr>
        <p:spPr>
          <a:xfrm>
            <a:off x="5715000" y="2438400"/>
            <a:ext cx="2895600" cy="646331"/>
          </a:xfrm>
          <a:prstGeom prst="rect">
            <a:avLst/>
          </a:prstGeom>
          <a:noFill/>
        </p:spPr>
        <p:txBody>
          <a:bodyPr wrap="square" rtlCol="0">
            <a:spAutoFit/>
          </a:bodyPr>
          <a:lstStyle/>
          <a:p>
            <a:r>
              <a:rPr lang="en-US" sz="1800" dirty="0"/>
              <a:t>Sometimes referred to as part our own </a:t>
            </a:r>
            <a:r>
              <a:rPr lang="en-US" sz="1800" b="1" dirty="0"/>
              <a:t>Personal Heuristics</a:t>
            </a:r>
          </a:p>
        </p:txBody>
      </p:sp>
      <p:pic>
        <p:nvPicPr>
          <p:cNvPr id="8" name="Video 7">
            <a:hlinkClick r:id="" action="ppaction://media"/>
            <a:extLst>
              <a:ext uri="{FF2B5EF4-FFF2-40B4-BE49-F238E27FC236}">
                <a16:creationId xmlns:a16="http://schemas.microsoft.com/office/drawing/2014/main" id="{DD9F719A-13E8-48AE-A94D-E68004390E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77000"/>
            <a:ext cx="1905000" cy="381000"/>
          </a:xfrm>
          <a:prstGeom prst="rect">
            <a:avLst/>
          </a:prstGeom>
        </p:spPr>
      </p:pic>
    </p:spTree>
    <p:extLst>
      <p:ext uri="{BB962C8B-B14F-4D97-AF65-F5344CB8AC3E}">
        <p14:creationId xmlns:p14="http://schemas.microsoft.com/office/powerpoint/2010/main" val="3810179901"/>
      </p:ext>
    </p:extLst>
  </p:cSld>
  <p:clrMapOvr>
    <a:masterClrMapping/>
  </p:clrMapOvr>
  <mc:AlternateContent xmlns:mc="http://schemas.openxmlformats.org/markup-compatibility/2006" xmlns:p14="http://schemas.microsoft.com/office/powerpoint/2010/main">
    <mc:Choice Requires="p14">
      <p:transition spd="slow" p14:dur="2000" advTm="47460"/>
    </mc:Choice>
    <mc:Fallback xmlns="">
      <p:transition spd="slow" advTm="4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7281-B06A-4C04-B95D-7577C78FFE69}"/>
              </a:ext>
            </a:extLst>
          </p:cNvPr>
          <p:cNvSpPr>
            <a:spLocks noGrp="1"/>
          </p:cNvSpPr>
          <p:nvPr>
            <p:ph type="title"/>
          </p:nvPr>
        </p:nvSpPr>
        <p:spPr/>
        <p:txBody>
          <a:bodyPr/>
          <a:lstStyle/>
          <a:p>
            <a:r>
              <a:rPr lang="en-US" dirty="0"/>
              <a:t>Who you are…</a:t>
            </a:r>
          </a:p>
        </p:txBody>
      </p:sp>
      <p:sp>
        <p:nvSpPr>
          <p:cNvPr id="3" name="Content Placeholder 2">
            <a:extLst>
              <a:ext uri="{FF2B5EF4-FFF2-40B4-BE49-F238E27FC236}">
                <a16:creationId xmlns:a16="http://schemas.microsoft.com/office/drawing/2014/main" id="{723E986C-6DF2-4612-8310-82484DEB3DDB}"/>
              </a:ext>
            </a:extLst>
          </p:cNvPr>
          <p:cNvSpPr>
            <a:spLocks noGrp="1"/>
          </p:cNvSpPr>
          <p:nvPr>
            <p:ph idx="1"/>
          </p:nvPr>
        </p:nvSpPr>
        <p:spPr/>
        <p:txBody>
          <a:bodyPr/>
          <a:lstStyle/>
          <a:p>
            <a:pPr lvl="1"/>
            <a:r>
              <a:rPr lang="en-US" dirty="0"/>
              <a:t>Mindset</a:t>
            </a:r>
          </a:p>
          <a:p>
            <a:pPr lvl="2"/>
            <a:r>
              <a:rPr lang="en-US" dirty="0"/>
              <a:t>Assumptions</a:t>
            </a:r>
          </a:p>
          <a:p>
            <a:pPr lvl="2"/>
            <a:r>
              <a:rPr lang="en-US" dirty="0"/>
              <a:t>Attitude</a:t>
            </a:r>
          </a:p>
          <a:p>
            <a:pPr lvl="2"/>
            <a:r>
              <a:rPr lang="en-US" dirty="0"/>
              <a:t>Thoughts</a:t>
            </a:r>
          </a:p>
          <a:p>
            <a:pPr lvl="2"/>
            <a:r>
              <a:rPr lang="en-US" dirty="0"/>
              <a:t>Beliefs</a:t>
            </a:r>
          </a:p>
          <a:p>
            <a:pPr lvl="2"/>
            <a:r>
              <a:rPr lang="en-US" dirty="0"/>
              <a:t>Values</a:t>
            </a:r>
          </a:p>
          <a:p>
            <a:pPr lvl="2"/>
            <a:r>
              <a:rPr lang="en-US" dirty="0"/>
              <a:t>Expectations</a:t>
            </a:r>
          </a:p>
          <a:p>
            <a:pPr lvl="1"/>
            <a:r>
              <a:rPr lang="en-US" dirty="0"/>
              <a:t>Priorities (what is important to you)</a:t>
            </a:r>
          </a:p>
          <a:p>
            <a:pPr lvl="1"/>
            <a:r>
              <a:rPr lang="en-US" dirty="0"/>
              <a:t>Capabilities (see Capability Map)</a:t>
            </a:r>
          </a:p>
          <a:p>
            <a:pPr lvl="1"/>
            <a:r>
              <a:rPr lang="en-US" dirty="0"/>
              <a:t>Characteristics</a:t>
            </a:r>
          </a:p>
          <a:p>
            <a:pPr lvl="2"/>
            <a:r>
              <a:rPr lang="en-US" dirty="0"/>
              <a:t>Can be different than our “Current State”</a:t>
            </a:r>
          </a:p>
          <a:p>
            <a:pPr lvl="3"/>
            <a:r>
              <a:rPr lang="en-US" dirty="0"/>
              <a:t>Current state more temporary, “characteristics” typically change slowly (over a lifetime) </a:t>
            </a:r>
          </a:p>
          <a:p>
            <a:endParaRPr lang="en-US" dirty="0"/>
          </a:p>
        </p:txBody>
      </p:sp>
      <p:sp>
        <p:nvSpPr>
          <p:cNvPr id="4" name="Slide Number Placeholder 3">
            <a:extLst>
              <a:ext uri="{FF2B5EF4-FFF2-40B4-BE49-F238E27FC236}">
                <a16:creationId xmlns:a16="http://schemas.microsoft.com/office/drawing/2014/main" id="{2AA37B59-FD7A-4FE4-946F-E1B9EF3E82C6}"/>
              </a:ext>
            </a:extLst>
          </p:cNvPr>
          <p:cNvSpPr>
            <a:spLocks noGrp="1"/>
          </p:cNvSpPr>
          <p:nvPr>
            <p:ph type="sldNum" sz="quarter" idx="10"/>
          </p:nvPr>
        </p:nvSpPr>
        <p:spPr/>
        <p:txBody>
          <a:bodyPr/>
          <a:lstStyle/>
          <a:p>
            <a:pPr>
              <a:defRPr/>
            </a:pPr>
            <a:fld id="{9E1D4DFB-05A4-4E49-8C5F-DBB9BC109519}" type="slidenum">
              <a:rPr lang="en-US" smtClean="0"/>
              <a:pPr>
                <a:defRPr/>
              </a:pPr>
              <a:t>4</a:t>
            </a:fld>
            <a:endParaRPr lang="en-US" dirty="0"/>
          </a:p>
        </p:txBody>
      </p:sp>
      <p:pic>
        <p:nvPicPr>
          <p:cNvPr id="6" name="Video 5">
            <a:hlinkClick r:id="" action="ppaction://media"/>
            <a:extLst>
              <a:ext uri="{FF2B5EF4-FFF2-40B4-BE49-F238E27FC236}">
                <a16:creationId xmlns:a16="http://schemas.microsoft.com/office/drawing/2014/main" id="{67E114E1-FD81-4D92-B336-3EDD02E787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77000"/>
            <a:ext cx="1981200" cy="381000"/>
          </a:xfrm>
          <a:prstGeom prst="rect">
            <a:avLst/>
          </a:prstGeom>
        </p:spPr>
      </p:pic>
    </p:spTree>
    <p:extLst>
      <p:ext uri="{BB962C8B-B14F-4D97-AF65-F5344CB8AC3E}">
        <p14:creationId xmlns:p14="http://schemas.microsoft.com/office/powerpoint/2010/main" val="3430723356"/>
      </p:ext>
    </p:extLst>
  </p:cSld>
  <p:clrMapOvr>
    <a:masterClrMapping/>
  </p:clrMapOvr>
  <mc:AlternateContent xmlns:mc="http://schemas.openxmlformats.org/markup-compatibility/2006" xmlns:p14="http://schemas.microsoft.com/office/powerpoint/2010/main">
    <mc:Choice Requires="p14">
      <p:transition spd="slow" p14:dur="2000" advTm="74801"/>
    </mc:Choice>
    <mc:Fallback xmlns="">
      <p:transition spd="slow" advTm="7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2BE0-CDCB-4DA9-B22C-0295D7A4A218}"/>
              </a:ext>
            </a:extLst>
          </p:cNvPr>
          <p:cNvSpPr>
            <a:spLocks noGrp="1"/>
          </p:cNvSpPr>
          <p:nvPr>
            <p:ph type="title"/>
          </p:nvPr>
        </p:nvSpPr>
        <p:spPr/>
        <p:txBody>
          <a:bodyPr/>
          <a:lstStyle/>
          <a:p>
            <a:r>
              <a:rPr lang="en-US" dirty="0"/>
              <a:t>Mindset with I&amp;E Characteristics</a:t>
            </a:r>
          </a:p>
        </p:txBody>
      </p:sp>
      <p:sp>
        <p:nvSpPr>
          <p:cNvPr id="3" name="Content Placeholder 2">
            <a:extLst>
              <a:ext uri="{FF2B5EF4-FFF2-40B4-BE49-F238E27FC236}">
                <a16:creationId xmlns:a16="http://schemas.microsoft.com/office/drawing/2014/main" id="{7520A63D-B664-4520-ACC1-5AB3D04E5EA0}"/>
              </a:ext>
            </a:extLst>
          </p:cNvPr>
          <p:cNvSpPr>
            <a:spLocks noGrp="1"/>
          </p:cNvSpPr>
          <p:nvPr>
            <p:ph idx="1"/>
          </p:nvPr>
        </p:nvSpPr>
        <p:spPr>
          <a:xfrm>
            <a:off x="762000" y="990600"/>
            <a:ext cx="7772400" cy="4876800"/>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Assumptions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You can do it (or learn how to do it!)</a:t>
            </a: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Attitudes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Confident</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Disciplined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Determined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Perceive “problems” as opportunities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Biased towards action</a:t>
            </a: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Thoughts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Open-minded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Problem identifier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Solution formulator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Reflective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Creative</a:t>
            </a: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Beliefs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Growth mindset</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Self-efficacy (belief in your ability to execute behaviors)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Collaboration (teamwork makes the dream work)</a:t>
            </a: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Values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Self-starter</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Determined</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Passionate about making a difference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Empathetic</a:t>
            </a:r>
          </a:p>
          <a:p>
            <a:pPr marL="342900" marR="0" lvl="0" indent="-342900">
              <a:lnSpc>
                <a:spcPct val="107000"/>
              </a:lnSpc>
              <a:spcBef>
                <a:spcPts val="0"/>
              </a:spcBef>
              <a:spcAft>
                <a:spcPts val="0"/>
              </a:spcAft>
              <a:buFont typeface="Symbol" panose="05050102010706020507" pitchFamily="18"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Expectations</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Abundance mentality</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Strong work ethic (hard work pays off in the long run)</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Competitive</a:t>
            </a:r>
          </a:p>
          <a:p>
            <a:pPr marL="0" marR="0" indent="0">
              <a:lnSpc>
                <a:spcPct val="107000"/>
              </a:lnSpc>
              <a:spcBef>
                <a:spcPts val="0"/>
              </a:spcBef>
              <a:spcAft>
                <a:spcPts val="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3200" dirty="0"/>
          </a:p>
        </p:txBody>
      </p:sp>
      <p:sp>
        <p:nvSpPr>
          <p:cNvPr id="4" name="Slide Number Placeholder 3">
            <a:extLst>
              <a:ext uri="{FF2B5EF4-FFF2-40B4-BE49-F238E27FC236}">
                <a16:creationId xmlns:a16="http://schemas.microsoft.com/office/drawing/2014/main" id="{B400AB57-07DE-48BC-9E8A-9574215A2B14}"/>
              </a:ext>
            </a:extLst>
          </p:cNvPr>
          <p:cNvSpPr>
            <a:spLocks noGrp="1"/>
          </p:cNvSpPr>
          <p:nvPr>
            <p:ph type="sldNum" sz="quarter" idx="10"/>
          </p:nvPr>
        </p:nvSpPr>
        <p:spPr/>
        <p:txBody>
          <a:bodyPr/>
          <a:lstStyle/>
          <a:p>
            <a:pPr>
              <a:defRPr/>
            </a:pPr>
            <a:fld id="{9E1D4DFB-05A4-4E49-8C5F-DBB9BC109519}" type="slidenum">
              <a:rPr lang="en-US" smtClean="0"/>
              <a:pPr>
                <a:defRPr/>
              </a:pPr>
              <a:t>5</a:t>
            </a:fld>
            <a:endParaRPr lang="en-US" dirty="0"/>
          </a:p>
        </p:txBody>
      </p:sp>
      <p:pic>
        <p:nvPicPr>
          <p:cNvPr id="5" name="Video 4">
            <a:hlinkClick r:id="" action="ppaction://media"/>
            <a:extLst>
              <a:ext uri="{FF2B5EF4-FFF2-40B4-BE49-F238E27FC236}">
                <a16:creationId xmlns:a16="http://schemas.microsoft.com/office/drawing/2014/main" id="{A7D3BED0-4ED5-4358-98E9-4501769597D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00800"/>
            <a:ext cx="1828800" cy="457200"/>
          </a:xfrm>
          <a:prstGeom prst="rect">
            <a:avLst/>
          </a:prstGeom>
        </p:spPr>
      </p:pic>
    </p:spTree>
    <p:extLst>
      <p:ext uri="{BB962C8B-B14F-4D97-AF65-F5344CB8AC3E}">
        <p14:creationId xmlns:p14="http://schemas.microsoft.com/office/powerpoint/2010/main" val="3288793998"/>
      </p:ext>
    </p:extLst>
  </p:cSld>
  <p:clrMapOvr>
    <a:masterClrMapping/>
  </p:clrMapOvr>
  <mc:AlternateContent xmlns:mc="http://schemas.openxmlformats.org/markup-compatibility/2006" xmlns:p14="http://schemas.microsoft.com/office/powerpoint/2010/main">
    <mc:Choice Requires="p14">
      <p:transition spd="slow" p14:dur="2000" advTm="241055"/>
    </mc:Choice>
    <mc:Fallback xmlns="">
      <p:transition spd="slow" advTm="24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 Traits (Characteristics)</a:t>
            </a:r>
          </a:p>
        </p:txBody>
      </p:sp>
      <p:sp>
        <p:nvSpPr>
          <p:cNvPr id="3" name="Content Placeholder 2"/>
          <p:cNvSpPr>
            <a:spLocks noGrp="1"/>
          </p:cNvSpPr>
          <p:nvPr>
            <p:ph idx="1"/>
          </p:nvPr>
        </p:nvSpPr>
        <p:spPr/>
        <p:txBody>
          <a:bodyPr/>
          <a:lstStyle/>
          <a:p>
            <a:r>
              <a:rPr lang="en-US" b="1" dirty="0"/>
              <a:t>Successful businesspeople have many traits in common with one another. </a:t>
            </a:r>
          </a:p>
          <a:p>
            <a:pPr lvl="1"/>
            <a:r>
              <a:rPr lang="en-US" dirty="0"/>
              <a:t>They are confident and optimistic. </a:t>
            </a:r>
          </a:p>
          <a:p>
            <a:pPr lvl="1"/>
            <a:r>
              <a:rPr lang="en-US" dirty="0"/>
              <a:t>They are disciplined self starters. </a:t>
            </a:r>
          </a:p>
          <a:p>
            <a:pPr lvl="1"/>
            <a:r>
              <a:rPr lang="en-US" dirty="0"/>
              <a:t>They are open to any new ideas which cross their path. </a:t>
            </a:r>
          </a:p>
          <a:p>
            <a:pPr lvl="1"/>
            <a:endParaRPr lang="en-US" b="1" dirty="0"/>
          </a:p>
          <a:p>
            <a:r>
              <a:rPr lang="en-US" b="1" dirty="0"/>
              <a:t>Here are ten (make that 11) traits of the successful entrepreneur/innovator.</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6</a:t>
            </a:fld>
            <a:endParaRPr lang="en-US" dirty="0"/>
          </a:p>
        </p:txBody>
      </p:sp>
      <p:pic>
        <p:nvPicPr>
          <p:cNvPr id="6" name="Video 5">
            <a:hlinkClick r:id="" action="ppaction://media"/>
            <a:extLst>
              <a:ext uri="{FF2B5EF4-FFF2-40B4-BE49-F238E27FC236}">
                <a16:creationId xmlns:a16="http://schemas.microsoft.com/office/drawing/2014/main" id="{3B62D145-91DF-4CCA-94DC-9198B051FD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00798"/>
            <a:ext cx="1981200" cy="457201"/>
          </a:xfrm>
          <a:prstGeom prst="rect">
            <a:avLst/>
          </a:prstGeom>
        </p:spPr>
      </p:pic>
    </p:spTree>
    <p:extLst>
      <p:ext uri="{BB962C8B-B14F-4D97-AF65-F5344CB8AC3E}">
        <p14:creationId xmlns:p14="http://schemas.microsoft.com/office/powerpoint/2010/main" val="3572146424"/>
      </p:ext>
    </p:extLst>
  </p:cSld>
  <p:clrMapOvr>
    <a:masterClrMapping/>
  </p:clrMapOvr>
  <mc:AlternateContent xmlns:mc="http://schemas.openxmlformats.org/markup-compatibility/2006" xmlns:p14="http://schemas.microsoft.com/office/powerpoint/2010/main">
    <mc:Choice Requires="p14">
      <p:transition spd="slow" p14:dur="2000" advTm="37602"/>
    </mc:Choice>
    <mc:Fallback xmlns="">
      <p:transition spd="slow" advTm="3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Lots of lists…. Here’s one</a:t>
            </a:r>
          </a:p>
        </p:txBody>
      </p:sp>
      <p:sp>
        <p:nvSpPr>
          <p:cNvPr id="3" name="Content Placeholder 2"/>
          <p:cNvSpPr>
            <a:spLocks noGrp="1"/>
          </p:cNvSpPr>
          <p:nvPr>
            <p:ph idx="1"/>
          </p:nvPr>
        </p:nvSpPr>
        <p:spPr/>
        <p:txBody>
          <a:bodyPr/>
          <a:lstStyle/>
          <a:p>
            <a:pPr marL="0" indent="0">
              <a:buNone/>
            </a:pPr>
            <a:r>
              <a:rPr lang="en-US" b="1" dirty="0"/>
              <a:t>1. Disciplined</a:t>
            </a:r>
            <a:endParaRPr lang="en-US" dirty="0"/>
          </a:p>
          <a:p>
            <a:r>
              <a:rPr lang="en-US" sz="2000" dirty="0"/>
              <a:t>These individuals are focused on making their businesses work, and eliminate any hindrances or distractions to their goals. They have overarching strategies and outline the tactics to accomplish them. Successful entrepreneurs are disciplined enough to take steps every day toward the achievement of their objectives.</a:t>
            </a:r>
          </a:p>
          <a:p>
            <a:endParaRPr lang="en-US" sz="2000" dirty="0"/>
          </a:p>
          <a:p>
            <a:pPr marL="0" indent="0">
              <a:buNone/>
            </a:pPr>
            <a:r>
              <a:rPr lang="en-US" b="1" dirty="0"/>
              <a:t>2. Confidence</a:t>
            </a:r>
            <a:endParaRPr lang="en-US" dirty="0"/>
          </a:p>
          <a:p>
            <a:r>
              <a:rPr lang="en-US" sz="2000" dirty="0"/>
              <a:t>The entrepreneur does not ask questions about whether they can succeed or whether they are worthy of success. They are confident with the knowledge that they will make their businesses succeed. They exude that confidence in everything they do.</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7</a:t>
            </a:fld>
            <a:endParaRPr lang="en-US" dirty="0"/>
          </a:p>
        </p:txBody>
      </p:sp>
      <p:sp>
        <p:nvSpPr>
          <p:cNvPr id="5" name="TextBox 4"/>
          <p:cNvSpPr txBox="1"/>
          <p:nvPr/>
        </p:nvSpPr>
        <p:spPr>
          <a:xfrm>
            <a:off x="381000" y="6019800"/>
            <a:ext cx="3444469" cy="307777"/>
          </a:xfrm>
          <a:prstGeom prst="rect">
            <a:avLst/>
          </a:prstGeom>
          <a:noFill/>
        </p:spPr>
        <p:txBody>
          <a:bodyPr wrap="none" rtlCol="0">
            <a:spAutoFit/>
          </a:bodyPr>
          <a:lstStyle/>
          <a:p>
            <a:r>
              <a:rPr lang="en-US" dirty="0"/>
              <a:t>https://www.entrepreneur.com/article/243792</a:t>
            </a:r>
          </a:p>
        </p:txBody>
      </p:sp>
      <p:pic>
        <p:nvPicPr>
          <p:cNvPr id="7" name="Video 6">
            <a:hlinkClick r:id="" action="ppaction://media"/>
            <a:extLst>
              <a:ext uri="{FF2B5EF4-FFF2-40B4-BE49-F238E27FC236}">
                <a16:creationId xmlns:a16="http://schemas.microsoft.com/office/drawing/2014/main" id="{70BE443D-7DEC-44F7-8DBE-B2C0CE5FB1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77000"/>
            <a:ext cx="1905000" cy="381000"/>
          </a:xfrm>
          <a:prstGeom prst="rect">
            <a:avLst/>
          </a:prstGeom>
        </p:spPr>
      </p:pic>
    </p:spTree>
    <p:extLst>
      <p:ext uri="{BB962C8B-B14F-4D97-AF65-F5344CB8AC3E}">
        <p14:creationId xmlns:p14="http://schemas.microsoft.com/office/powerpoint/2010/main" val="367719017"/>
      </p:ext>
    </p:extLst>
  </p:cSld>
  <p:clrMapOvr>
    <a:masterClrMapping/>
  </p:clrMapOvr>
  <mc:AlternateContent xmlns:mc="http://schemas.openxmlformats.org/markup-compatibility/2006" xmlns:p14="http://schemas.microsoft.com/office/powerpoint/2010/main">
    <mc:Choice Requires="p14">
      <p:transition spd="slow" p14:dur="2000" advTm="5301"/>
    </mc:Choice>
    <mc:Fallback xmlns="">
      <p:transition spd="slow" advTm="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(2 of 6)</a:t>
            </a:r>
          </a:p>
        </p:txBody>
      </p:sp>
      <p:sp>
        <p:nvSpPr>
          <p:cNvPr id="3" name="Content Placeholder 2"/>
          <p:cNvSpPr>
            <a:spLocks noGrp="1"/>
          </p:cNvSpPr>
          <p:nvPr>
            <p:ph idx="1"/>
          </p:nvPr>
        </p:nvSpPr>
        <p:spPr/>
        <p:txBody>
          <a:bodyPr/>
          <a:lstStyle/>
          <a:p>
            <a:pPr marL="0" indent="0">
              <a:buNone/>
            </a:pPr>
            <a:r>
              <a:rPr lang="en-US" b="1" dirty="0"/>
              <a:t>3. Open Minded</a:t>
            </a:r>
            <a:endParaRPr lang="en-US" dirty="0"/>
          </a:p>
          <a:p>
            <a:r>
              <a:rPr lang="en-US" sz="2000" dirty="0"/>
              <a:t>Entrepreneurs realize that every event and situation is a business opportunity. Ideas are constantly being generated about workflows and efficiency, people skills and potential new businesses. They have the ability to look at everything around them and focus it toward their goals.</a:t>
            </a:r>
          </a:p>
          <a:p>
            <a:endParaRPr lang="en-US" sz="2000" dirty="0"/>
          </a:p>
          <a:p>
            <a:pPr marL="0" indent="0">
              <a:buNone/>
            </a:pPr>
            <a:r>
              <a:rPr lang="en-US" b="1" dirty="0"/>
              <a:t>4. Self Starter</a:t>
            </a:r>
            <a:endParaRPr lang="en-US" dirty="0"/>
          </a:p>
          <a:p>
            <a:r>
              <a:rPr lang="en-US" sz="2000" dirty="0"/>
              <a:t>Entrepreneurs know that if something needs to be done, they should start it themselves. They set the parameters and make sure that projects follow that path. They are proactive, not waiting for someone to give them permission.</a:t>
            </a:r>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8</a:t>
            </a:fld>
            <a:endParaRPr lang="en-US" dirty="0"/>
          </a:p>
        </p:txBody>
      </p:sp>
      <p:pic>
        <p:nvPicPr>
          <p:cNvPr id="6" name="Video 5">
            <a:hlinkClick r:id="" action="ppaction://media"/>
            <a:extLst>
              <a:ext uri="{FF2B5EF4-FFF2-40B4-BE49-F238E27FC236}">
                <a16:creationId xmlns:a16="http://schemas.microsoft.com/office/drawing/2014/main" id="{A9D9D488-AA4D-4F97-AC22-088C5CF48EE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1" y="6477000"/>
            <a:ext cx="1905000" cy="381000"/>
          </a:xfrm>
          <a:prstGeom prst="rect">
            <a:avLst/>
          </a:prstGeom>
        </p:spPr>
      </p:pic>
    </p:spTree>
    <p:extLst>
      <p:ext uri="{BB962C8B-B14F-4D97-AF65-F5344CB8AC3E}">
        <p14:creationId xmlns:p14="http://schemas.microsoft.com/office/powerpoint/2010/main" val="1226699149"/>
      </p:ext>
    </p:extLst>
  </p:cSld>
  <p:clrMapOvr>
    <a:masterClrMapping/>
  </p:clrMapOvr>
  <mc:AlternateContent xmlns:mc="http://schemas.openxmlformats.org/markup-compatibility/2006" xmlns:p14="http://schemas.microsoft.com/office/powerpoint/2010/main">
    <mc:Choice Requires="p14">
      <p:transition spd="slow" p14:dur="2000" advTm="5725"/>
    </mc:Choice>
    <mc:Fallback xmlns="">
      <p:transition spd="slow" advTm="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Traits list continued (3 of 6)</a:t>
            </a:r>
          </a:p>
        </p:txBody>
      </p:sp>
      <p:sp>
        <p:nvSpPr>
          <p:cNvPr id="3" name="Content Placeholder 2"/>
          <p:cNvSpPr>
            <a:spLocks noGrp="1"/>
          </p:cNvSpPr>
          <p:nvPr>
            <p:ph idx="1"/>
          </p:nvPr>
        </p:nvSpPr>
        <p:spPr/>
        <p:txBody>
          <a:bodyPr/>
          <a:lstStyle/>
          <a:p>
            <a:pPr marL="0" indent="0">
              <a:buNone/>
            </a:pPr>
            <a:r>
              <a:rPr lang="en-US" b="1" dirty="0"/>
              <a:t>5. Competitive</a:t>
            </a:r>
            <a:endParaRPr lang="en-US" dirty="0"/>
          </a:p>
          <a:p>
            <a:r>
              <a:rPr lang="en-US" sz="2000" dirty="0"/>
              <a:t>Many companies are formed because an entrepreneur knows that they can do a job better than another. They need to win at the sports they play and need to win at the businesses that they create. An entrepreneur will highlight their own company’s track record of success.</a:t>
            </a:r>
          </a:p>
          <a:p>
            <a:endParaRPr lang="en-US" sz="2000" dirty="0"/>
          </a:p>
          <a:p>
            <a:pPr marL="0" indent="0">
              <a:buNone/>
            </a:pPr>
            <a:r>
              <a:rPr lang="en-US" b="1" dirty="0"/>
              <a:t>6. Creative</a:t>
            </a:r>
            <a:endParaRPr lang="en-US" dirty="0"/>
          </a:p>
          <a:p>
            <a:r>
              <a:rPr lang="en-US" sz="2000" dirty="0"/>
              <a:t>One facet of creativity is being able to make connections between seemingly unrelated events or situations. Entrepreneurs often come up with solutions which are the synthesis of other items. They will repurpose products to market them to new industries.</a:t>
            </a:r>
          </a:p>
          <a:p>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9</a:t>
            </a:fld>
            <a:endParaRPr lang="en-US" dirty="0"/>
          </a:p>
        </p:txBody>
      </p:sp>
      <p:pic>
        <p:nvPicPr>
          <p:cNvPr id="6" name="Video 5">
            <a:hlinkClick r:id="" action="ppaction://media"/>
            <a:extLst>
              <a:ext uri="{FF2B5EF4-FFF2-40B4-BE49-F238E27FC236}">
                <a16:creationId xmlns:a16="http://schemas.microsoft.com/office/drawing/2014/main" id="{C3B720AB-A574-4020-83F1-C8729DE26A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6477000"/>
            <a:ext cx="1905001" cy="381000"/>
          </a:xfrm>
          <a:prstGeom prst="rect">
            <a:avLst/>
          </a:prstGeom>
        </p:spPr>
      </p:pic>
    </p:spTree>
    <p:extLst>
      <p:ext uri="{BB962C8B-B14F-4D97-AF65-F5344CB8AC3E}">
        <p14:creationId xmlns:p14="http://schemas.microsoft.com/office/powerpoint/2010/main" val="3142776919"/>
      </p:ext>
    </p:extLst>
  </p:cSld>
  <p:clrMapOvr>
    <a:masterClrMapping/>
  </p:clrMapOvr>
  <mc:AlternateContent xmlns:mc="http://schemas.openxmlformats.org/markup-compatibility/2006" xmlns:p14="http://schemas.microsoft.com/office/powerpoint/2010/main">
    <mc:Choice Requires="p14">
      <p:transition spd="slow" p14:dur="2000" advTm="5081"/>
    </mc:Choice>
    <mc:Fallback xmlns="">
      <p:transition spd="slow" advTm="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6144</TotalTime>
  <Words>996</Words>
  <Application>Microsoft Office PowerPoint</Application>
  <PresentationFormat>On-screen Show (4:3)</PresentationFormat>
  <Paragraphs>126</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Courier New</vt:lpstr>
      <vt:lpstr>Symbol</vt:lpstr>
      <vt:lpstr>Times New Roman</vt:lpstr>
      <vt:lpstr>Wingdings</vt:lpstr>
      <vt:lpstr>blank</vt:lpstr>
      <vt:lpstr>PowerPoint Presentation</vt:lpstr>
      <vt:lpstr>Fundamental characteristics of a Mindset</vt:lpstr>
      <vt:lpstr>Mindset elements (not inclusive)</vt:lpstr>
      <vt:lpstr>Who you are…</vt:lpstr>
      <vt:lpstr>Mindset with I&amp;E Characteristics</vt:lpstr>
      <vt:lpstr>Success Traits (Characteristics)</vt:lpstr>
      <vt:lpstr>Lots of lists…. Here’s one</vt:lpstr>
      <vt:lpstr>Continued (2 of 6)</vt:lpstr>
      <vt:lpstr>Traits list continued (3 of 6)</vt:lpstr>
      <vt:lpstr>Traits list continued (4 of 6)</vt:lpstr>
      <vt:lpstr>Traits list continued (5 of 6)</vt:lpstr>
      <vt:lpstr>Traits list (6 of 6)</vt:lpstr>
      <vt:lpstr>Questions?</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624</cp:revision>
  <cp:lastPrinted>2014-06-09T15:08:47Z</cp:lastPrinted>
  <dcterms:created xsi:type="dcterms:W3CDTF">2003-10-03T23:08:19Z</dcterms:created>
  <dcterms:modified xsi:type="dcterms:W3CDTF">2022-07-30T05:00:08Z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