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6"/>
  </p:notesMasterIdLst>
  <p:handoutMasterIdLst>
    <p:handoutMasterId r:id="rId17"/>
  </p:handoutMasterIdLst>
  <p:sldIdLst>
    <p:sldId id="708" r:id="rId2"/>
    <p:sldId id="894" r:id="rId3"/>
    <p:sldId id="895" r:id="rId4"/>
    <p:sldId id="896" r:id="rId5"/>
    <p:sldId id="897" r:id="rId6"/>
    <p:sldId id="889" r:id="rId7"/>
    <p:sldId id="838" r:id="rId8"/>
    <p:sldId id="839" r:id="rId9"/>
    <p:sldId id="891" r:id="rId10"/>
    <p:sldId id="840" r:id="rId11"/>
    <p:sldId id="841" r:id="rId12"/>
    <p:sldId id="842" r:id="rId13"/>
    <p:sldId id="843" r:id="rId14"/>
    <p:sldId id="892" r:id="rId15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A6E9"/>
    <a:srgbClr val="3B4445"/>
    <a:srgbClr val="D15B05"/>
    <a:srgbClr val="0C1C8C"/>
    <a:srgbClr val="0094BF"/>
    <a:srgbClr val="0000CC"/>
    <a:srgbClr val="000066"/>
    <a:srgbClr val="BDE9F9"/>
    <a:srgbClr val="E9F3FD"/>
    <a:srgbClr val="8AC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9" autoAdjust="0"/>
    <p:restoredTop sz="94036" autoAdjust="0"/>
  </p:normalViewPr>
  <p:slideViewPr>
    <p:cSldViewPr>
      <p:cViewPr varScale="1">
        <p:scale>
          <a:sx n="57" d="100"/>
          <a:sy n="57" d="100"/>
        </p:scale>
        <p:origin x="1238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6921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2" y="77896"/>
            <a:ext cx="3841281" cy="619971"/>
          </a:xfrm>
          <a:prstGeom prst="rect">
            <a:avLst/>
          </a:prstGeom>
        </p:spPr>
        <p:txBody>
          <a:bodyPr vert="horz" lIns="93465" tIns="46733" rIns="93465" bIns="46733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6" y="8841739"/>
            <a:ext cx="3057053" cy="465773"/>
          </a:xfrm>
          <a:prstGeom prst="rect">
            <a:avLst/>
          </a:prstGeom>
        </p:spPr>
        <p:txBody>
          <a:bodyPr vert="horz" lIns="93465" tIns="46733" rIns="93465" bIns="46733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610" tIns="46305" rIns="92610" bIns="46305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6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1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6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163719" cy="700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1" y="109537"/>
            <a:ext cx="718343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914402" cy="919163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19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by Timothy L. Faley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hyperlink" Target="mailto:Tfaley@UVI.edu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hyperlink" Target="mailto:Tfaley@uvi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57000">
                <a:srgbClr val="52A6E9"/>
              </a:gs>
              <a:gs pos="99000">
                <a:srgbClr val="3B4445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2286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3012" y="211924"/>
            <a:ext cx="6323719" cy="169277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4000" b="1" dirty="0">
                <a:ln w="50800"/>
                <a:solidFill>
                  <a:srgbClr val="3B4445"/>
                </a:solidFill>
              </a:rPr>
              <a:t>ENT 205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Introduction to 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Innovation and Entrepreneurship</a:t>
            </a:r>
          </a:p>
        </p:txBody>
      </p:sp>
      <p:sp>
        <p:nvSpPr>
          <p:cNvPr id="9" name="Subtitle 5"/>
          <p:cNvSpPr txBox="1">
            <a:spLocks/>
          </p:cNvSpPr>
          <p:nvPr/>
        </p:nvSpPr>
        <p:spPr bwMode="auto">
          <a:xfrm>
            <a:off x="9525" y="39624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dirty="0" err="1">
                <a:solidFill>
                  <a:srgbClr val="3B4445"/>
                </a:solidFill>
              </a:rPr>
              <a:t>Kiril</a:t>
            </a:r>
            <a:r>
              <a:rPr lang="en-029" sz="1800" dirty="0">
                <a:solidFill>
                  <a:srgbClr val="3B4445"/>
                </a:solidFill>
              </a:rPr>
              <a:t> </a:t>
            </a:r>
            <a:r>
              <a:rPr lang="en-029" sz="1800" dirty="0" err="1">
                <a:solidFill>
                  <a:srgbClr val="3B4445"/>
                </a:solidFill>
              </a:rPr>
              <a:t>Sokoloff</a:t>
            </a:r>
            <a:r>
              <a:rPr lang="en-029" sz="1800" dirty="0">
                <a:solidFill>
                  <a:srgbClr val="3B4445"/>
                </a:solidFill>
              </a:rPr>
              <a:t> Distinguished Professor of Entrepreneurship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  <a:hlinkClick r:id="rId5"/>
              </a:rPr>
              <a:t>Tfaley@UVI.edu</a:t>
            </a:r>
            <a:endParaRPr lang="en-029" sz="1800" b="1" dirty="0">
              <a:solidFill>
                <a:srgbClr val="3B4445"/>
              </a:solidFill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0" y="2742895"/>
            <a:ext cx="9144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kern="0" dirty="0"/>
              <a:t>Session 1:</a:t>
            </a:r>
          </a:p>
          <a:p>
            <a:pPr algn="ctr"/>
            <a:r>
              <a:rPr lang="en-US" sz="2800" b="1" kern="0" dirty="0"/>
              <a:t>Perspective &amp; Point-of-View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7"/>
    </mc:Choice>
    <mc:Fallback xmlns="">
      <p:transition spd="slow" advTm="3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Changing your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29" dirty="0">
                <a:solidFill>
                  <a:schemeClr val="bg1">
                    <a:lumMod val="50000"/>
                  </a:schemeClr>
                </a:solidFill>
              </a:rPr>
              <a:t>Be aware of your heuristics</a:t>
            </a:r>
          </a:p>
          <a:p>
            <a:endParaRPr lang="en-029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029" dirty="0">
                <a:solidFill>
                  <a:schemeClr val="bg1">
                    <a:lumMod val="50000"/>
                  </a:schemeClr>
                </a:solidFill>
              </a:rPr>
              <a:t>Be aware of the heuristics of others</a:t>
            </a:r>
          </a:p>
          <a:p>
            <a:endParaRPr lang="en-029" dirty="0"/>
          </a:p>
          <a:p>
            <a:r>
              <a:rPr lang="en-029" dirty="0">
                <a:solidFill>
                  <a:schemeClr val="bg1">
                    <a:lumMod val="50000"/>
                  </a:schemeClr>
                </a:solidFill>
              </a:rPr>
              <a:t>Look at the problem at different scales</a:t>
            </a:r>
          </a:p>
          <a:p>
            <a:endParaRPr lang="en-029" dirty="0"/>
          </a:p>
          <a:p>
            <a:r>
              <a:rPr lang="en-029" dirty="0"/>
              <a:t>Use tools to see things others cannot</a:t>
            </a:r>
          </a:p>
          <a:p>
            <a:endParaRPr lang="en-029" dirty="0"/>
          </a:p>
          <a:p>
            <a:endParaRPr lang="en-029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1"/>
    </mc:Choice>
    <mc:Fallback xmlns="">
      <p:transition spd="slow" advTm="2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0512"/>
            <a:ext cx="9144000" cy="700088"/>
          </a:xfrm>
        </p:spPr>
        <p:txBody>
          <a:bodyPr/>
          <a:lstStyle/>
          <a:p>
            <a:r>
              <a:rPr lang="en-029" sz="3200" dirty="0"/>
              <a:t>         Frameworks:  </a:t>
            </a:r>
            <a:br>
              <a:rPr lang="en-029" sz="3200" dirty="0"/>
            </a:br>
            <a:r>
              <a:rPr lang="en-029" sz="3200" dirty="0"/>
              <a:t>              Business tools for seeing what others do not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70127"/>
            <a:ext cx="2476500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95" y="4038600"/>
            <a:ext cx="28575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22490"/>
            <a:ext cx="2143125" cy="2143125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400800"/>
            <a:ext cx="381000" cy="323850"/>
          </a:xfrm>
        </p:spPr>
        <p:txBody>
          <a:bodyPr/>
          <a:lstStyle/>
          <a:p>
            <a:pPr>
              <a:defRPr/>
            </a:pPr>
            <a:fld id="{AA51B343-CD90-4598-A9C3-904FFF07CD23}" type="slidenum">
              <a:rPr lang="en-US" sz="1100"/>
              <a:pPr>
                <a:defRPr/>
              </a:pPr>
              <a:t>11</a:t>
            </a:fld>
            <a:endParaRPr lang="en-US" sz="11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1"/>
    </mc:Choice>
    <mc:Fallback xmlns="">
      <p:transition spd="slow" advTm="24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will introduce you to </a:t>
            </a:r>
            <a:r>
              <a:rPr lang="en-US" u="sng" dirty="0"/>
              <a:t>new</a:t>
            </a:r>
            <a:r>
              <a:rPr lang="en-US" dirty="0"/>
              <a:t>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Showing (and telling you about) you new tools has VERY limited value</a:t>
            </a:r>
          </a:p>
          <a:p>
            <a:endParaRPr lang="en-US" dirty="0"/>
          </a:p>
          <a:p>
            <a:r>
              <a:rPr lang="en-US" dirty="0"/>
              <a:t>What’s this?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26" name="Picture 2" descr="http://cdn.wonderfulengineering.com/wp-content/uploads/2015/08/Best-digital-DMMs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384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61"/>
    </mc:Choice>
    <mc:Fallback xmlns="">
      <p:transition spd="slow" advTm="45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Must USE the tools of 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4400"/>
            <a:ext cx="7772400" cy="4876800"/>
          </a:xfrm>
        </p:spPr>
        <p:txBody>
          <a:bodyPr/>
          <a:lstStyle/>
          <a:p>
            <a:r>
              <a:rPr lang="en-US" sz="2400" dirty="0"/>
              <a:t>There are lots of tools out there…</a:t>
            </a:r>
          </a:p>
          <a:p>
            <a:pPr lvl="1"/>
            <a:r>
              <a:rPr lang="en-US" sz="2000" dirty="0"/>
              <a:t>The ones of this course may not always be the BEST for every problem. But…</a:t>
            </a:r>
          </a:p>
          <a:p>
            <a:r>
              <a:rPr lang="en-US" sz="2400" dirty="0"/>
              <a:t>The purpose is to EXPAND your toolset</a:t>
            </a:r>
          </a:p>
          <a:p>
            <a:r>
              <a:rPr lang="en-US" sz="2400" dirty="0"/>
              <a:t>You must practice USING the tools in order for them to become part of your toolset</a:t>
            </a:r>
          </a:p>
          <a:p>
            <a:r>
              <a:rPr lang="en-US" sz="2400" dirty="0"/>
              <a:t>…</a:t>
            </a:r>
          </a:p>
          <a:p>
            <a:r>
              <a:rPr lang="en-US" sz="2400" dirty="0"/>
              <a:t>Your assignments and FINAL project will be graded on how well you incorporate the tools introduced in this course into your paper. If you write a paper that you could have written BEFORE you took this course, that will be a “D” (because you gave me no evidence that you learned </a:t>
            </a:r>
            <a:r>
              <a:rPr lang="en-US" sz="2400" dirty="0" err="1"/>
              <a:t>ANYthing</a:t>
            </a:r>
            <a:r>
              <a:rPr lang="en-US" sz="2400" dirty="0"/>
              <a:t> from this course!) I am interested in you LEARNING.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48"/>
    </mc:Choice>
    <mc:Fallback xmlns="">
      <p:transition spd="slow" advTm="139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43000"/>
            <a:ext cx="5257800" cy="4876800"/>
          </a:xfrm>
        </p:spPr>
        <p:txBody>
          <a:bodyPr/>
          <a:lstStyle/>
          <a:p>
            <a:r>
              <a:rPr lang="en-US" dirty="0"/>
              <a:t>What do you find confusing?</a:t>
            </a:r>
          </a:p>
          <a:p>
            <a:endParaRPr lang="en-US" dirty="0"/>
          </a:p>
          <a:p>
            <a:r>
              <a:rPr lang="en-US" dirty="0"/>
              <a:t>What questions do you have?</a:t>
            </a:r>
          </a:p>
          <a:p>
            <a:endParaRPr lang="en-US" dirty="0"/>
          </a:p>
          <a:p>
            <a:r>
              <a:rPr lang="en-US" dirty="0"/>
              <a:t>E-mail me.</a:t>
            </a:r>
          </a:p>
          <a:p>
            <a:pPr lvl="1"/>
            <a:r>
              <a:rPr lang="en-US" dirty="0">
                <a:hlinkClick r:id="rId4"/>
              </a:rPr>
              <a:t>Tfaley@uvi.edu</a:t>
            </a:r>
            <a:endParaRPr lang="en-US" dirty="0"/>
          </a:p>
          <a:p>
            <a:pPr lvl="1"/>
            <a:r>
              <a:rPr lang="en-US" dirty="0"/>
              <a:t>Be sure to put “ENT 205” in the e-mail subject line!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122" name="Picture 2" descr="C:\Users\900084062\AppData\Local\Microsoft\Windows\Temporary Internet Files\Content.IE5\4H4LWR5A\pic-of-a-question-mark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5333" r="13565" b="11834"/>
          <a:stretch/>
        </p:blipFill>
        <p:spPr bwMode="auto">
          <a:xfrm>
            <a:off x="6324600" y="1524000"/>
            <a:ext cx="2514600" cy="36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0815F4-F7D9-45C6-97C4-C7917FADB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79"/>
    </mc:Choice>
    <mc:Fallback xmlns="">
      <p:transition spd="slow" advTm="50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see 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Depends how you look at it</a:t>
            </a:r>
          </a:p>
          <a:p>
            <a:pPr lvl="1"/>
            <a:r>
              <a:rPr lang="en-US" dirty="0"/>
              <a:t>Perspective</a:t>
            </a:r>
          </a:p>
          <a:p>
            <a:pPr lvl="2"/>
            <a:r>
              <a:rPr lang="en-US" dirty="0"/>
              <a:t>Mental or physical place from which you view the situation</a:t>
            </a:r>
          </a:p>
          <a:p>
            <a:pPr lvl="2"/>
            <a:r>
              <a:rPr lang="en-US" dirty="0"/>
              <a:t>Vantage Point</a:t>
            </a:r>
          </a:p>
          <a:p>
            <a:pPr lvl="3"/>
            <a:r>
              <a:rPr lang="en-US" dirty="0"/>
              <a:t>How Near or Far are you away from what you are looking at?</a:t>
            </a:r>
          </a:p>
          <a:p>
            <a:pPr lvl="3"/>
            <a:r>
              <a:rPr lang="en-US" dirty="0"/>
              <a:t>Includes a mindset or attitude</a:t>
            </a:r>
          </a:p>
          <a:p>
            <a:pPr lvl="4"/>
            <a:r>
              <a:rPr lang="en-US" dirty="0"/>
              <a:t> – is it a “problem” or an “opportunity”</a:t>
            </a:r>
          </a:p>
          <a:p>
            <a:pPr lvl="1"/>
            <a:r>
              <a:rPr lang="en-US" dirty="0"/>
              <a:t>Point-of-View (POV)</a:t>
            </a:r>
          </a:p>
          <a:p>
            <a:pPr lvl="2"/>
            <a:r>
              <a:rPr lang="en-US" dirty="0"/>
              <a:t>From who’s “eyes” do you see the situation</a:t>
            </a:r>
          </a:p>
          <a:p>
            <a:pPr lvl="2"/>
            <a:r>
              <a:rPr lang="en-US" dirty="0"/>
              <a:t>Do you see the business’ operations from a customer’s point-of-view, an employee’s point-of-view, or a business’s owner?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821D837-91F4-48B5-B31E-3A8F9CF9DC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E54302-B378-4594-99BE-4CF5BD88F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75"/>
    </mc:Choice>
    <mc:Fallback xmlns="">
      <p:transition spd="slow" advTm="120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“wrong,” just “incomplete”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Point-of-views or perspective is “wrong” </a:t>
            </a:r>
          </a:p>
          <a:p>
            <a:pPr lvl="1"/>
            <a:r>
              <a:rPr lang="en-US" dirty="0"/>
              <a:t>Each is simply incomplete</a:t>
            </a:r>
          </a:p>
          <a:p>
            <a:pPr lvl="1"/>
            <a:r>
              <a:rPr lang="en-US" dirty="0"/>
              <a:t>The more points-of-view and perspectives you can “see” from, the better your </a:t>
            </a:r>
            <a:r>
              <a:rPr lang="en-US" b="1" dirty="0"/>
              <a:t>problem</a:t>
            </a:r>
            <a:r>
              <a:rPr lang="en-US" dirty="0"/>
              <a:t> AND </a:t>
            </a:r>
            <a:r>
              <a:rPr lang="en-US" b="1" dirty="0"/>
              <a:t>solution</a:t>
            </a:r>
            <a:r>
              <a:rPr lang="en-US" dirty="0"/>
              <a:t> definition will 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7223AE-DCBF-4E7D-9DE8-0C1401EAA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4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59"/>
    </mc:Choice>
    <mc:Fallback xmlns="">
      <p:transition spd="slow" advTm="5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View of a can of Pepsi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000" y="1600200"/>
            <a:ext cx="4876800" cy="3657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1"/>
    </mc:Choice>
    <mc:Fallback xmlns="">
      <p:transition spd="slow" advTm="20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from Inside the 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" r="3297"/>
          <a:stretch/>
        </p:blipFill>
        <p:spPr>
          <a:xfrm rot="10800000">
            <a:off x="1219200" y="1098529"/>
            <a:ext cx="6705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6"/>
    </mc:Choice>
    <mc:Fallback xmlns="">
      <p:transition spd="slow" advTm="29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Perspective: Zooming in and out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  <a:p>
            <a:pPr lvl="1"/>
            <a:r>
              <a:rPr lang="en-US" dirty="0"/>
              <a:t>Broad perspective (wide field of view)</a:t>
            </a:r>
          </a:p>
          <a:p>
            <a:pPr lvl="1"/>
            <a:r>
              <a:rPr lang="en-US" dirty="0"/>
              <a:t>Few details</a:t>
            </a:r>
          </a:p>
          <a:p>
            <a:endParaRPr lang="en-US" dirty="0"/>
          </a:p>
          <a:p>
            <a:r>
              <a:rPr lang="en-US" dirty="0"/>
              <a:t>Narrow perspective</a:t>
            </a:r>
          </a:p>
          <a:p>
            <a:pPr lvl="1"/>
            <a:r>
              <a:rPr lang="en-US" dirty="0"/>
              <a:t>Detailed examination (narrow field of view)</a:t>
            </a:r>
          </a:p>
          <a:p>
            <a:pPr lvl="1"/>
            <a:r>
              <a:rPr lang="en-US" dirty="0"/>
              <a:t>Many details, little perspective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Take on-line Quiz 0 (ungraded) on “Perspectives” now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Participate in on-line discussion regarding quiz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37"/>
    </mc:Choice>
    <mc:Fallback xmlns="">
      <p:transition spd="slow" advTm="134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Your Perception can be part of 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534400" cy="4876800"/>
          </a:xfrm>
        </p:spPr>
        <p:txBody>
          <a:bodyPr/>
          <a:lstStyle/>
          <a:p>
            <a:r>
              <a:rPr lang="en-029" dirty="0"/>
              <a:t>Be aware of your heuristics </a:t>
            </a:r>
            <a:r>
              <a:rPr lang="en-029" dirty="0">
                <a:solidFill>
                  <a:schemeClr val="bg1">
                    <a:lumMod val="50000"/>
                  </a:schemeClr>
                </a:solidFill>
              </a:rPr>
              <a:t>(beliefs of how things work)</a:t>
            </a:r>
          </a:p>
          <a:p>
            <a:endParaRPr lang="en-029" dirty="0"/>
          </a:p>
          <a:p>
            <a:r>
              <a:rPr lang="en-029" dirty="0"/>
              <a:t>Be aware of the heuristics of others</a:t>
            </a:r>
          </a:p>
          <a:p>
            <a:endParaRPr lang="en-029" dirty="0"/>
          </a:p>
          <a:p>
            <a:r>
              <a:rPr lang="en-029" dirty="0"/>
              <a:t>Look at the problem at different scales, from different points-of-view</a:t>
            </a:r>
          </a:p>
          <a:p>
            <a:endParaRPr lang="en-029" dirty="0"/>
          </a:p>
          <a:p>
            <a:endParaRPr lang="en-029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45"/>
    </mc:Choice>
    <mc:Fallback xmlns="">
      <p:transition spd="slow" advTm="1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239920" cy="700088"/>
          </a:xfrm>
        </p:spPr>
        <p:txBody>
          <a:bodyPr/>
          <a:lstStyle/>
          <a:p>
            <a:r>
              <a:rPr lang="en-029" dirty="0"/>
              <a:t>Changing Perspective: Zooming In and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41146" cy="829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69" y="5562600"/>
            <a:ext cx="583407" cy="581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88981"/>
            <a:ext cx="1361938" cy="118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"/>
          <a:stretch/>
        </p:blipFill>
        <p:spPr>
          <a:xfrm>
            <a:off x="1676400" y="2578395"/>
            <a:ext cx="1256119" cy="83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37943" y="1403332"/>
            <a:ext cx="1494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World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276600" y="2766662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Forest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3699" y="4348698"/>
            <a:ext cx="1285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Tree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400800" y="5622279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Leaf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081289" y="1403332"/>
            <a:ext cx="4224511" cy="41592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 rot="2700000">
            <a:off x="5109134" y="304366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800" b="1" dirty="0"/>
              <a:t>Zooming In/Out</a:t>
            </a:r>
            <a:endParaRPr lang="en-US" sz="18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3"/>
    </mc:Choice>
    <mc:Fallback xmlns="">
      <p:transition spd="slow" advTm="1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Zooming in and out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  <a:p>
            <a:pPr lvl="1"/>
            <a:r>
              <a:rPr lang="en-US" dirty="0"/>
              <a:t>Broad perspective (wide field of view)</a:t>
            </a:r>
          </a:p>
          <a:p>
            <a:pPr lvl="1"/>
            <a:r>
              <a:rPr lang="en-US" dirty="0"/>
              <a:t>Few details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Narrow perspective</a:t>
            </a:r>
          </a:p>
          <a:p>
            <a:pPr lvl="1"/>
            <a:r>
              <a:rPr lang="en-US" dirty="0"/>
              <a:t>Detailed examination (narrow field of view)</a:t>
            </a:r>
          </a:p>
          <a:p>
            <a:pPr lvl="1"/>
            <a:r>
              <a:rPr lang="en-US" dirty="0"/>
              <a:t>Many details, little perspective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5489377"/>
            <a:ext cx="519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http://www.ispot.tv/ad/7b6H/deutsche-bank-perspective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4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74"/>
    </mc:Choice>
    <mc:Fallback xmlns="">
      <p:transition spd="slow" advTm="3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5704</TotalTime>
  <Words>575</Words>
  <Application>Microsoft Office PowerPoint</Application>
  <PresentationFormat>On-screen Show (4:3)</PresentationFormat>
  <Paragraphs>103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Wingdings</vt:lpstr>
      <vt:lpstr>blank</vt:lpstr>
      <vt:lpstr>PowerPoint Presentation</vt:lpstr>
      <vt:lpstr>What you see ….</vt:lpstr>
      <vt:lpstr>Not “wrong,” just “incomplete”</vt:lpstr>
      <vt:lpstr>Typical View of a can of Pepsi</vt:lpstr>
      <vt:lpstr>View from Inside the can</vt:lpstr>
      <vt:lpstr>Perspective: Zooming in and out</vt:lpstr>
      <vt:lpstr>Your Perception can be part of the problem</vt:lpstr>
      <vt:lpstr>Changing Perspective: Zooming In and Out </vt:lpstr>
      <vt:lpstr>Zooming in and out</vt:lpstr>
      <vt:lpstr>Changing your Perspective</vt:lpstr>
      <vt:lpstr>         Frameworks:                 Business tools for seeing what others do not</vt:lpstr>
      <vt:lpstr>Course will introduce you to new tools</vt:lpstr>
      <vt:lpstr>Must USE the tools of this course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590</cp:revision>
  <cp:lastPrinted>2014-06-09T15:08:47Z</cp:lastPrinted>
  <dcterms:created xsi:type="dcterms:W3CDTF">2003-10-03T23:08:19Z</dcterms:created>
  <dcterms:modified xsi:type="dcterms:W3CDTF">2022-07-30T02:53:40Z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